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6859588" cy="80041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00" autoAdjust="0"/>
  </p:normalViewPr>
  <p:slideViewPr>
    <p:cSldViewPr>
      <p:cViewPr>
        <p:scale>
          <a:sx n="118" d="100"/>
          <a:sy n="118" d="100"/>
        </p:scale>
        <p:origin x="-2508" y="1050"/>
      </p:cViewPr>
      <p:guideLst>
        <p:guide orient="horz" pos="2522"/>
        <p:guide pos="21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Johannes\Conidiation\ausz&#228;hlung%20conidi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Johannes\Conidiation\ausz&#228;hlung%20conidi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168504273504274"/>
          <c:y val="7.3218029350104824E-2"/>
          <c:w val="0.81831495726495729"/>
          <c:h val="0.8535639412997904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('mob3 usw 23.6.15'!$L$5,'mob3 usw 23.6.15'!$L$7,'mob3 usw 23.6.15'!$L$9)</c:f>
                <c:numCache>
                  <c:formatCode>General</c:formatCode>
                  <c:ptCount val="3"/>
                  <c:pt idx="0">
                    <c:v>0.72317010447059216</c:v>
                  </c:pt>
                  <c:pt idx="1">
                    <c:v>0.73489795209947784</c:v>
                  </c:pt>
                  <c:pt idx="2">
                    <c:v>0.7232392411920211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>
                <a:miter lim="800000"/>
              </a:ln>
            </c:spPr>
          </c:errBars>
          <c:cat>
            <c:strRef>
              <c:f>('mob3 usw 23.6.15'!$A$5,'mob3 usw 23.6.15'!$A$7,'mob3 usw 23.6.15'!$A$9)</c:f>
              <c:strCache>
                <c:ptCount val="3"/>
                <c:pt idx="0">
                  <c:v>∆ku80</c:v>
                </c:pt>
                <c:pt idx="1">
                  <c:v>∆mob3_1 (6705)</c:v>
                </c:pt>
                <c:pt idx="2">
                  <c:v>∆mob3_2 (6706)</c:v>
                </c:pt>
              </c:strCache>
            </c:strRef>
          </c:cat>
          <c:val>
            <c:numRef>
              <c:f>('mob3 usw 23.6.15'!$J$5,'mob3 usw 23.6.15'!$J$7,'mob3 usw 23.6.15'!$J$9)</c:f>
              <c:numCache>
                <c:formatCode>0.00</c:formatCode>
                <c:ptCount val="3"/>
                <c:pt idx="0">
                  <c:v>7.6349999999999989</c:v>
                </c:pt>
                <c:pt idx="1">
                  <c:v>8.8349999999999991</c:v>
                </c:pt>
                <c:pt idx="2">
                  <c:v>8.42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082496"/>
        <c:axId val="89084288"/>
      </c:barChart>
      <c:catAx>
        <c:axId val="89082496"/>
        <c:scaling>
          <c:orientation val="minMax"/>
        </c:scaling>
        <c:delete val="1"/>
        <c:axPos val="b"/>
        <c:majorTickMark val="out"/>
        <c:minorTickMark val="none"/>
        <c:tickLblPos val="nextTo"/>
        <c:crossAx val="89084288"/>
        <c:crosses val="autoZero"/>
        <c:auto val="1"/>
        <c:lblAlgn val="ctr"/>
        <c:lblOffset val="100"/>
        <c:noMultiLvlLbl val="0"/>
      </c:catAx>
      <c:valAx>
        <c:axId val="89084288"/>
        <c:scaling>
          <c:orientation val="minMax"/>
          <c:max val="10"/>
        </c:scaling>
        <c:delete val="0"/>
        <c:axPos val="l"/>
        <c:majorGridlines>
          <c:spPr>
            <a:ln w="12700">
              <a:solidFill>
                <a:schemeClr val="tx1"/>
              </a:solidFill>
              <a:miter lim="800000"/>
            </a:ln>
          </c:spPr>
        </c:majorGridlines>
        <c:title>
          <c:tx>
            <c:rich>
              <a:bodyPr rot="-5400000" vert="horz"/>
              <a:lstStyle/>
              <a:p>
                <a:pPr algn="ctr" rtl="0">
                  <a:defRPr/>
                </a:pPr>
                <a:r>
                  <a:rPr lang="de-DE" dirty="0" err="1"/>
                  <a:t>conidia</a:t>
                </a:r>
                <a:r>
                  <a:rPr lang="de-DE" dirty="0"/>
                  <a:t> * </a:t>
                </a:r>
                <a:r>
                  <a:rPr lang="de-DE" dirty="0" smtClean="0"/>
                  <a:t>10</a:t>
                </a:r>
                <a:r>
                  <a:rPr lang="de-DE" baseline="30000" dirty="0" smtClean="0"/>
                  <a:t>7</a:t>
                </a:r>
                <a:r>
                  <a:rPr lang="de-DE" dirty="0" smtClean="0"/>
                  <a:t> per </a:t>
                </a:r>
                <a:r>
                  <a:rPr lang="de-DE" dirty="0" err="1" smtClean="0"/>
                  <a:t>plate</a:t>
                </a:r>
                <a:endParaRPr lang="de-DE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89082496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7"/>
          <c:y val="7.3218029350104824E-2"/>
          <c:w val="0.82130000000000014"/>
          <c:h val="0.8535639412997904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('mob3 usw 23.6.15'!$S$5,'mob3 usw 23.6.15'!$S$7,'mob3 usw 23.6.15'!$S$9)</c:f>
                <c:numCache>
                  <c:formatCode>General</c:formatCode>
                  <c:ptCount val="3"/>
                  <c:pt idx="0">
                    <c:v>0.88191710368819698</c:v>
                  </c:pt>
                  <c:pt idx="1">
                    <c:v>0.57735026918962584</c:v>
                  </c:pt>
                  <c:pt idx="2">
                    <c:v>0.57735026918962584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9050" cap="flat">
                <a:miter lim="800000"/>
              </a:ln>
            </c:spPr>
          </c:errBars>
          <c:cat>
            <c:strRef>
              <c:f>('mob3 usw 23.6.15'!$A$5,'mob3 usw 23.6.15'!$A$7,'mob3 usw 23.6.15'!$A$9)</c:f>
              <c:strCache>
                <c:ptCount val="3"/>
                <c:pt idx="0">
                  <c:v>∆ku80</c:v>
                </c:pt>
                <c:pt idx="1">
                  <c:v>∆mob3_1 (6705)</c:v>
                </c:pt>
                <c:pt idx="2">
                  <c:v>∆mob3_2 (6706)</c:v>
                </c:pt>
              </c:strCache>
            </c:strRef>
          </c:cat>
          <c:val>
            <c:numRef>
              <c:f>('mob3 usw 23.6.15'!$Q$5,'mob3 usw 23.6.15'!$Q$7,'mob3 usw 23.6.15'!$Q$9)</c:f>
              <c:numCache>
                <c:formatCode>0</c:formatCode>
                <c:ptCount val="3"/>
                <c:pt idx="0">
                  <c:v>122.66666666666667</c:v>
                </c:pt>
                <c:pt idx="1">
                  <c:v>122</c:v>
                </c:pt>
                <c:pt idx="2">
                  <c:v>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112960"/>
        <c:axId val="89114496"/>
      </c:barChart>
      <c:catAx>
        <c:axId val="89112960"/>
        <c:scaling>
          <c:orientation val="minMax"/>
        </c:scaling>
        <c:delete val="1"/>
        <c:axPos val="b"/>
        <c:majorTickMark val="out"/>
        <c:minorTickMark val="none"/>
        <c:tickLblPos val="nextTo"/>
        <c:crossAx val="89114496"/>
        <c:crosses val="autoZero"/>
        <c:auto val="1"/>
        <c:lblAlgn val="ctr"/>
        <c:lblOffset val="100"/>
        <c:noMultiLvlLbl val="0"/>
      </c:catAx>
      <c:valAx>
        <c:axId val="89114496"/>
        <c:scaling>
          <c:orientation val="minMax"/>
          <c:max val="130"/>
          <c:min val="0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 algn="ctr" rtl="0">
                  <a:defRPr/>
                </a:pPr>
                <a:r>
                  <a:rPr lang="de-DE" dirty="0" err="1" smtClean="0"/>
                  <a:t>conidia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volume</a:t>
                </a:r>
                <a:r>
                  <a:rPr lang="de-DE" baseline="0" dirty="0" smtClean="0"/>
                  <a:t> [</a:t>
                </a:r>
                <a:r>
                  <a:rPr lang="de-DE" baseline="0" dirty="0" err="1" smtClean="0"/>
                  <a:t>fl</a:t>
                </a:r>
                <a:r>
                  <a:rPr lang="de-DE" baseline="0" dirty="0" smtClean="0"/>
                  <a:t>]</a:t>
                </a:r>
                <a:endParaRPr lang="de-DE" dirty="0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89112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C305B-D344-444D-9568-68745DF13A2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58975" y="685800"/>
            <a:ext cx="2940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DAA95-6386-469F-AB03-5CBBFCAF28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842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469" y="2486485"/>
            <a:ext cx="5830650" cy="171570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938" y="4535699"/>
            <a:ext cx="4801712" cy="20455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3201" y="320539"/>
            <a:ext cx="1543407" cy="6829488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80" y="320539"/>
            <a:ext cx="4515895" cy="68294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860" y="5143424"/>
            <a:ext cx="5830650" cy="15897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860" y="3392512"/>
            <a:ext cx="5830650" cy="17509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80" y="1867642"/>
            <a:ext cx="3029651" cy="52823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957" y="1867642"/>
            <a:ext cx="3029651" cy="52823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79" y="1791678"/>
            <a:ext cx="3030843" cy="7466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79" y="2538363"/>
            <a:ext cx="3030843" cy="46116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77" y="1791678"/>
            <a:ext cx="3032033" cy="7466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77" y="2538363"/>
            <a:ext cx="3032033" cy="46116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81" y="318686"/>
            <a:ext cx="2256757" cy="13562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908" y="318687"/>
            <a:ext cx="3834700" cy="68313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81" y="1674949"/>
            <a:ext cx="2256757" cy="54750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527" y="5602924"/>
            <a:ext cx="4115753" cy="6614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527" y="715190"/>
            <a:ext cx="4115753" cy="48025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527" y="6264379"/>
            <a:ext cx="4115753" cy="9393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80" y="320538"/>
            <a:ext cx="6173629" cy="1334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80" y="1867642"/>
            <a:ext cx="6173629" cy="5282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79" y="7418685"/>
            <a:ext cx="1600571" cy="426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20.12.2016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693" y="7418685"/>
            <a:ext cx="2172203" cy="426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6038" y="7418685"/>
            <a:ext cx="1600571" cy="426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17" Type="http://schemas.openxmlformats.org/officeDocument/2006/relationships/chart" Target="../charts/chart2.xml"/><Relationship Id="rId2" Type="http://schemas.openxmlformats.org/officeDocument/2006/relationships/image" Target="../media/image1.jpeg"/><Relationship Id="rId16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microsoft.com/office/2007/relationships/hdphoto" Target="../media/hdphoto4.wdp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microsoft.com/office/2007/relationships/hdphoto" Target="../media/hdphoto12.wdp"/><Relationship Id="rId3" Type="http://schemas.microsoft.com/office/2007/relationships/hdphoto" Target="../media/hdphoto8.wdp"/><Relationship Id="rId7" Type="http://schemas.microsoft.com/office/2007/relationships/hdphoto" Target="../media/hdphoto10.wdp"/><Relationship Id="rId12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3.jpeg"/><Relationship Id="rId5" Type="http://schemas.microsoft.com/office/2007/relationships/hdphoto" Target="../media/hdphoto9.wdp"/><Relationship Id="rId15" Type="http://schemas.microsoft.com/office/2007/relationships/hdphoto" Target="../media/hdphoto13.wdp"/><Relationship Id="rId10" Type="http://schemas.microsoft.com/office/2007/relationships/hdphoto" Target="../media/hdphoto11.wdp"/><Relationship Id="rId4" Type="http://schemas.openxmlformats.org/officeDocument/2006/relationships/image" Target="../media/image9.jpeg"/><Relationship Id="rId9" Type="http://schemas.openxmlformats.org/officeDocument/2006/relationships/image" Target="../media/image12.jpeg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D:\Johannes\mob2 paper\Abbildungen\figure 9 mob1 is required for full growth and pathogenicity, while mob3 is dispensible\originale\mob3 6706 3 dp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16" t="26932" r="30547" b="26932"/>
          <a:stretch/>
        </p:blipFill>
        <p:spPr bwMode="auto">
          <a:xfrm>
            <a:off x="2398486" y="4181957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9"/>
          <p:cNvCxnSpPr/>
          <p:nvPr/>
        </p:nvCxnSpPr>
        <p:spPr>
          <a:xfrm>
            <a:off x="3875199" y="5681639"/>
            <a:ext cx="93600" cy="0"/>
          </a:xfrm>
          <a:prstGeom prst="line">
            <a:avLst/>
          </a:prstGeom>
          <a:ln w="25400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D:\Johannes\mob2 paper\Abbildungen\figure 9 mob1 is required for full growth and pathogenicity, while mob3 is dispensible\originale\ku80 3 dpi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28710" r="33356" b="25153"/>
          <a:stretch/>
        </p:blipFill>
        <p:spPr bwMode="auto">
          <a:xfrm>
            <a:off x="2398486" y="15449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3875199" y="1718866"/>
            <a:ext cx="93600" cy="0"/>
          </a:xfrm>
          <a:prstGeom prst="line">
            <a:avLst/>
          </a:prstGeom>
          <a:ln w="25400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721362" y="1725131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latin typeface="Arial"/>
                <a:cs typeface="Arial"/>
              </a:rPr>
              <a:t>parental </a:t>
            </a:r>
            <a:r>
              <a:rPr lang="de-DE" sz="1000" dirty="0" err="1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D:\Johannes\mob2 paper\Abbildungen\figure 9 mob1 is required for full growth and pathogenicity, while mob3 is dispensible\originale\mob3 3 dpi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19" t="15386" r="31544" b="38477"/>
          <a:stretch/>
        </p:blipFill>
        <p:spPr bwMode="auto">
          <a:xfrm>
            <a:off x="2398486" y="2160892"/>
            <a:ext cx="1620001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3875199" y="3729110"/>
            <a:ext cx="93600" cy="0"/>
          </a:xfrm>
          <a:prstGeom prst="line">
            <a:avLst/>
          </a:prstGeom>
          <a:ln w="25400" cap="sq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849309" y="3734949"/>
            <a:ext cx="736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mob3-1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866433" y="5751135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mob3-2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174169" y="-821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9" descr="D:\Johannes\mob2 paper\Abbildungen\figure 9 mob1 is required for full growth and pathogenicity, while mob3 is dispensible\originale\pda 5 dpi (2)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12" t="30653" r="49882" b="50926"/>
          <a:stretch/>
        </p:blipFill>
        <p:spPr bwMode="auto">
          <a:xfrm flipH="1">
            <a:off x="134750" y="154492"/>
            <a:ext cx="1620000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D:\Johannes\mob2 paper\Abbildungen\figure 9 mob1 is required for full growth and pathogenicity, while mob3 is dispensible\originale\pda 5 dpi (1)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01" t="64432" r="58094" b="17147"/>
          <a:stretch/>
        </p:blipFill>
        <p:spPr bwMode="auto">
          <a:xfrm flipH="1">
            <a:off x="134750" y="1018492"/>
            <a:ext cx="1620000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45867" y="1725131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latin typeface="Arial"/>
                <a:cs typeface="Arial"/>
              </a:rPr>
              <a:t>parental </a:t>
            </a:r>
            <a:r>
              <a:rPr lang="de-DE" sz="1000" dirty="0" err="1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981522" y="1725131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mob3-2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5867" y="-41306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latin typeface="Arial"/>
                <a:cs typeface="Arial"/>
              </a:rPr>
              <a:t>parental </a:t>
            </a:r>
            <a:r>
              <a:rPr lang="de-DE" sz="1000" dirty="0" err="1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981522" y="-4130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mob3-1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687790" y="841381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PDA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-93265" y="-821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5867" y="3734949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latin typeface="Arial"/>
                <a:cs typeface="Arial"/>
              </a:rPr>
              <a:t>parental </a:t>
            </a:r>
            <a:r>
              <a:rPr lang="de-DE" sz="1000" dirty="0" err="1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981522" y="3734949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mob3-2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5867" y="1962836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latin typeface="Arial"/>
                <a:cs typeface="Arial"/>
              </a:rPr>
              <a:t>parental </a:t>
            </a:r>
            <a:r>
              <a:rPr lang="de-DE" sz="1000" dirty="0" err="1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981522" y="196283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mob3-1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10" descr="D:\Johannes\mob2 paper\Abbildungen\figure 9 mob1 is required for full growth and pathogenicity, while mob3 is dispensible\originale\dzopek 6 dpi (1)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98" t="13620" r="46384" b="69445"/>
          <a:stretch/>
        </p:blipFill>
        <p:spPr bwMode="auto">
          <a:xfrm>
            <a:off x="134750" y="3024891"/>
            <a:ext cx="1620000" cy="75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1" descr="D:\Johannes\mob2 paper\Abbildungen\figure 9 mob1 is required for full growth and pathogenicity, while mob3 is dispensible\originale\dzopek 6 dpi (2)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58" t="11291" r="45827" b="71776"/>
          <a:stretch/>
        </p:blipFill>
        <p:spPr bwMode="auto">
          <a:xfrm>
            <a:off x="134750" y="2160892"/>
            <a:ext cx="1620000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1687790" y="2847781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4939173" y="1749451"/>
            <a:ext cx="644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>
                <a:latin typeface="Arial"/>
                <a:cs typeface="Arial"/>
              </a:rPr>
              <a:t>parental</a:t>
            </a:r>
          </a:p>
          <a:p>
            <a:pPr algn="ctr"/>
            <a:r>
              <a:rPr lang="de-DE" sz="1000" dirty="0" err="1" smtClean="0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5541011" y="1749451"/>
            <a:ext cx="736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mob3-1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6213002" y="1749451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mob3-2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4938031" y="3734949"/>
            <a:ext cx="644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>
                <a:latin typeface="Arial"/>
                <a:cs typeface="Arial"/>
              </a:rPr>
              <a:t>parental</a:t>
            </a:r>
          </a:p>
          <a:p>
            <a:pPr algn="ctr"/>
            <a:r>
              <a:rPr lang="de-DE" sz="1000" dirty="0" err="1" smtClean="0">
                <a:latin typeface="Arial"/>
                <a:cs typeface="Arial"/>
              </a:rPr>
              <a:t>strain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5547184" y="3734949"/>
            <a:ext cx="7366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mob3-1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6204545" y="3734949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i="1" dirty="0" smtClean="0">
                <a:latin typeface="Arial"/>
                <a:cs typeface="Arial"/>
              </a:rPr>
              <a:t>Δ</a:t>
            </a:r>
            <a:r>
              <a:rPr lang="de-DE" sz="1000" i="1" dirty="0" smtClean="0">
                <a:latin typeface="Arial"/>
                <a:cs typeface="Arial"/>
              </a:rPr>
              <a:t>mob3-2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7" name="Diagramm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705491"/>
              </p:ext>
            </p:extLst>
          </p:nvPr>
        </p:nvGraphicFramePr>
        <p:xfrm>
          <a:off x="4519588" y="14815"/>
          <a:ext cx="2340000" cy="19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78" name="Diagramm 7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21103"/>
              </p:ext>
            </p:extLst>
          </p:nvPr>
        </p:nvGraphicFramePr>
        <p:xfrm>
          <a:off x="4519588" y="2001026"/>
          <a:ext cx="2340000" cy="19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80" name="Textfeld 79"/>
          <p:cNvSpPr txBox="1"/>
          <p:nvPr/>
        </p:nvSpPr>
        <p:spPr>
          <a:xfrm>
            <a:off x="4437906" y="-821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4372" y="6013475"/>
            <a:ext cx="6687790" cy="191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S8.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ΔChmob3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mutants have no obvious phenotype.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Two independent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ΔChmob3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mutants (CY6705 and CY6706) and the parental strain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ΔChku80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(CY6021)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were tested for their vegetative growth, virulence and ability to produce conidia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Vegetative growth on potato dextrose agar (PDA)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Czapek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-Dox minimal medium (MM). (B) Representative microscopic images of trypan blue stained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A. thaliana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leaves 3 days after infection. Scale bars = 20 µm. (C) Average conidia amount (top) and volume (bottom) recovered from oatmeal agar after 7 days. The data of 3 separate plates is given. Error bars are represented as the standard error from three replicates.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12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D:\Johannes\Mob1 + Mob3\2016-2-23 AP mob1\2016-7-5 neu ku80 calco\Image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20" t="72289" r="53125" b="9257"/>
          <a:stretch/>
        </p:blipFill>
        <p:spPr bwMode="auto">
          <a:xfrm>
            <a:off x="0" y="173842"/>
            <a:ext cx="1584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D:\Johannes\Mob1 + Mob3\APs Mycel Calcofluor 25.5.16\mob1 ibidi\7242\Image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90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52" t="43037" r="65066" b="29281"/>
          <a:stretch/>
        </p:blipFill>
        <p:spPr bwMode="auto">
          <a:xfrm>
            <a:off x="3276175" y="173842"/>
            <a:ext cx="1584000" cy="158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Johannes\Mob1 + Mob3\APs Mycel Calcofluor 25.5.16\mob1 ibidi\7242\Image1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52" t="43037" r="65066" b="29281"/>
          <a:stretch/>
        </p:blipFill>
        <p:spPr bwMode="auto">
          <a:xfrm>
            <a:off x="4896175" y="173842"/>
            <a:ext cx="1584000" cy="158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2" t="33665" r="62554" b="47880"/>
          <a:stretch/>
        </p:blipFill>
        <p:spPr bwMode="auto">
          <a:xfrm>
            <a:off x="0" y="2159210"/>
            <a:ext cx="158400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77" t="34036" r="63367" b="47508"/>
          <a:stretch/>
        </p:blipFill>
        <p:spPr bwMode="auto">
          <a:xfrm>
            <a:off x="1620000" y="2159210"/>
            <a:ext cx="158400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D:\Johannes\5971\mob1 ko\2016-2-23 AP mob1\7243\1 cw\save2\Image15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3" t="46375" r="67093" b="35170"/>
          <a:stretch/>
        </p:blipFill>
        <p:spPr bwMode="auto">
          <a:xfrm>
            <a:off x="3276175" y="2159210"/>
            <a:ext cx="1584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:\Johannes\5971\mob1 ko\2016-2-23 AP mob1\7243\1 cw\save2\Image16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06" t="46309" r="67439" b="35237"/>
          <a:stretch/>
        </p:blipFill>
        <p:spPr bwMode="auto">
          <a:xfrm>
            <a:off x="4896175" y="2159210"/>
            <a:ext cx="1583999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Johannes\Mob1 + Mob3\2016-2-23 AP mob1\2016-7-5 neu ku80 calco\Image9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21" t="72304" r="53024" b="9242"/>
          <a:stretch/>
        </p:blipFill>
        <p:spPr bwMode="auto">
          <a:xfrm>
            <a:off x="1620000" y="173843"/>
            <a:ext cx="1584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227213" y="3709993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b="1" i="1" dirty="0" smtClean="0">
                <a:latin typeface="Arial"/>
                <a:cs typeface="Arial"/>
              </a:rPr>
              <a:t>Δ</a:t>
            </a:r>
            <a:r>
              <a:rPr lang="de-DE" sz="1000" b="1" i="1" dirty="0" smtClean="0">
                <a:latin typeface="Arial"/>
                <a:cs typeface="Arial"/>
              </a:rPr>
              <a:t>mob1-1</a:t>
            </a:r>
            <a:endParaRPr lang="de-DE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02579" y="3709993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b="1" i="1" dirty="0" smtClean="0">
                <a:latin typeface="Arial"/>
                <a:cs typeface="Arial"/>
              </a:rPr>
              <a:t>Δ</a:t>
            </a:r>
            <a:r>
              <a:rPr lang="de-DE" sz="1000" b="1" i="1" dirty="0" smtClean="0">
                <a:latin typeface="Arial"/>
                <a:cs typeface="Arial"/>
              </a:rPr>
              <a:t>mob1-2</a:t>
            </a:r>
            <a:endParaRPr lang="de-DE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495939" y="1726125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00" b="1" i="1" dirty="0" smtClean="0">
                <a:latin typeface="Arial"/>
                <a:cs typeface="Arial"/>
              </a:rPr>
              <a:t>Δ</a:t>
            </a:r>
            <a:r>
              <a:rPr lang="de-DE" sz="1000" b="1" i="1" dirty="0" smtClean="0">
                <a:latin typeface="Arial"/>
                <a:cs typeface="Arial"/>
              </a:rPr>
              <a:t>mob1-2</a:t>
            </a:r>
            <a:endParaRPr lang="de-DE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069467" y="1726125"/>
            <a:ext cx="10647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b="1" dirty="0" smtClean="0">
                <a:latin typeface="Arial"/>
                <a:cs typeface="Arial"/>
              </a:rPr>
              <a:t>parental </a:t>
            </a:r>
            <a:r>
              <a:rPr lang="de-DE" sz="1000" b="1" dirty="0" err="1" smtClean="0">
                <a:latin typeface="Arial"/>
                <a:cs typeface="Arial"/>
              </a:rPr>
              <a:t>strain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Gleichschenkliges Dreieck 15"/>
          <p:cNvSpPr/>
          <p:nvPr/>
        </p:nvSpPr>
        <p:spPr>
          <a:xfrm rot="8880000">
            <a:off x="1863234" y="1136493"/>
            <a:ext cx="45719" cy="1096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Gleichschenkliges Dreieck 16"/>
          <p:cNvSpPr/>
          <p:nvPr/>
        </p:nvSpPr>
        <p:spPr>
          <a:xfrm rot="9240000">
            <a:off x="2874211" y="831422"/>
            <a:ext cx="45719" cy="1096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6060437" y="312461"/>
            <a:ext cx="27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888525" y="1073148"/>
            <a:ext cx="27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473801" y="605779"/>
            <a:ext cx="27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Gerade Verbindung 20"/>
          <p:cNvCxnSpPr/>
          <p:nvPr/>
        </p:nvCxnSpPr>
        <p:spPr>
          <a:xfrm>
            <a:off x="1083137" y="1710333"/>
            <a:ext cx="453600" cy="0"/>
          </a:xfrm>
          <a:prstGeom prst="line">
            <a:avLst/>
          </a:prstGeom>
          <a:ln w="25400" cap="flat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1083137" y="3696837"/>
            <a:ext cx="453600" cy="0"/>
          </a:xfrm>
          <a:prstGeom prst="line">
            <a:avLst/>
          </a:prstGeom>
          <a:ln w="25400" cap="flat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>
            <a:off x="4370631" y="3696837"/>
            <a:ext cx="453600" cy="0"/>
          </a:xfrm>
          <a:prstGeom prst="line">
            <a:avLst/>
          </a:prstGeom>
          <a:ln w="25400" cap="flat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536231" y="1710333"/>
            <a:ext cx="288000" cy="0"/>
          </a:xfrm>
          <a:prstGeom prst="line">
            <a:avLst/>
          </a:prstGeom>
          <a:ln w="25400" cap="flat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2375991" y="2822169"/>
            <a:ext cx="27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915691" y="726109"/>
            <a:ext cx="27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leichschenkliges Dreieck 27"/>
          <p:cNvSpPr/>
          <p:nvPr/>
        </p:nvSpPr>
        <p:spPr>
          <a:xfrm rot="-4500000">
            <a:off x="3033737" y="515773"/>
            <a:ext cx="45719" cy="1096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Gleichschenkliges Dreieck 28"/>
          <p:cNvSpPr/>
          <p:nvPr/>
        </p:nvSpPr>
        <p:spPr>
          <a:xfrm rot="-4500000">
            <a:off x="2641893" y="1438897"/>
            <a:ext cx="45719" cy="1096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0" y="4408001"/>
            <a:ext cx="6859588" cy="14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S9.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ChMOB1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is essential for septum formation and cell separation.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appressoria of the parental strain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ΔChku80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(CY6021) and two independent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ΔChmob1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Transformants (CY7242 and CY7243) were stained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calcofluor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white and microscopically analyzed with phase contrast (left) or DAPI filter (right) to visualize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calcofluor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white signal. Septae are marked with white arrows and conidia remaining attached to each other with white asterisks. Scale bars = 20 µm.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44991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Benutzerdefiniert</PresentationFormat>
  <Paragraphs>39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</dc:creator>
  <cp:lastModifiedBy>Johannes</cp:lastModifiedBy>
  <cp:revision>68</cp:revision>
  <dcterms:created xsi:type="dcterms:W3CDTF">2016-01-13T09:32:30Z</dcterms:created>
  <dcterms:modified xsi:type="dcterms:W3CDTF">2016-12-20T18:12:20Z</dcterms:modified>
</cp:coreProperties>
</file>