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nando Lecanda" initials="FLC" lastIdx="5" clrIdx="0"/>
  <p:cmAuthor id="1" name="Naiara Perurena" initials="NP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74" autoAdjust="0"/>
    <p:restoredTop sz="94660" autoAdjust="0"/>
  </p:normalViewPr>
  <p:slideViewPr>
    <p:cSldViewPr showGuides="1">
      <p:cViewPr>
        <p:scale>
          <a:sx n="125" d="100"/>
          <a:sy n="125" d="100"/>
        </p:scale>
        <p:origin x="-1776" y="298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image" Target="../media/image1.w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3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5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3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3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6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1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4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5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tiff"/><Relationship Id="rId18" Type="http://schemas.openxmlformats.org/officeDocument/2006/relationships/image" Target="../media/image22.tiff"/><Relationship Id="rId26" Type="http://schemas.openxmlformats.org/officeDocument/2006/relationships/image" Target="../media/image3.wmf"/><Relationship Id="rId3" Type="http://schemas.openxmlformats.org/officeDocument/2006/relationships/image" Target="../media/image7.tiff"/><Relationship Id="rId21" Type="http://schemas.openxmlformats.org/officeDocument/2006/relationships/oleObject" Target="../embeddings/oleObject1.bin"/><Relationship Id="rId7" Type="http://schemas.openxmlformats.org/officeDocument/2006/relationships/image" Target="../media/image11.tiff"/><Relationship Id="rId12" Type="http://schemas.openxmlformats.org/officeDocument/2006/relationships/image" Target="../media/image16.tiff"/><Relationship Id="rId17" Type="http://schemas.openxmlformats.org/officeDocument/2006/relationships/image" Target="../media/image21.tiff"/><Relationship Id="rId25" Type="http://schemas.openxmlformats.org/officeDocument/2006/relationships/oleObject" Target="../embeddings/oleObject3.bin"/><Relationship Id="rId33" Type="http://schemas.openxmlformats.org/officeDocument/2006/relationships/image" Target="../media/image25.tif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tiff"/><Relationship Id="rId20" Type="http://schemas.openxmlformats.org/officeDocument/2006/relationships/image" Target="../media/image24.tiff"/><Relationship Id="rId29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tiff"/><Relationship Id="rId11" Type="http://schemas.openxmlformats.org/officeDocument/2006/relationships/image" Target="../media/image15.tiff"/><Relationship Id="rId24" Type="http://schemas.openxmlformats.org/officeDocument/2006/relationships/image" Target="../media/image2.emf"/><Relationship Id="rId32" Type="http://schemas.openxmlformats.org/officeDocument/2006/relationships/image" Target="../media/image6.emf"/><Relationship Id="rId5" Type="http://schemas.openxmlformats.org/officeDocument/2006/relationships/image" Target="../media/image9.jpeg"/><Relationship Id="rId15" Type="http://schemas.openxmlformats.org/officeDocument/2006/relationships/image" Target="../media/image19.tiff"/><Relationship Id="rId23" Type="http://schemas.openxmlformats.org/officeDocument/2006/relationships/oleObject" Target="../embeddings/oleObject2.bin"/><Relationship Id="rId28" Type="http://schemas.openxmlformats.org/officeDocument/2006/relationships/image" Target="../media/image4.emf"/><Relationship Id="rId10" Type="http://schemas.openxmlformats.org/officeDocument/2006/relationships/image" Target="../media/image14.tiff"/><Relationship Id="rId19" Type="http://schemas.openxmlformats.org/officeDocument/2006/relationships/image" Target="../media/image23.tiff"/><Relationship Id="rId31" Type="http://schemas.openxmlformats.org/officeDocument/2006/relationships/oleObject" Target="../embeddings/oleObject6.bin"/><Relationship Id="rId4" Type="http://schemas.openxmlformats.org/officeDocument/2006/relationships/image" Target="../media/image8.tiff"/><Relationship Id="rId9" Type="http://schemas.openxmlformats.org/officeDocument/2006/relationships/image" Target="../media/image13.tiff"/><Relationship Id="rId14" Type="http://schemas.openxmlformats.org/officeDocument/2006/relationships/image" Target="../media/image18.jpeg"/><Relationship Id="rId22" Type="http://schemas.openxmlformats.org/officeDocument/2006/relationships/image" Target="../media/image1.wmf"/><Relationship Id="rId27" Type="http://schemas.openxmlformats.org/officeDocument/2006/relationships/oleObject" Target="../embeddings/oleObject4.bin"/><Relationship Id="rId30" Type="http://schemas.openxmlformats.org/officeDocument/2006/relationships/image" Target="../media/image5.emf"/><Relationship Id="rId8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16200000">
            <a:off x="1393948" y="-222561"/>
            <a:ext cx="4115990" cy="6368236"/>
            <a:chOff x="493219" y="297808"/>
            <a:chExt cx="4115989" cy="6368236"/>
          </a:xfrm>
        </p:grpSpPr>
        <p:grpSp>
          <p:nvGrpSpPr>
            <p:cNvPr id="3" name="Group 2"/>
            <p:cNvGrpSpPr/>
            <p:nvPr/>
          </p:nvGrpSpPr>
          <p:grpSpPr>
            <a:xfrm>
              <a:off x="501686" y="297808"/>
              <a:ext cx="3881437" cy="3168374"/>
              <a:chOff x="498091" y="359531"/>
              <a:chExt cx="3881437" cy="316837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98091" y="609600"/>
                <a:ext cx="3881437" cy="2918305"/>
                <a:chOff x="498091" y="609600"/>
                <a:chExt cx="3881437" cy="2918305"/>
              </a:xfrm>
            </p:grpSpPr>
            <p:pic>
              <p:nvPicPr>
                <p:cNvPr id="24" name="Picture 2" descr="C:\Users\Naiara Perurena\Desktop\Imágenes IM 1833\Vector Ki67.tif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8092" y="1560222"/>
                  <a:ext cx="1261610" cy="958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5" name="Picture 6" descr="C:\Users\Naiara Perurena\Desktop\Imágenes IM 1833\#491 MD con scale bar.tif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8092" y="609600"/>
                  <a:ext cx="1261609" cy="900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6" name="Picture 7" descr="C:\Users\Naiara Perurena\Desktop\Imágenes IM 1833\#709 MD scale bar.tif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18923" y="609600"/>
                  <a:ext cx="1268077" cy="900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8" descr="C:\Users\Naiara Perurena\Desktop\Imágenes IM 1833\#714 MD scale bar.tif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42432" y="609600"/>
                  <a:ext cx="1237096" cy="900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8" name="Picture 9" descr="C:\Users\Naiara Perurena\Desktop\Imágenes IM 1833\shEPCR1 Ki67.tif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18923" y="1560222"/>
                  <a:ext cx="1268077" cy="958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9" name="Picture 10" descr="C:\Users\Naiara Perurena\Desktop\Imágenes IM 1833\shEPCR2 Ki67.tif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42432" y="1560222"/>
                  <a:ext cx="1237096" cy="958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14" descr="C:\Users\Naiara Perurena\Desktop\Imágenes IM 1833\Vector caspase 3 II.ti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8091" y="2569405"/>
                  <a:ext cx="1261609" cy="958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Picture 15" descr="C:\Users\Naiara Perurena\Desktop\Imágenes IM 1833\shEPCR1 caspase 3.tif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18923" y="2569405"/>
                  <a:ext cx="1268077" cy="958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" name="Picture 19" descr="C:\Users\Naiara Perurena\Desktop\Imágenes IM 1833\shEPCR2 caspase 3.tif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42432" y="2569405"/>
                  <a:ext cx="1237096" cy="958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861692" y="359531"/>
                <a:ext cx="9144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50" b="1" dirty="0" err="1" smtClean="0"/>
                  <a:t>shControl</a:t>
                </a:r>
                <a:endParaRPr lang="es-ES_tradnl" sz="105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133600" y="359531"/>
                <a:ext cx="9144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50" b="1" dirty="0" smtClean="0"/>
                  <a:t>shEPCR#1</a:t>
                </a:r>
                <a:endParaRPr lang="es-ES_tradnl" sz="1050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303779" y="359531"/>
                <a:ext cx="9144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50" b="1" dirty="0" smtClean="0"/>
                  <a:t>shEPCR#2</a:t>
                </a:r>
                <a:endParaRPr lang="es-ES_tradnl" sz="1050" b="1" dirty="0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501686" y="3515252"/>
              <a:ext cx="3879251" cy="945000"/>
              <a:chOff x="842395" y="784227"/>
              <a:chExt cx="3862581" cy="945000"/>
            </a:xfrm>
          </p:grpSpPr>
          <p:pic>
            <p:nvPicPr>
              <p:cNvPr id="17" name="Picture 2" descr="C:\Users\Naiara Perurena\Desktop\Imágenes IM 1833\Vector CD31 II.tif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2395" y="784227"/>
                <a:ext cx="1256188" cy="945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3" descr="C:\Users\Naiara Perurena\Desktop\Imágenes IM 1833\shEPCR1 CD31 II.tif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7549" y="784227"/>
                <a:ext cx="1262628" cy="945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4" descr="C:\Users\Naiara Perurena\Desktop\Imágenes IM 1833\shEPCR2 CD31.tif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5372" y="784227"/>
                <a:ext cx="1229604" cy="945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TextBox 4"/>
            <p:cNvSpPr txBox="1"/>
            <p:nvPr/>
          </p:nvSpPr>
          <p:spPr>
            <a:xfrm rot="5400000">
              <a:off x="4035543" y="2965796"/>
              <a:ext cx="8934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b="1" dirty="0" smtClean="0"/>
                <a:t>CD31</a:t>
              </a:r>
              <a:endParaRPr lang="es-ES_tradnl" sz="1050" b="1" dirty="0"/>
            </a:p>
          </p:txBody>
        </p:sp>
        <p:sp>
          <p:nvSpPr>
            <p:cNvPr id="6" name="TextBox 5"/>
            <p:cNvSpPr txBox="1"/>
            <p:nvPr/>
          </p:nvSpPr>
          <p:spPr>
            <a:xfrm rot="5400000">
              <a:off x="4033427" y="3860793"/>
              <a:ext cx="89658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b="1" dirty="0" smtClean="0"/>
                <a:t>Caspase-3</a:t>
              </a:r>
              <a:endParaRPr lang="es-ES_tradnl" sz="1050" b="1" dirty="0"/>
            </a:p>
          </p:txBody>
        </p:sp>
        <p:sp>
          <p:nvSpPr>
            <p:cNvPr id="7" name="TextBox 6"/>
            <p:cNvSpPr txBox="1"/>
            <p:nvPr/>
          </p:nvSpPr>
          <p:spPr>
            <a:xfrm rot="5400000">
              <a:off x="4119404" y="1851443"/>
              <a:ext cx="7246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b="1" dirty="0" smtClean="0"/>
                <a:t>Ki67</a:t>
              </a:r>
              <a:endParaRPr lang="es-ES_tradnl" sz="1050" b="1" dirty="0"/>
            </a:p>
          </p:txBody>
        </p:sp>
        <p:sp>
          <p:nvSpPr>
            <p:cNvPr id="8" name="TextBox 7"/>
            <p:cNvSpPr txBox="1"/>
            <p:nvPr/>
          </p:nvSpPr>
          <p:spPr>
            <a:xfrm rot="5400000">
              <a:off x="4119406" y="906214"/>
              <a:ext cx="7246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b="1" dirty="0" smtClean="0"/>
                <a:t>H&amp;E</a:t>
              </a:r>
              <a:endParaRPr lang="es-ES_tradnl" sz="1050" b="1" dirty="0"/>
            </a:p>
          </p:txBody>
        </p:sp>
        <p:pic>
          <p:nvPicPr>
            <p:cNvPr id="9" name="Picture 9" descr="C:\Users\Naiara Perurena\Desktop\Imágenes IM 1833\sh1 F480 mass.tif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8917" y="4516447"/>
              <a:ext cx="1271676" cy="939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" descr="C:\Users\Naiara Perurena\Desktop\Imágenes IM 1833\sh2 F480 mass.ti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027" y="4516448"/>
              <a:ext cx="1237096" cy="9393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" descr="C:\Users\Naiara Perurena\Desktop\Imágenes IM 1833\Vector F480 mass II.tif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687" y="4516448"/>
              <a:ext cx="1261608" cy="9393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 rot="5400000">
              <a:off x="4011497" y="4834971"/>
              <a:ext cx="939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b="1" dirty="0" smtClean="0"/>
                <a:t>F4/80 t. </a:t>
              </a:r>
              <a:r>
                <a:rPr lang="es-ES" sz="1050" b="1" dirty="0" err="1" smtClean="0"/>
                <a:t>mass</a:t>
              </a:r>
              <a:endParaRPr lang="es-ES_tradnl" sz="1050" b="1" dirty="0"/>
            </a:p>
          </p:txBody>
        </p:sp>
        <p:pic>
          <p:nvPicPr>
            <p:cNvPr id="13" name="Picture 20" descr="C:\Users\Naiara Perurena\Desktop\Imágenes IM 1833\Vector F480 70 mm.tif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19" y="5512420"/>
              <a:ext cx="1270078" cy="9328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1" descr="C:\Users\Naiara Perurena\Desktop\Imágenes IM 1833\shEPCR1 F480.tif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517" y="5512420"/>
              <a:ext cx="1268077" cy="9328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2" descr="C:\Users\Naiara Perurena\Desktop\Imágenes IM 1833\shEPCR2 F480.tif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026" y="5512420"/>
              <a:ext cx="1234911" cy="9328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 rot="5400000">
              <a:off x="3863975" y="5921875"/>
              <a:ext cx="123442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b="1" dirty="0" smtClean="0"/>
                <a:t>F4/80 t. </a:t>
              </a:r>
              <a:r>
                <a:rPr lang="es-ES" sz="1050" b="1" dirty="0" err="1" smtClean="0"/>
                <a:t>border</a:t>
              </a:r>
              <a:endParaRPr lang="es-ES_tradnl" sz="1050" b="1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2677" y="8581292"/>
            <a:ext cx="2203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Perurena N et al</a:t>
            </a:r>
            <a:r>
              <a:rPr lang="es-ES" sz="2000" b="1" dirty="0"/>
              <a:t>.</a:t>
            </a:r>
            <a:endParaRPr lang="es-ES_tradnl" sz="2000" b="1" dirty="0"/>
          </a:p>
        </p:txBody>
      </p:sp>
      <p:sp>
        <p:nvSpPr>
          <p:cNvPr id="34" name="17 CuadroTexto"/>
          <p:cNvSpPr txBox="1"/>
          <p:nvPr/>
        </p:nvSpPr>
        <p:spPr>
          <a:xfrm>
            <a:off x="5354786" y="8581292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Sup</a:t>
            </a:r>
            <a:r>
              <a:rPr lang="es-ES" sz="2000" b="1" dirty="0" smtClean="0"/>
              <a:t>. Fig</a:t>
            </a:r>
            <a:r>
              <a:rPr lang="es-ES" sz="2000" b="1" dirty="0"/>
              <a:t>. </a:t>
            </a:r>
            <a:r>
              <a:rPr lang="es-ES" sz="2000" b="1" smtClean="0"/>
              <a:t>3</a:t>
            </a:r>
            <a:endParaRPr lang="es-ES_tradnl" sz="2000" b="1" dirty="0"/>
          </a:p>
        </p:txBody>
      </p:sp>
      <p:sp>
        <p:nvSpPr>
          <p:cNvPr id="35" name="TextBox 30"/>
          <p:cNvSpPr txBox="1"/>
          <p:nvPr/>
        </p:nvSpPr>
        <p:spPr>
          <a:xfrm>
            <a:off x="101492" y="208240"/>
            <a:ext cx="736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A</a:t>
            </a:r>
            <a:endParaRPr lang="es-ES_tradnl" sz="1600" b="1" dirty="0"/>
          </a:p>
        </p:txBody>
      </p:sp>
      <p:cxnSp>
        <p:nvCxnSpPr>
          <p:cNvPr id="36" name="Straight Connector 11"/>
          <p:cNvCxnSpPr/>
          <p:nvPr/>
        </p:nvCxnSpPr>
        <p:spPr>
          <a:xfrm>
            <a:off x="4050365" y="866894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4"/>
          <p:cNvGrpSpPr/>
          <p:nvPr/>
        </p:nvGrpSpPr>
        <p:grpSpPr>
          <a:xfrm>
            <a:off x="394783" y="5307463"/>
            <a:ext cx="5750960" cy="3187500"/>
            <a:chOff x="136525" y="349200"/>
            <a:chExt cx="6505575" cy="3546535"/>
          </a:xfrm>
        </p:grpSpPr>
        <p:grpSp>
          <p:nvGrpSpPr>
            <p:cNvPr id="38" name="Group 14"/>
            <p:cNvGrpSpPr/>
            <p:nvPr/>
          </p:nvGrpSpPr>
          <p:grpSpPr>
            <a:xfrm>
              <a:off x="136525" y="349200"/>
              <a:ext cx="6505575" cy="3202037"/>
              <a:chOff x="136525" y="349200"/>
              <a:chExt cx="6505575" cy="3202037"/>
            </a:xfrm>
          </p:grpSpPr>
          <p:grpSp>
            <p:nvGrpSpPr>
              <p:cNvPr id="40" name="Group 31"/>
              <p:cNvGrpSpPr>
                <a:grpSpLocks noChangeAspect="1"/>
              </p:cNvGrpSpPr>
              <p:nvPr/>
            </p:nvGrpSpPr>
            <p:grpSpPr>
              <a:xfrm>
                <a:off x="136525" y="349200"/>
                <a:ext cx="6505575" cy="3202037"/>
                <a:chOff x="115475" y="304300"/>
                <a:chExt cx="6195785" cy="3049561"/>
              </a:xfrm>
            </p:grpSpPr>
            <p:grpSp>
              <p:nvGrpSpPr>
                <p:cNvPr id="43" name="Group 30"/>
                <p:cNvGrpSpPr/>
                <p:nvPr/>
              </p:nvGrpSpPr>
              <p:grpSpPr>
                <a:xfrm>
                  <a:off x="115475" y="304300"/>
                  <a:ext cx="6195785" cy="3049561"/>
                  <a:chOff x="115475" y="304300"/>
                  <a:chExt cx="6195785" cy="3049561"/>
                </a:xfrm>
              </p:grpSpPr>
              <p:grpSp>
                <p:nvGrpSpPr>
                  <p:cNvPr id="45" name="Group 22"/>
                  <p:cNvGrpSpPr/>
                  <p:nvPr/>
                </p:nvGrpSpPr>
                <p:grpSpPr>
                  <a:xfrm>
                    <a:off x="115475" y="304300"/>
                    <a:ext cx="6195785" cy="3049561"/>
                    <a:chOff x="115475" y="304300"/>
                    <a:chExt cx="6195785" cy="3049561"/>
                  </a:xfrm>
                </p:grpSpPr>
                <p:grpSp>
                  <p:nvGrpSpPr>
                    <p:cNvPr id="47" name="Group 21"/>
                    <p:cNvGrpSpPr/>
                    <p:nvPr/>
                  </p:nvGrpSpPr>
                  <p:grpSpPr>
                    <a:xfrm>
                      <a:off x="115475" y="304300"/>
                      <a:ext cx="6195785" cy="3049561"/>
                      <a:chOff x="115475" y="304300"/>
                      <a:chExt cx="6195785" cy="3049561"/>
                    </a:xfrm>
                  </p:grpSpPr>
                  <p:graphicFrame>
                    <p:nvGraphicFramePr>
                      <p:cNvPr id="49" name="Object 27"/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1921030943"/>
                          </p:ext>
                        </p:extLst>
                      </p:nvPr>
                    </p:nvGraphicFramePr>
                    <p:xfrm>
                      <a:off x="4288331" y="304300"/>
                      <a:ext cx="2021417" cy="1458989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9622" name="Prism Project" r:id="rId21" imgW="2247840" imgH="1627560" progId="Prism5.Document">
                              <p:embed/>
                            </p:oleObj>
                          </mc:Choice>
                          <mc:Fallback>
                            <p:oleObj name="Prism Project" r:id="rId21" imgW="2247840" imgH="1627560" progId="Prism5.Document">
                              <p:embed/>
                              <p:pic>
                                <p:nvPicPr>
                                  <p:cNvPr id="0" name=""/>
                                  <p:cNvPicPr/>
                                  <p:nvPr/>
                                </p:nvPicPr>
                                <p:blipFill>
                                  <a:blip r:embed="rId22"/>
                                  <a:stretch>
                                    <a:fillRect/>
                                  </a:stretch>
                                </p:blipFill>
                                <p:spPr>
                                  <a:xfrm>
                                    <a:off x="4288331" y="304300"/>
                                    <a:ext cx="2021417" cy="1458989"/>
                                  </a:xfrm>
                                  <a:prstGeom prst="rect">
                                    <a:avLst/>
                                  </a:prstGeom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  <p:grpSp>
                    <p:nvGrpSpPr>
                      <p:cNvPr id="50" name="Group 20"/>
                      <p:cNvGrpSpPr/>
                      <p:nvPr/>
                    </p:nvGrpSpPr>
                    <p:grpSpPr>
                      <a:xfrm>
                        <a:off x="115475" y="324003"/>
                        <a:ext cx="6195785" cy="3029858"/>
                        <a:chOff x="115475" y="324003"/>
                        <a:chExt cx="6195785" cy="3029858"/>
                      </a:xfrm>
                    </p:grpSpPr>
                    <p:graphicFrame>
                      <p:nvGraphicFramePr>
                        <p:cNvPr id="51" name="Object 74"/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1716713948"/>
                            </p:ext>
                          </p:extLst>
                        </p:nvPr>
                      </p:nvGraphicFramePr>
                      <p:xfrm>
                        <a:off x="115475" y="1928134"/>
                        <a:ext cx="1945822" cy="1425727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19623" name="Prism Project" r:id="rId23" imgW="2160000" imgH="1584000" progId="Prism5.Document">
                                <p:embed/>
                              </p:oleObj>
                            </mc:Choice>
                            <mc:Fallback>
                              <p:oleObj name="Prism Project" r:id="rId23" imgW="2160000" imgH="1584000" progId="Prism5.Document">
                                <p:embed/>
                                <p:pic>
                                  <p:nvPicPr>
                                    <p:cNvPr id="0" name=""/>
                                    <p:cNvPicPr/>
                                    <p:nvPr/>
                                  </p:nvPicPr>
                                  <p:blipFill>
                                    <a:blip r:embed="rId24"/>
                                    <a:stretch>
                                      <a:fillRect/>
                                    </a:stretch>
                                  </p:blipFill>
                                  <p:spPr>
                                    <a:xfrm>
                                      <a:off x="115475" y="1928134"/>
                                      <a:ext cx="1945822" cy="1425727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  <p:grpSp>
                      <p:nvGrpSpPr>
                        <p:cNvPr id="52" name="2 Grupo"/>
                        <p:cNvGrpSpPr/>
                        <p:nvPr/>
                      </p:nvGrpSpPr>
                      <p:grpSpPr>
                        <a:xfrm>
                          <a:off x="174440" y="324003"/>
                          <a:ext cx="1853198" cy="1425292"/>
                          <a:chOff x="-3418707" y="4042826"/>
                          <a:chExt cx="1853198" cy="1425292"/>
                        </a:xfrm>
                      </p:grpSpPr>
                      <p:graphicFrame>
                        <p:nvGraphicFramePr>
                          <p:cNvPr id="62" name="Object 2"/>
                          <p:cNvGraphicFramePr>
                            <a:graphicFrameLocks noChangeAspect="1"/>
                          </p:cNvGraphicFramePr>
                          <p:nvPr>
                            <p:extLst>
                              <p:ext uri="{D42A27DB-BD31-4B8C-83A1-F6EECF244321}">
                                <p14:modId xmlns:p14="http://schemas.microsoft.com/office/powerpoint/2010/main" val="1452546000"/>
                              </p:ext>
                            </p:extLst>
                          </p:nvPr>
                        </p:nvGraphicFramePr>
                        <p:xfrm>
                          <a:off x="-3418707" y="4042826"/>
                          <a:ext cx="1853198" cy="1425292"/>
                        </p:xfrm>
                        <a:graphic>
                          <a:graphicData uri="http://schemas.openxmlformats.org/presentationml/2006/ole">
                            <mc:AlternateContent xmlns:mc="http://schemas.openxmlformats.org/markup-compatibility/2006">
                              <mc:Choice xmlns:v="urn:schemas-microsoft-com:vml" Requires="v">
                                <p:oleObj spid="_x0000_s19624" name="Prism Project" r:id="rId25" imgW="2092320" imgH="1609200" progId="Prism5.Document">
                                  <p:embed/>
                                </p:oleObj>
                              </mc:Choice>
                              <mc:Fallback>
                                <p:oleObj name="Prism Project" r:id="rId25" imgW="2092320" imgH="1609200" progId="Prism5.Document">
                                  <p:embed/>
                                  <p:pic>
                                    <p:nvPicPr>
                                      <p:cNvPr id="0" name=""/>
                                      <p:cNvPicPr/>
                                      <p:nvPr/>
                                    </p:nvPicPr>
                                    <p:blipFill>
                                      <a:blip r:embed="rId26"/>
                                      <a:stretch>
                                        <a:fillRect/>
                                      </a:stretch>
                                    </p:blipFill>
                                    <p:spPr>
                                      <a:xfrm>
                                        <a:off x="-3418707" y="4042826"/>
                                        <a:ext cx="1853198" cy="142529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</p:pic>
                                </p:oleObj>
                              </mc:Fallback>
                            </mc:AlternateContent>
                          </a:graphicData>
                        </a:graphic>
                      </p:graphicFrame>
                      <p:sp>
                        <p:nvSpPr>
                          <p:cNvPr id="63" name="TextBox 3"/>
                          <p:cNvSpPr txBox="1"/>
                          <p:nvPr/>
                        </p:nvSpPr>
                        <p:spPr>
                          <a:xfrm>
                            <a:off x="-2881982" y="4056128"/>
                            <a:ext cx="506738" cy="24915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s-ES" sz="1100" dirty="0" err="1" smtClean="0"/>
                              <a:t>ns</a:t>
                            </a:r>
                            <a:endParaRPr lang="es-ES_tradnl" sz="1100" dirty="0"/>
                          </a:p>
                        </p:txBody>
                      </p:sp>
                    </p:grpSp>
                    <p:grpSp>
                      <p:nvGrpSpPr>
                        <p:cNvPr id="53" name="6 Grupo"/>
                        <p:cNvGrpSpPr/>
                        <p:nvPr/>
                      </p:nvGrpSpPr>
                      <p:grpSpPr>
                        <a:xfrm>
                          <a:off x="711164" y="334586"/>
                          <a:ext cx="3448656" cy="1861192"/>
                          <a:chOff x="-1243179" y="2992556"/>
                          <a:chExt cx="3448656" cy="1861192"/>
                        </a:xfrm>
                      </p:grpSpPr>
                      <p:graphicFrame>
                        <p:nvGraphicFramePr>
                          <p:cNvPr id="60" name="Object 6"/>
                          <p:cNvGraphicFramePr>
                            <a:graphicFrameLocks noChangeAspect="1"/>
                          </p:cNvGraphicFramePr>
                          <p:nvPr>
                            <p:extLst>
                              <p:ext uri="{D42A27DB-BD31-4B8C-83A1-F6EECF244321}">
                                <p14:modId xmlns:p14="http://schemas.microsoft.com/office/powerpoint/2010/main" val="1724191871"/>
                              </p:ext>
                            </p:extLst>
                          </p:nvPr>
                        </p:nvGraphicFramePr>
                        <p:xfrm>
                          <a:off x="327691" y="2992556"/>
                          <a:ext cx="1877786" cy="1425727"/>
                        </p:xfrm>
                        <a:graphic>
                          <a:graphicData uri="http://schemas.openxmlformats.org/presentationml/2006/ole">
                            <mc:AlternateContent xmlns:mc="http://schemas.openxmlformats.org/markup-compatibility/2006">
                              <mc:Choice xmlns:v="urn:schemas-microsoft-com:vml" Requires="v">
                                <p:oleObj spid="_x0000_s19625" name="Prism Project" r:id="rId27" imgW="2088000" imgH="1584000" progId="Prism5.Document">
                                  <p:embed/>
                                </p:oleObj>
                              </mc:Choice>
                              <mc:Fallback>
                                <p:oleObj name="Prism Project" r:id="rId27" imgW="2088000" imgH="1584000" progId="Prism5.Document">
                                  <p:embed/>
                                  <p:pic>
                                    <p:nvPicPr>
                                      <p:cNvPr id="0" name=""/>
                                      <p:cNvPicPr/>
                                      <p:nvPr/>
                                    </p:nvPicPr>
                                    <p:blipFill>
                                      <a:blip r:embed="rId28"/>
                                      <a:stretch>
                                        <a:fillRect/>
                                      </a:stretch>
                                    </p:blipFill>
                                    <p:spPr>
                                      <a:xfrm>
                                        <a:off x="327691" y="2992556"/>
                                        <a:ext cx="1877786" cy="1425727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</p:pic>
                                </p:oleObj>
                              </mc:Fallback>
                            </mc:AlternateContent>
                          </a:graphicData>
                        </a:graphic>
                      </p:graphicFrame>
                      <p:sp>
                        <p:nvSpPr>
                          <p:cNvPr id="61" name="TextBox 7"/>
                          <p:cNvSpPr txBox="1"/>
                          <p:nvPr/>
                        </p:nvSpPr>
                        <p:spPr>
                          <a:xfrm>
                            <a:off x="-1243179" y="4604595"/>
                            <a:ext cx="506738" cy="24915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s-ES" sz="1100" dirty="0" err="1" smtClean="0"/>
                              <a:t>ns</a:t>
                            </a:r>
                            <a:endParaRPr lang="es-ES_tradnl" sz="1100" dirty="0"/>
                          </a:p>
                        </p:txBody>
                      </p:sp>
                    </p:grpSp>
                    <p:grpSp>
                      <p:nvGrpSpPr>
                        <p:cNvPr id="54" name="15 Grupo"/>
                        <p:cNvGrpSpPr/>
                        <p:nvPr/>
                      </p:nvGrpSpPr>
                      <p:grpSpPr>
                        <a:xfrm>
                          <a:off x="2179225" y="1920575"/>
                          <a:ext cx="1977571" cy="1425727"/>
                          <a:chOff x="2286665" y="2290202"/>
                          <a:chExt cx="1977571" cy="1425727"/>
                        </a:xfrm>
                      </p:grpSpPr>
                      <p:graphicFrame>
                        <p:nvGraphicFramePr>
                          <p:cNvPr id="58" name="Object 75"/>
                          <p:cNvGraphicFramePr>
                            <a:graphicFrameLocks noChangeAspect="1"/>
                          </p:cNvGraphicFramePr>
                          <p:nvPr>
                            <p:extLst>
                              <p:ext uri="{D42A27DB-BD31-4B8C-83A1-F6EECF244321}">
                                <p14:modId xmlns:p14="http://schemas.microsoft.com/office/powerpoint/2010/main" val="2959869123"/>
                              </p:ext>
                            </p:extLst>
                          </p:nvPr>
                        </p:nvGraphicFramePr>
                        <p:xfrm>
                          <a:off x="2286665" y="2290202"/>
                          <a:ext cx="1977571" cy="1425727"/>
                        </p:xfrm>
                        <a:graphic>
                          <a:graphicData uri="http://schemas.openxmlformats.org/presentationml/2006/ole">
                            <mc:AlternateContent xmlns:mc="http://schemas.openxmlformats.org/markup-compatibility/2006">
                              <mc:Choice xmlns:v="urn:schemas-microsoft-com:vml" Requires="v">
                                <p:oleObj spid="_x0000_s19626" name="Prism Project" r:id="rId29" imgW="2196000" imgH="1584000" progId="Prism5.Document">
                                  <p:embed/>
                                </p:oleObj>
                              </mc:Choice>
                              <mc:Fallback>
                                <p:oleObj name="Prism Project" r:id="rId29" imgW="2196000" imgH="1584000" progId="Prism5.Document">
                                  <p:embed/>
                                  <p:pic>
                                    <p:nvPicPr>
                                      <p:cNvPr id="0" name=""/>
                                      <p:cNvPicPr/>
                                      <p:nvPr/>
                                    </p:nvPicPr>
                                    <p:blipFill>
                                      <a:blip r:embed="rId30"/>
                                      <a:stretch>
                                        <a:fillRect/>
                                      </a:stretch>
                                    </p:blipFill>
                                    <p:spPr>
                                      <a:xfrm>
                                        <a:off x="2286665" y="2290202"/>
                                        <a:ext cx="1977571" cy="1425727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</p:pic>
                                </p:oleObj>
                              </mc:Fallback>
                            </mc:AlternateContent>
                          </a:graphicData>
                        </a:graphic>
                      </p:graphicFrame>
                      <p:sp>
                        <p:nvSpPr>
                          <p:cNvPr id="59" name="TextBox 81"/>
                          <p:cNvSpPr txBox="1"/>
                          <p:nvPr/>
                        </p:nvSpPr>
                        <p:spPr>
                          <a:xfrm>
                            <a:off x="2919193" y="2316253"/>
                            <a:ext cx="506738" cy="24915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s-ES" sz="1100" dirty="0" err="1" smtClean="0"/>
                              <a:t>ns</a:t>
                            </a:r>
                            <a:endParaRPr lang="es-ES_tradnl" sz="1100" dirty="0"/>
                          </a:p>
                        </p:txBody>
                      </p:sp>
                    </p:grpSp>
                    <p:grpSp>
                      <p:nvGrpSpPr>
                        <p:cNvPr id="55" name="18 Grupo"/>
                        <p:cNvGrpSpPr/>
                        <p:nvPr/>
                      </p:nvGrpSpPr>
                      <p:grpSpPr>
                        <a:xfrm>
                          <a:off x="4265654" y="1920575"/>
                          <a:ext cx="2045606" cy="1425727"/>
                          <a:chOff x="6934042" y="1844837"/>
                          <a:chExt cx="2045606" cy="1425727"/>
                        </a:xfrm>
                      </p:grpSpPr>
                      <p:graphicFrame>
                        <p:nvGraphicFramePr>
                          <p:cNvPr id="56" name="Object 88"/>
                          <p:cNvGraphicFramePr>
                            <a:graphicFrameLocks noChangeAspect="1"/>
                          </p:cNvGraphicFramePr>
                          <p:nvPr>
                            <p:extLst>
                              <p:ext uri="{D42A27DB-BD31-4B8C-83A1-F6EECF244321}">
                                <p14:modId xmlns:p14="http://schemas.microsoft.com/office/powerpoint/2010/main" val="3349562236"/>
                              </p:ext>
                            </p:extLst>
                          </p:nvPr>
                        </p:nvGraphicFramePr>
                        <p:xfrm>
                          <a:off x="6934042" y="1844837"/>
                          <a:ext cx="2045606" cy="1425727"/>
                        </p:xfrm>
                        <a:graphic>
                          <a:graphicData uri="http://schemas.openxmlformats.org/presentationml/2006/ole">
                            <mc:AlternateContent xmlns:mc="http://schemas.openxmlformats.org/markup-compatibility/2006">
                              <mc:Choice xmlns:v="urn:schemas-microsoft-com:vml" Requires="v">
                                <p:oleObj spid="_x0000_s19627" name="Prism Project" r:id="rId31" imgW="2268000" imgH="1584000" progId="Prism5.Document">
                                  <p:embed/>
                                </p:oleObj>
                              </mc:Choice>
                              <mc:Fallback>
                                <p:oleObj name="Prism Project" r:id="rId31" imgW="2268000" imgH="1584000" progId="Prism5.Document">
                                  <p:embed/>
                                  <p:pic>
                                    <p:nvPicPr>
                                      <p:cNvPr id="0" name=""/>
                                      <p:cNvPicPr/>
                                      <p:nvPr/>
                                    </p:nvPicPr>
                                    <p:blipFill>
                                      <a:blip r:embed="rId32"/>
                                      <a:stretch>
                                        <a:fillRect/>
                                      </a:stretch>
                                    </p:blipFill>
                                    <p:spPr>
                                      <a:xfrm>
                                        <a:off x="6934042" y="1844837"/>
                                        <a:ext cx="2045606" cy="1425727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</p:pic>
                                </p:oleObj>
                              </mc:Fallback>
                            </mc:AlternateContent>
                          </a:graphicData>
                        </a:graphic>
                      </p:graphicFrame>
                      <p:sp>
                        <p:nvSpPr>
                          <p:cNvPr id="57" name="TextBox 89"/>
                          <p:cNvSpPr txBox="1"/>
                          <p:nvPr/>
                        </p:nvSpPr>
                        <p:spPr>
                          <a:xfrm>
                            <a:off x="7613685" y="1870888"/>
                            <a:ext cx="506738" cy="24915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s-ES" sz="1100" dirty="0" err="1" smtClean="0"/>
                              <a:t>ns</a:t>
                            </a:r>
                            <a:endParaRPr lang="es-ES_tradnl" sz="1100" dirty="0"/>
                          </a:p>
                        </p:txBody>
                      </p:sp>
                    </p:grpSp>
                  </p:grpSp>
                </p:grpSp>
                <p:sp>
                  <p:nvSpPr>
                    <p:cNvPr id="48" name="TextBox 79"/>
                    <p:cNvSpPr txBox="1"/>
                    <p:nvPr/>
                  </p:nvSpPr>
                  <p:spPr>
                    <a:xfrm>
                      <a:off x="2811752" y="337304"/>
                      <a:ext cx="506738" cy="2491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ES" sz="1100" dirty="0" err="1" smtClean="0"/>
                        <a:t>ns</a:t>
                      </a:r>
                      <a:endParaRPr lang="es-ES_tradnl" sz="1100" dirty="0"/>
                    </a:p>
                  </p:txBody>
                </p:sp>
              </p:grpSp>
              <p:sp>
                <p:nvSpPr>
                  <p:cNvPr id="46" name="TextBox 18"/>
                  <p:cNvSpPr txBox="1"/>
                  <p:nvPr/>
                </p:nvSpPr>
                <p:spPr>
                  <a:xfrm>
                    <a:off x="5136767" y="1398053"/>
                    <a:ext cx="597671" cy="2364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50" dirty="0" smtClean="0"/>
                      <a:t>p=0.068</a:t>
                    </a:r>
                    <a:endParaRPr lang="es-ES_tradnl" sz="850" dirty="0"/>
                  </a:p>
                </p:txBody>
              </p:sp>
            </p:grpSp>
            <p:cxnSp>
              <p:nvCxnSpPr>
                <p:cNvPr id="44" name="Straight Connector 10"/>
                <p:cNvCxnSpPr/>
                <p:nvPr/>
              </p:nvCxnSpPr>
              <p:spPr>
                <a:xfrm>
                  <a:off x="5174475" y="1418422"/>
                  <a:ext cx="445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Straight Connector 13"/>
              <p:cNvCxnSpPr/>
              <p:nvPr/>
            </p:nvCxnSpPr>
            <p:spPr>
              <a:xfrm flipV="1">
                <a:off x="5448477" y="1442826"/>
                <a:ext cx="0" cy="76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34"/>
              <p:cNvCxnSpPr/>
              <p:nvPr/>
            </p:nvCxnSpPr>
            <p:spPr>
              <a:xfrm flipV="1">
                <a:off x="5921584" y="1444576"/>
                <a:ext cx="0" cy="76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9" name="Picture 554" descr="C:\Users\Naiara Perurena\OneDrive\Documentos\TESIS\Figuras corregidas\Leyenda.tif"/>
            <p:cNvPicPr>
              <a:picLocks noChangeAspect="1" noChangeArrowheads="1"/>
            </p:cNvPicPr>
            <p:nvPr/>
          </p:nvPicPr>
          <p:blipFill rotWithShape="1"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954"/>
            <a:stretch/>
          </p:blipFill>
          <p:spPr bwMode="auto">
            <a:xfrm>
              <a:off x="457200" y="3581400"/>
              <a:ext cx="2930347" cy="314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TextBox 30"/>
          <p:cNvSpPr txBox="1"/>
          <p:nvPr/>
        </p:nvSpPr>
        <p:spPr>
          <a:xfrm>
            <a:off x="101492" y="5273268"/>
            <a:ext cx="600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B</a:t>
            </a:r>
            <a:endParaRPr lang="es-ES_tradnl" sz="16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1223534" y="36212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Size-matched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tumors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resected</a:t>
            </a:r>
            <a:r>
              <a:rPr lang="es-ES" sz="1400" b="1" dirty="0" smtClean="0"/>
              <a:t> at </a:t>
            </a:r>
            <a:r>
              <a:rPr lang="es-ES" sz="1400" b="1" dirty="0" err="1" smtClean="0"/>
              <a:t>different</a:t>
            </a:r>
            <a:r>
              <a:rPr lang="es-ES" sz="1400" b="1" dirty="0" smtClean="0"/>
              <a:t> time </a:t>
            </a:r>
            <a:r>
              <a:rPr lang="es-ES" sz="1400" b="1" dirty="0" err="1" smtClean="0"/>
              <a:t>points</a:t>
            </a:r>
            <a:endParaRPr lang="es-ES_tradnl" sz="1400" b="1" dirty="0"/>
          </a:p>
        </p:txBody>
      </p:sp>
    </p:spTree>
    <p:extLst>
      <p:ext uri="{BB962C8B-B14F-4D97-AF65-F5344CB8AC3E}">
        <p14:creationId xmlns:p14="http://schemas.microsoft.com/office/powerpoint/2010/main" val="2817203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40</Words>
  <Application>Microsoft Office PowerPoint</Application>
  <PresentationFormat>Presentación en pantalla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Prism Project</vt:lpstr>
      <vt:lpstr>Presentación de PowerPoint</vt:lpstr>
    </vt:vector>
  </TitlesOfParts>
  <Company>Universidad de Navarra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Lecanda</dc:creator>
  <cp:lastModifiedBy>Fernando Lecanda</cp:lastModifiedBy>
  <cp:revision>163</cp:revision>
  <cp:lastPrinted>2016-06-22T21:30:08Z</cp:lastPrinted>
  <dcterms:created xsi:type="dcterms:W3CDTF">2015-11-13T17:09:39Z</dcterms:created>
  <dcterms:modified xsi:type="dcterms:W3CDTF">2017-01-03T11:54:28Z</dcterms:modified>
</cp:coreProperties>
</file>