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3405B-B6CE-49BD-9F28-62698B62F998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25FB9-FF9E-473F-9F27-57E8B0DF3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60552-913B-4973-9107-4702BBD3B4B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60552-913B-4973-9107-4702BBD3B4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0D6FE-3AAB-4689-BFD0-998742DB488B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397A0-68DD-46CC-B42E-E2EC0B8F4A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446312" y="762000"/>
            <a:ext cx="5649688" cy="2667001"/>
            <a:chOff x="385000" y="5306882"/>
            <a:chExt cx="9581961" cy="3026800"/>
          </a:xfrm>
        </p:grpSpPr>
        <p:grpSp>
          <p:nvGrpSpPr>
            <p:cNvPr id="3" name="Group 14"/>
            <p:cNvGrpSpPr/>
            <p:nvPr/>
          </p:nvGrpSpPr>
          <p:grpSpPr>
            <a:xfrm>
              <a:off x="385000" y="5306882"/>
              <a:ext cx="9581961" cy="3026800"/>
              <a:chOff x="784619" y="2511078"/>
              <a:chExt cx="8257626" cy="3026800"/>
            </a:xfrm>
          </p:grpSpPr>
          <p:grpSp>
            <p:nvGrpSpPr>
              <p:cNvPr id="4" name="Group 75"/>
              <p:cNvGrpSpPr/>
              <p:nvPr/>
            </p:nvGrpSpPr>
            <p:grpSpPr>
              <a:xfrm>
                <a:off x="784619" y="2730002"/>
                <a:ext cx="8257626" cy="2807876"/>
                <a:chOff x="841769" y="4148480"/>
                <a:chExt cx="8257626" cy="2807876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841769" y="4148480"/>
                  <a:ext cx="2030282" cy="2766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BrNIP1;2a       3.6e-67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BrNIP1;2b        1e-67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BrNIP2;1a       4.6e-60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BrNIP2;1b       2.2e-62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BrNIP3;1a        5e-68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BrNIP3;1b       5.8e-68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BrNIP4;1         2.6e-67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BrNIP4;2a       4.4e-70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BrNIP4;2b       2.4e-55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BrNIP4;2c       1.8e-48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BrNIP5;1a       1.1e-65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BrNIP5;1b       3.9e-65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BrNIP6;1a       8.7e-67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BrNIP6;1b       2.2e-65</a:t>
                  </a:r>
                </a:p>
                <a:p>
                  <a:pPr>
                    <a:lnSpc>
                      <a:spcPct val="127000"/>
                    </a:lnSpc>
                  </a:pPr>
                  <a:r>
                    <a:rPr lang="en-US" sz="800" dirty="0" smtClean="0">
                      <a:latin typeface="Times New Roman" pitchFamily="18" charset="0"/>
                      <a:cs typeface="Times New Roman" pitchFamily="18" charset="0"/>
                    </a:rPr>
                    <a:t>BrNIP7;1        7.9e-48</a:t>
                  </a:r>
                </a:p>
              </p:txBody>
            </p:sp>
            <p:pic>
              <p:nvPicPr>
                <p:cNvPr id="16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05508" y="6836290"/>
                  <a:ext cx="6693887" cy="1200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2" name="TextBox 11"/>
              <p:cNvSpPr txBox="1"/>
              <p:nvPr/>
            </p:nvSpPr>
            <p:spPr>
              <a:xfrm>
                <a:off x="921116" y="2511078"/>
                <a:ext cx="1220105" cy="261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Gene name</a:t>
                </a:r>
                <a:endParaRPr lang="en-US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881149" y="2534782"/>
                <a:ext cx="1189678" cy="261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E-value</a:t>
                </a:r>
                <a:endParaRPr lang="en-US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113020" y="2527161"/>
                <a:ext cx="1143000" cy="419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Times New Roman" pitchFamily="18" charset="0"/>
                    <a:cs typeface="Times New Roman" pitchFamily="18" charset="0"/>
                  </a:rPr>
                  <a:t>Motif  location</a:t>
                </a:r>
                <a:endParaRPr lang="en-US" sz="9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21"/>
            <p:cNvGrpSpPr/>
            <p:nvPr/>
          </p:nvGrpSpPr>
          <p:grpSpPr>
            <a:xfrm>
              <a:off x="2313092" y="5577349"/>
              <a:ext cx="7397385" cy="2600517"/>
              <a:chOff x="829733" y="819084"/>
              <a:chExt cx="7397385" cy="2600517"/>
            </a:xfrm>
          </p:grpSpPr>
          <p:pic>
            <p:nvPicPr>
              <p:cNvPr id="9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62179"/>
              <a:stretch>
                <a:fillRect/>
              </a:stretch>
            </p:blipFill>
            <p:spPr bwMode="auto">
              <a:xfrm>
                <a:off x="838200" y="819084"/>
                <a:ext cx="7388918" cy="106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45926"/>
              <a:stretch>
                <a:fillRect/>
              </a:stretch>
            </p:blipFill>
            <p:spPr bwMode="auto">
              <a:xfrm>
                <a:off x="829733" y="1894348"/>
                <a:ext cx="7388918" cy="1525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364548"/>
            <a:ext cx="6278563" cy="16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6553200" y="5410201"/>
            <a:ext cx="1981200" cy="25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546" tIns="34772" rIns="69546" bIns="34772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S3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" y="381000"/>
            <a:ext cx="1554480" cy="307762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NIP subfamily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3400" y="3657600"/>
            <a:ext cx="1371600" cy="307762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SIP subfamily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27"/>
          <p:cNvGrpSpPr/>
          <p:nvPr/>
        </p:nvGrpSpPr>
        <p:grpSpPr>
          <a:xfrm>
            <a:off x="394062" y="3975274"/>
            <a:ext cx="5778138" cy="1201667"/>
            <a:chOff x="-1474103" y="1819275"/>
            <a:chExt cx="9505154" cy="1201667"/>
          </a:xfrm>
        </p:grpSpPr>
        <p:sp>
          <p:nvSpPr>
            <p:cNvPr id="29" name="TextBox 28"/>
            <p:cNvSpPr txBox="1"/>
            <p:nvPr/>
          </p:nvSpPr>
          <p:spPr>
            <a:xfrm>
              <a:off x="-1474103" y="1828800"/>
              <a:ext cx="236017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BrSIP1;1a      2.5e-27</a:t>
              </a:r>
            </a:p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BrSIP1;1b      8.2e-27</a:t>
              </a:r>
            </a:p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BrSIP1;2        4.4e-21</a:t>
              </a:r>
            </a:p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BrSIP2;1a      1e-16</a:t>
              </a:r>
            </a:p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BrSIP2;1b      2.7e-17</a:t>
              </a:r>
            </a:p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BrSIP2;1c      4.3e-16</a:t>
              </a:r>
            </a:p>
          </p:txBody>
        </p:sp>
        <p:grpSp>
          <p:nvGrpSpPr>
            <p:cNvPr id="7" name="Group 9"/>
            <p:cNvGrpSpPr/>
            <p:nvPr/>
          </p:nvGrpSpPr>
          <p:grpSpPr>
            <a:xfrm>
              <a:off x="830580" y="1819275"/>
              <a:ext cx="7200471" cy="1201667"/>
              <a:chOff x="830580" y="1819275"/>
              <a:chExt cx="7200471" cy="1201667"/>
            </a:xfrm>
          </p:grpSpPr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27101" y="2011680"/>
                <a:ext cx="7073899" cy="177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27101" y="1819275"/>
                <a:ext cx="7073899" cy="177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27101" y="2185035"/>
                <a:ext cx="7073900" cy="177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927101" y="2514600"/>
                <a:ext cx="7073900" cy="177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6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927100" y="2362199"/>
                <a:ext cx="7073900" cy="1773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927100" y="2682240"/>
                <a:ext cx="7073900" cy="177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0580" y="2891790"/>
                <a:ext cx="7200471" cy="129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315685" y="609600"/>
            <a:ext cx="5246916" cy="4228709"/>
            <a:chOff x="26119" y="2550005"/>
            <a:chExt cx="10086709" cy="6202107"/>
          </a:xfrm>
        </p:grpSpPr>
        <p:grpSp>
          <p:nvGrpSpPr>
            <p:cNvPr id="3" name="Group 14"/>
            <p:cNvGrpSpPr/>
            <p:nvPr/>
          </p:nvGrpSpPr>
          <p:grpSpPr>
            <a:xfrm>
              <a:off x="316224" y="2550005"/>
              <a:ext cx="9796604" cy="6049709"/>
              <a:chOff x="316224" y="2473805"/>
              <a:chExt cx="9796604" cy="604970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16224" y="2473805"/>
                <a:ext cx="9796604" cy="2783997"/>
                <a:chOff x="393664" y="557012"/>
                <a:chExt cx="10104266" cy="1976624"/>
              </a:xfrm>
            </p:grpSpPr>
            <p:pic>
              <p:nvPicPr>
                <p:cNvPr id="16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7918" r="-170" b="63362"/>
                <a:stretch>
                  <a:fillRect/>
                </a:stretch>
              </p:blipFill>
              <p:spPr bwMode="auto">
                <a:xfrm>
                  <a:off x="1616915" y="914400"/>
                  <a:ext cx="8881015" cy="16192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" name="TextBox 5"/>
                <p:cNvSpPr txBox="1"/>
                <p:nvPr/>
              </p:nvSpPr>
              <p:spPr>
                <a:xfrm>
                  <a:off x="393664" y="577332"/>
                  <a:ext cx="1435136" cy="4166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Times New Roman" pitchFamily="18" charset="0"/>
                      <a:cs typeface="Times New Roman" pitchFamily="18" charset="0"/>
                    </a:rPr>
                    <a:t>Gene name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1752600" y="557012"/>
                  <a:ext cx="1057799" cy="4166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Times New Roman" pitchFamily="18" charset="0"/>
                      <a:cs typeface="Times New Roman" pitchFamily="18" charset="0"/>
                    </a:rPr>
                    <a:t>E-value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800599" y="640079"/>
                  <a:ext cx="2843263" cy="2563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Times New Roman" pitchFamily="18" charset="0"/>
                      <a:cs typeface="Times New Roman" pitchFamily="18" charset="0"/>
                    </a:rPr>
                    <a:t>Motif  location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325" t="40345" b="3758"/>
              <a:stretch>
                <a:fillRect/>
              </a:stretch>
            </p:blipFill>
            <p:spPr bwMode="auto">
              <a:xfrm>
                <a:off x="1458686" y="5236026"/>
                <a:ext cx="8610600" cy="3287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26119" y="3026230"/>
              <a:ext cx="1647022" cy="5676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BrPIP1;1a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BrPIP1;1b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BrPIP1;2a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BrPIP1;2b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BrPIP1;3a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BrPIP1;3b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BrPIP1;4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BrPIP1;5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BrPIP2;1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BrPIP2;2a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BrPIP2;2b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BrPIP2;3a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BrPIP2;3b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BrPIP2;4a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BrPIP2;4b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BrPIP2;4c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BrPIP2;5a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BrPIP2;5b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BrPIP2;6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BrPIP2;7a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BrPIP2;7b</a:t>
              </a:r>
            </a:p>
            <a:p>
              <a:pPr>
                <a:lnSpc>
                  <a:spcPct val="124000"/>
                </a:lnSpc>
              </a:pPr>
              <a:r>
                <a:rPr lang="en-US" sz="900" dirty="0" smtClean="0">
                  <a:latin typeface="Times New Roman" pitchFamily="18" charset="0"/>
                  <a:cs typeface="Times New Roman" pitchFamily="18" charset="0"/>
                </a:rPr>
                <a:t>BrPIP2;7c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16177" t="84375"/>
            <a:stretch>
              <a:fillRect/>
            </a:stretch>
          </p:blipFill>
          <p:spPr bwMode="auto">
            <a:xfrm>
              <a:off x="2057398" y="8540445"/>
              <a:ext cx="7896985" cy="211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4648200" y="5334000"/>
            <a:ext cx="1981200" cy="25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546" tIns="34772" rIns="69546" bIns="34772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 S3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0529" y="381001"/>
            <a:ext cx="1524000" cy="307762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PIP subfamily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62000" y="1156356"/>
            <a:ext cx="5303520" cy="2553203"/>
            <a:chOff x="792480" y="5243380"/>
            <a:chExt cx="9799320" cy="3519620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5724525"/>
              <a:ext cx="9753600" cy="303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792480" y="5243380"/>
              <a:ext cx="975361" cy="551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Gene name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91642" y="5386057"/>
              <a:ext cx="1244442" cy="339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E-value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39639" y="5435061"/>
              <a:ext cx="2529403" cy="339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Motif  location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09600" y="4884017"/>
            <a:ext cx="8210422" cy="83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25" tIns="45713" rIns="91425" bIns="45713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256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S3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91425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Schematic representation of motif compositions in the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BrAQP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protein sequences. Different motifs, numbered 1–10, are displayed</a:t>
            </a:r>
          </a:p>
          <a:p>
            <a:pPr algn="just" defTabSz="91425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 different colored boxes. The names of all members are displayed on the left-hand side, while the length of motif is shown in</a:t>
            </a:r>
          </a:p>
          <a:p>
            <a:pPr algn="just" defTabSz="91425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scale at bottom of the figure.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838200"/>
            <a:ext cx="1524000" cy="307762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TIP subfamily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343400" y="3962400"/>
            <a:ext cx="1981200" cy="25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546" tIns="34772" rIns="69546" bIns="34772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 S3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On-screen Show (4:3)</PresentationFormat>
  <Paragraphs>65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KAYUM</dc:creator>
  <cp:lastModifiedBy>Balindan, Danica Joy</cp:lastModifiedBy>
  <cp:revision>5</cp:revision>
  <dcterms:created xsi:type="dcterms:W3CDTF">2016-12-21T05:46:51Z</dcterms:created>
  <dcterms:modified xsi:type="dcterms:W3CDTF">2017-01-20T01:36:41Z</dcterms:modified>
</cp:coreProperties>
</file>