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83" autoAdjust="0"/>
  </p:normalViewPr>
  <p:slideViewPr>
    <p:cSldViewPr>
      <p:cViewPr varScale="1">
        <p:scale>
          <a:sx n="72" d="100"/>
          <a:sy n="72" d="100"/>
        </p:scale>
        <p:origin x="-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oleObject" Target="file:///F:\2015_03%20Genetics%20of%20CAD%20and%20MI\Tables%20for%20manuscrip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2015_03%20Genetics%20of%20CAD%20and%20MI\Tables%20for%20manuscri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55555555555555"/>
          <c:y val="0.101851851851852"/>
          <c:w val="0.583223534558182"/>
          <c:h val="0.89814814814814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bubble3D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</c:spPr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4"/>
            <c:bubble3D val="0"/>
            <c:spPr>
              <a:solidFill>
                <a:prstClr val="white">
                  <a:lumMod val="85000"/>
                </a:prstClr>
              </a:solidFill>
            </c:spPr>
          </c:dPt>
          <c:dPt>
            <c:idx val="5"/>
            <c:bubble3D val="0"/>
            <c:spPr>
              <a:solidFill>
                <a:schemeClr val="tx1"/>
              </a:solidFill>
            </c:spPr>
          </c:dPt>
          <c:cat>
            <c:strRef>
              <c:f>summary!$D$6:$D$11</c:f>
              <c:strCache>
                <c:ptCount val="6"/>
                <c:pt idx="0">
                  <c:v>cds-synonymous</c:v>
                </c:pt>
                <c:pt idx="1">
                  <c:v>missense</c:v>
                </c:pt>
                <c:pt idx="2">
                  <c:v>intron</c:v>
                </c:pt>
                <c:pt idx="3">
                  <c:v>close proximity to 3' or 5'</c:v>
                </c:pt>
                <c:pt idx="4">
                  <c:v>non-coding RNA</c:v>
                </c:pt>
                <c:pt idx="5">
                  <c:v>intergenic</c:v>
                </c:pt>
              </c:strCache>
            </c:strRef>
          </c:cat>
          <c:val>
            <c:numRef>
              <c:f>summary!$E$6:$E$11</c:f>
              <c:numCache>
                <c:formatCode>General</c:formatCode>
                <c:ptCount val="6"/>
                <c:pt idx="0">
                  <c:v>3.0</c:v>
                </c:pt>
                <c:pt idx="1">
                  <c:v>7.0</c:v>
                </c:pt>
                <c:pt idx="2">
                  <c:v>109.0</c:v>
                </c:pt>
                <c:pt idx="3">
                  <c:v>17.0</c:v>
                </c:pt>
                <c:pt idx="4">
                  <c:v>1.0</c:v>
                </c:pt>
                <c:pt idx="5">
                  <c:v>78.0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39671812677"/>
          <c:y val="0.0380400019442014"/>
          <c:w val="0.821196809060285"/>
          <c:h val="0.569463400408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summary!$X$2</c:f>
              <c:strCache>
                <c:ptCount val="1"/>
                <c:pt idx="0">
                  <c:v>all </c:v>
                </c:pt>
              </c:strCache>
            </c:strRef>
          </c:tx>
          <c:invertIfNegative val="0"/>
          <c:cat>
            <c:strRef>
              <c:f>summary!$W$3:$W$11</c:f>
              <c:strCache>
                <c:ptCount val="9"/>
                <c:pt idx="0">
                  <c:v>Cholesterol transport</c:v>
                </c:pt>
                <c:pt idx="1">
                  <c:v>Focal adhesion</c:v>
                </c:pt>
                <c:pt idx="2">
                  <c:v>Regul. of SMC proliferation</c:v>
                </c:pt>
                <c:pt idx="3">
                  <c:v>Regulation of cell death</c:v>
                </c:pt>
                <c:pt idx="4">
                  <c:v>Anti-apoptosis</c:v>
                </c:pt>
                <c:pt idx="5">
                  <c:v>RNA polymerase II TF activity</c:v>
                </c:pt>
                <c:pt idx="6">
                  <c:v>Calcium ion binding</c:v>
                </c:pt>
                <c:pt idx="7">
                  <c:v>angiogenesis</c:v>
                </c:pt>
                <c:pt idx="8">
                  <c:v>alternative splicing</c:v>
                </c:pt>
              </c:strCache>
            </c:strRef>
          </c:cat>
          <c:val>
            <c:numRef>
              <c:f>summary!$X$3:$X$11</c:f>
              <c:numCache>
                <c:formatCode>0.00</c:formatCode>
                <c:ptCount val="9"/>
                <c:pt idx="0">
                  <c:v>17.30753238445539</c:v>
                </c:pt>
                <c:pt idx="1">
                  <c:v>3.011727078891252</c:v>
                </c:pt>
                <c:pt idx="2">
                  <c:v>10.4409570362747</c:v>
                </c:pt>
                <c:pt idx="3">
                  <c:v>1.86613424329328</c:v>
                </c:pt>
                <c:pt idx="4">
                  <c:v>3.108634457402192</c:v>
                </c:pt>
                <c:pt idx="5">
                  <c:v>3.109617841175212</c:v>
                </c:pt>
                <c:pt idx="6">
                  <c:v>1.651244294334599</c:v>
                </c:pt>
                <c:pt idx="7">
                  <c:v>8.44751866490997</c:v>
                </c:pt>
                <c:pt idx="8">
                  <c:v>1.290593129361241</c:v>
                </c:pt>
              </c:numCache>
            </c:numRef>
          </c:val>
        </c:ser>
        <c:ser>
          <c:idx val="1"/>
          <c:order val="1"/>
          <c:tx>
            <c:strRef>
              <c:f>summary!$Y$2</c:f>
              <c:strCache>
                <c:ptCount val="1"/>
                <c:pt idx="0">
                  <c:v>genic</c:v>
                </c:pt>
              </c:strCache>
            </c:strRef>
          </c:tx>
          <c:invertIfNegative val="0"/>
          <c:cat>
            <c:strRef>
              <c:f>summary!$W$3:$W$11</c:f>
              <c:strCache>
                <c:ptCount val="9"/>
                <c:pt idx="0">
                  <c:v>Cholesterol transport</c:v>
                </c:pt>
                <c:pt idx="1">
                  <c:v>Focal adhesion</c:v>
                </c:pt>
                <c:pt idx="2">
                  <c:v>Regul. of SMC proliferation</c:v>
                </c:pt>
                <c:pt idx="3">
                  <c:v>Regulation of cell death</c:v>
                </c:pt>
                <c:pt idx="4">
                  <c:v>Anti-apoptosis</c:v>
                </c:pt>
                <c:pt idx="5">
                  <c:v>RNA polymerase II TF activity</c:v>
                </c:pt>
                <c:pt idx="6">
                  <c:v>Calcium ion binding</c:v>
                </c:pt>
                <c:pt idx="7">
                  <c:v>angiogenesis</c:v>
                </c:pt>
                <c:pt idx="8">
                  <c:v>alternative splicing</c:v>
                </c:pt>
              </c:strCache>
            </c:strRef>
          </c:cat>
          <c:val>
            <c:numRef>
              <c:f>summary!$Y$3:$Y$11</c:f>
              <c:numCache>
                <c:formatCode>0.00</c:formatCode>
                <c:ptCount val="9"/>
                <c:pt idx="0">
                  <c:v>18.46573846573838</c:v>
                </c:pt>
                <c:pt idx="1">
                  <c:v>3.99450117831893</c:v>
                </c:pt>
                <c:pt idx="2">
                  <c:v>14.85287659200702</c:v>
                </c:pt>
                <c:pt idx="3">
                  <c:v>2.3473012331908</c:v>
                </c:pt>
                <c:pt idx="4">
                  <c:v>4.64332646856918</c:v>
                </c:pt>
                <c:pt idx="5">
                  <c:v>3.92066436583261</c:v>
                </c:pt>
                <c:pt idx="6">
                  <c:v>2.081919706775092</c:v>
                </c:pt>
                <c:pt idx="7">
                  <c:v>11.9442374565325</c:v>
                </c:pt>
                <c:pt idx="8">
                  <c:v>1.38966608869272</c:v>
                </c:pt>
              </c:numCache>
            </c:numRef>
          </c:val>
        </c:ser>
        <c:ser>
          <c:idx val="2"/>
          <c:order val="2"/>
          <c:tx>
            <c:strRef>
              <c:f>summary!$Z$2</c:f>
              <c:strCache>
                <c:ptCount val="1"/>
                <c:pt idx="0">
                  <c:v>intergenic</c:v>
                </c:pt>
              </c:strCache>
            </c:strRef>
          </c:tx>
          <c:invertIfNegative val="0"/>
          <c:cat>
            <c:strRef>
              <c:f>summary!$W$3:$W$11</c:f>
              <c:strCache>
                <c:ptCount val="9"/>
                <c:pt idx="0">
                  <c:v>Cholesterol transport</c:v>
                </c:pt>
                <c:pt idx="1">
                  <c:v>Focal adhesion</c:v>
                </c:pt>
                <c:pt idx="2">
                  <c:v>Regul. of SMC proliferation</c:v>
                </c:pt>
                <c:pt idx="3">
                  <c:v>Regulation of cell death</c:v>
                </c:pt>
                <c:pt idx="4">
                  <c:v>Anti-apoptosis</c:v>
                </c:pt>
                <c:pt idx="5">
                  <c:v>RNA polymerase II TF activity</c:v>
                </c:pt>
                <c:pt idx="6">
                  <c:v>Calcium ion binding</c:v>
                </c:pt>
                <c:pt idx="7">
                  <c:v>angiogenesis</c:v>
                </c:pt>
                <c:pt idx="8">
                  <c:v>alternative splicing</c:v>
                </c:pt>
              </c:strCache>
            </c:strRef>
          </c:cat>
          <c:val>
            <c:numRef>
              <c:f>summary!$Z$3:$Z$11</c:f>
              <c:numCache>
                <c:formatCode>0.00</c:formatCode>
                <c:ptCount val="9"/>
                <c:pt idx="0">
                  <c:v>13.37640079103491</c:v>
                </c:pt>
                <c:pt idx="1">
                  <c:v>1.48814749780509</c:v>
                </c:pt>
                <c:pt idx="2">
                  <c:v>3.58642629904559</c:v>
                </c:pt>
                <c:pt idx="3">
                  <c:v>1.416968427352979</c:v>
                </c:pt>
                <c:pt idx="4">
                  <c:v>0.800852474544163</c:v>
                </c:pt>
                <c:pt idx="5">
                  <c:v>1.520257611241211</c:v>
                </c:pt>
                <c:pt idx="6">
                  <c:v>1.0090937354267</c:v>
                </c:pt>
                <c:pt idx="7">
                  <c:v>2.94383226201408</c:v>
                </c:pt>
                <c:pt idx="8">
                  <c:v>1.16762577700077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7832904"/>
        <c:axId val="2027835912"/>
      </c:barChart>
      <c:catAx>
        <c:axId val="2027832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2027835912"/>
        <c:crosses val="autoZero"/>
        <c:auto val="1"/>
        <c:lblAlgn val="ctr"/>
        <c:lblOffset val="100"/>
        <c:noMultiLvlLbl val="0"/>
      </c:catAx>
      <c:valAx>
        <c:axId val="202783591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027832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2088715288542"/>
          <c:y val="0.0624834742879364"/>
          <c:w val="0.18574102387687"/>
          <c:h val="0.25651426071741"/>
        </c:manualLayout>
      </c:layout>
      <c:overlay val="0"/>
      <c:txPr>
        <a:bodyPr/>
        <a:lstStyle/>
        <a:p>
          <a:pPr>
            <a:defRPr sz="1800" b="1"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E8DD3-379C-4F68-B4D7-DC7C8ACA31F9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8AC3F-FA69-4AA1-8E21-34B0B91183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9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1. 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Relationship of 214 SNPs associated with coronary artery disease and myocardial infarction to nearby genes.</a:t>
            </a:r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8AC3F-FA69-4AA1-8E21-34B0B91183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2. 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Protein-protein interaction network of 320 genes associated with SNPs for CAD/AMI</a:t>
            </a:r>
            <a:r>
              <a:rPr lang="en-US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based on the STRING v9.1 database.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better legibility,</a:t>
            </a:r>
            <a:r>
              <a:rPr lang="en-US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nly proteins</a:t>
            </a:r>
            <a:r>
              <a:rPr lang="en-US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display interactions with other proteins are shown (t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full protein-protein network is shown in Supplemental Figure 1)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There is strong evidence for a central cluster consisting of genes/proteins regulating cholesterol metabolism (blue circle). Additional clusters include proteins involved in focal adhesion/extracellular matrix interaction (black circle: FN1, FLT1, COL4A1, COL4A2, VEGFA, ITGA11, LAMC2, PDGFD), and TGF-β signaling (red circle: E2F4, CDKN2A, SMAD3, PITX2). Genes/proteins interconnected by K-means clustering are colored.</a:t>
            </a:r>
            <a:r>
              <a:rPr lang="en-US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Edges, i.e. predicted functional links, consist of up to eight lines: one color for each type of evidence (STRING</a:t>
            </a:r>
            <a:r>
              <a:rPr lang="en-US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v9.1 integrates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experimental, predicted and transferred interactions, together with interactions obtained through text mining). </a:t>
            </a:r>
            <a:endParaRPr lang="en-US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8AC3F-FA69-4AA1-8E21-34B0B91183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3.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 analysis with fold enrichment of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enic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vs.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intergenic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SNPs compared to expected rate against the whole genome. While cholesterol transport pathways were enriched in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genic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intergenic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regions, other pathways including focal adhesion, anti-apoptosis, regulation of smooth muscle (SMC) proliferation, angiogenesis, alternative splicing and RNA polymerase II transcription factor (TF) activity were enriched for SNPs in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genic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regions only. * indicates p&lt;0.05.</a:t>
            </a:r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8AC3F-FA69-4AA1-8E21-34B0B911831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7A8D0-D83D-41F8-A7F3-AC615BBE0C5E}" type="datetimeFigureOut">
              <a:rPr lang="en-US" smtClean="0"/>
              <a:pPr/>
              <a:t>7/13/15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C6D3F-6AB4-4F07-8126-38CABD8EB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1</a:t>
            </a:r>
            <a:endParaRPr lang="en-US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19200" y="457200"/>
          <a:ext cx="9372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81600" y="2967335"/>
            <a:ext cx="1168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intronic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8925" y="2590800"/>
            <a:ext cx="1453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intergenic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9631" y="4724400"/>
            <a:ext cx="1477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close </a:t>
            </a:r>
          </a:p>
          <a:p>
            <a:r>
              <a:rPr lang="en-US" sz="2400" b="1" dirty="0" smtClean="0"/>
              <a:t>proximity </a:t>
            </a:r>
          </a:p>
          <a:p>
            <a:r>
              <a:rPr lang="en-US" sz="2400" b="1" dirty="0" smtClean="0"/>
              <a:t>to 3’ or 5’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0521" y="4343400"/>
            <a:ext cx="1617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non-coding</a:t>
            </a:r>
          </a:p>
          <a:p>
            <a:r>
              <a:rPr lang="en-US" sz="2400" b="1" dirty="0" smtClean="0"/>
              <a:t>RNA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1066800"/>
            <a:ext cx="27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coding: synonymous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9426" y="1443335"/>
            <a:ext cx="142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2400" b="1" dirty="0" err="1" smtClean="0"/>
              <a:t>missense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890" y="-838200"/>
            <a:ext cx="1173983" cy="4342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2</a:t>
            </a:r>
            <a:endParaRPr lang="en-US" b="1" dirty="0"/>
          </a:p>
        </p:txBody>
      </p:sp>
      <p:pic>
        <p:nvPicPr>
          <p:cNvPr id="6" name="Picture 5" descr="ALL_HighRes Evidence View"/>
          <p:cNvPicPr>
            <a:picLocks noChangeAspect="1"/>
          </p:cNvPicPr>
          <p:nvPr/>
        </p:nvPicPr>
        <p:blipFill>
          <a:blip r:embed="rId3" cstate="print"/>
          <a:srcRect l="10094" t="33889" r="17720" b="19736"/>
          <a:stretch>
            <a:fillRect/>
          </a:stretch>
        </p:blipFill>
        <p:spPr bwMode="auto">
          <a:xfrm>
            <a:off x="381000" y="609600"/>
            <a:ext cx="8382000" cy="59436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4724400" y="304800"/>
            <a:ext cx="3657600" cy="3429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8833860">
            <a:off x="1617395" y="3187370"/>
            <a:ext cx="2480459" cy="3429000"/>
          </a:xfrm>
          <a:prstGeom prst="ellipse">
            <a:avLst/>
          </a:prstGeom>
          <a:solidFill>
            <a:schemeClr val="accent2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9320899">
            <a:off x="2879936" y="496782"/>
            <a:ext cx="2215402" cy="5500005"/>
          </a:xfrm>
          <a:prstGeom prst="ellipse">
            <a:avLst/>
          </a:prstGeom>
          <a:solidFill>
            <a:schemeClr val="accent2">
              <a:alpha val="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4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2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3</a:t>
            </a:r>
            <a:endParaRPr lang="en-US" b="1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71547975"/>
              </p:ext>
            </p:extLst>
          </p:nvPr>
        </p:nvGraphicFramePr>
        <p:xfrm>
          <a:off x="1066800" y="609600"/>
          <a:ext cx="7848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2057400"/>
            <a:ext cx="1285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Fold </a:t>
            </a:r>
          </a:p>
          <a:p>
            <a:pPr algn="ctr"/>
            <a:r>
              <a:rPr lang="en-US" b="1" dirty="0" smtClean="0"/>
              <a:t>enrichment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23671" y="12192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71725" y="100965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5641" y="179206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48196" y="38055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10121" y="37719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33821" y="26244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95746" y="2057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05575" y="37293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67500" y="36576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5546" y="349121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57471" y="336232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6825" y="35007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38750" y="32385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52925" y="368171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24375" y="360045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42896" y="230058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14346" y="158115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33700" y="35007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91279" y="332928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333</Words>
  <Application>Microsoft Macintosh PowerPoint</Application>
  <PresentationFormat>On-screen Show (4:3)</PresentationFormat>
  <Paragraphs>40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JHU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Eleni Liapi</dc:creator>
  <cp:lastModifiedBy>Joan Zipes</cp:lastModifiedBy>
  <cp:revision>21</cp:revision>
  <dcterms:created xsi:type="dcterms:W3CDTF">2015-03-10T18:37:29Z</dcterms:created>
  <dcterms:modified xsi:type="dcterms:W3CDTF">2015-07-13T15:34:52Z</dcterms:modified>
</cp:coreProperties>
</file>