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89" r:id="rId2"/>
    <p:sldId id="284" r:id="rId3"/>
    <p:sldId id="308" r:id="rId4"/>
    <p:sldId id="309" r:id="rId5"/>
    <p:sldId id="310" r:id="rId6"/>
    <p:sldId id="288" r:id="rId7"/>
    <p:sldId id="304" r:id="rId8"/>
    <p:sldId id="292" r:id="rId9"/>
    <p:sldId id="295" r:id="rId10"/>
    <p:sldId id="306" r:id="rId11"/>
    <p:sldId id="302" r:id="rId1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aper figures" id="{EE307112-28D0-D54C-A0E4-5E9B2C6EA2BF}">
          <p14:sldIdLst/>
        </p14:section>
        <p14:section name="Supplementary" id="{A58052EC-DFCA-1E4B-BA07-99DC724BDD6F}">
          <p14:sldIdLst>
            <p14:sldId id="289"/>
            <p14:sldId id="284"/>
            <p14:sldId id="308"/>
            <p14:sldId id="309"/>
            <p14:sldId id="310"/>
            <p14:sldId id="288"/>
            <p14:sldId id="304"/>
            <p14:sldId id="292"/>
            <p14:sldId id="295"/>
            <p14:sldId id="306"/>
            <p14:sldId id="3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4320" userDrawn="1">
          <p15:clr>
            <a:srgbClr val="A4A3A4"/>
          </p15:clr>
        </p15:guide>
        <p15:guide id="3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7516" autoAdjust="0"/>
    <p:restoredTop sz="94643" autoAdjust="0"/>
  </p:normalViewPr>
  <p:slideViewPr>
    <p:cSldViewPr snapToGrid="0" snapToObjects="1">
      <p:cViewPr varScale="1">
        <p:scale>
          <a:sx n="59" d="100"/>
          <a:sy n="59" d="100"/>
        </p:scale>
        <p:origin x="2226" y="72"/>
      </p:cViewPr>
      <p:guideLst>
        <p:guide orient="horz" pos="3168"/>
        <p:guide pos="4320"/>
        <p:guide pos="2448"/>
      </p:guideLst>
    </p:cSldViewPr>
  </p:slideViewPr>
  <p:outlineViewPr>
    <p:cViewPr>
      <p:scale>
        <a:sx n="33" d="100"/>
        <a:sy n="33" d="100"/>
      </p:scale>
      <p:origin x="0" y="13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2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94BE7B-A146-7641-B6A3-BA48B71FD186}" type="datetimeFigureOut">
              <a:rPr kumimoji="1" lang="zh-CN" altLang="en-US" smtClean="0"/>
              <a:pPr/>
              <a:t>2016/8/30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FA093-D483-5D41-8134-6BC46491DA25}" type="slidenum">
              <a:rPr kumimoji="1" lang="zh-CN" altLang="en-US" smtClean="0"/>
              <a:pPr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026543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zh-CN" dirty="0" smtClean="0"/>
              <a:t>Panel D: </a:t>
            </a:r>
            <a:r>
              <a:rPr kumimoji="1" lang="en-US" altLang="zh-CN" dirty="0" err="1" smtClean="0"/>
              <a:t>Geetha</a:t>
            </a:r>
            <a:r>
              <a:rPr kumimoji="1" lang="en-US" altLang="zh-CN" dirty="0" smtClean="0"/>
              <a:t> re-scan? </a:t>
            </a:r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FA093-D483-5D41-8134-6BC46491DA25}" type="slidenum">
              <a:rPr kumimoji="1" lang="zh-CN" altLang="en-US" smtClean="0"/>
              <a:pPr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465387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FA093-D483-5D41-8134-6BC46491DA25}" type="slidenum">
              <a:rPr kumimoji="1" lang="zh-CN" altLang="en-US" smtClean="0"/>
              <a:pPr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655493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1FA093-D483-5D41-8134-6BC46491DA25}" type="slidenum">
              <a:rPr kumimoji="1" lang="zh-CN" altLang="en-US" smtClean="0"/>
              <a:pPr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273521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2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48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142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053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3013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421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898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5011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2144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296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zh-CN" altLang="en-US" smtClean="0"/>
              <a:t>将图片拖动到占位符，或单击添加图标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0945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二级</a:t>
            </a:r>
          </a:p>
          <a:p>
            <a:pPr lvl="2"/>
            <a:r>
              <a:rPr lang="zh-CN" altLang="en-US" smtClean="0"/>
              <a:t>三级</a:t>
            </a:r>
          </a:p>
          <a:p>
            <a:pPr lvl="3"/>
            <a:r>
              <a:rPr lang="zh-CN" altLang="en-US" smtClean="0"/>
              <a:t>四级</a:t>
            </a:r>
          </a:p>
          <a:p>
            <a:pPr lvl="4"/>
            <a:r>
              <a:rPr lang="zh-CN" altLang="en-US" smtClean="0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FC417-2C2E-4DEF-822C-CD23DFF01F92}" type="datetimeFigureOut">
              <a:rPr lang="en-US" smtClean="0"/>
              <a:pPr/>
              <a:t>8/30/2016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C4CFA-148B-4BD9-B102-DB9149891F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1990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tiff"/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8.emf"/><Relationship Id="rId4" Type="http://schemas.openxmlformats.org/officeDocument/2006/relationships/image" Target="../media/image47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emf"/><Relationship Id="rId4" Type="http://schemas.openxmlformats.org/officeDocument/2006/relationships/image" Target="../media/image5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15.jpeg"/><Relationship Id="rId3" Type="http://schemas.openxmlformats.org/officeDocument/2006/relationships/image" Target="../media/image8.jpeg"/><Relationship Id="rId7" Type="http://schemas.openxmlformats.org/officeDocument/2006/relationships/image" Target="../media/image10.jpeg"/><Relationship Id="rId12" Type="http://schemas.openxmlformats.org/officeDocument/2006/relationships/image" Target="../media/image14.jpeg"/><Relationship Id="rId17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11" Type="http://schemas.openxmlformats.org/officeDocument/2006/relationships/image" Target="../media/image13.jpeg"/><Relationship Id="rId5" Type="http://schemas.openxmlformats.org/officeDocument/2006/relationships/image" Target="../media/image9.jpeg"/><Relationship Id="rId15" Type="http://schemas.openxmlformats.org/officeDocument/2006/relationships/image" Target="../media/image17.jpeg"/><Relationship Id="rId10" Type="http://schemas.openxmlformats.org/officeDocument/2006/relationships/image" Target="../media/image12.jpeg"/><Relationship Id="rId4" Type="http://schemas.microsoft.com/office/2007/relationships/hdphoto" Target="../media/hdphoto1.wdp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3" Type="http://schemas.openxmlformats.org/officeDocument/2006/relationships/image" Target="../media/image24.emf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png"/><Relationship Id="rId9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7"/>
          <p:cNvSpPr txBox="1"/>
          <p:nvPr/>
        </p:nvSpPr>
        <p:spPr>
          <a:xfrm>
            <a:off x="2213409" y="2262157"/>
            <a:ext cx="2321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</a:t>
            </a:r>
            <a:r>
              <a:rPr lang="en-US" sz="1500" b="1" dirty="0">
                <a:latin typeface="Helvetica"/>
                <a:cs typeface="Helvetica"/>
              </a:rPr>
              <a:t>1</a:t>
            </a:r>
          </a:p>
        </p:txBody>
      </p:sp>
      <p:sp>
        <p:nvSpPr>
          <p:cNvPr id="3" name="右中括号 75"/>
          <p:cNvSpPr/>
          <p:nvPr/>
        </p:nvSpPr>
        <p:spPr>
          <a:xfrm rot="16200000">
            <a:off x="3587793" y="2923040"/>
            <a:ext cx="72001" cy="900000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7"/>
          <p:cNvSpPr txBox="1"/>
          <p:nvPr/>
        </p:nvSpPr>
        <p:spPr>
          <a:xfrm>
            <a:off x="2859814" y="2699015"/>
            <a:ext cx="11593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Bone Marrow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图片 78" descr="1 - GFP+ cells in BM.pdf"/>
          <p:cNvPicPr>
            <a:picLocks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592" y="3028474"/>
            <a:ext cx="3047042" cy="2389559"/>
          </a:xfrm>
          <a:prstGeom prst="rect">
            <a:avLst/>
          </a:prstGeom>
        </p:spPr>
      </p:pic>
      <p:sp>
        <p:nvSpPr>
          <p:cNvPr id="6" name="文本框 80"/>
          <p:cNvSpPr txBox="1"/>
          <p:nvPr/>
        </p:nvSpPr>
        <p:spPr>
          <a:xfrm>
            <a:off x="3319489" y="3134941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p = 0.05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7" name="矩形 1"/>
          <p:cNvSpPr/>
          <p:nvPr/>
        </p:nvSpPr>
        <p:spPr>
          <a:xfrm>
            <a:off x="393700" y="6224227"/>
            <a:ext cx="6578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1600" b="1" dirty="0">
                <a:ea typeface="Arial" charset="0"/>
                <a:cs typeface="Arial" charset="0"/>
              </a:rPr>
              <a:t>Supplementary f</a:t>
            </a:r>
            <a:r>
              <a:rPr kumimoji="1" lang="en-US" altLang="zh-CN" sz="1600" b="1" dirty="0" smtClean="0">
                <a:ea typeface="Arial" charset="0"/>
                <a:cs typeface="Arial" charset="0"/>
              </a:rPr>
              <a:t>igure 1 </a:t>
            </a:r>
            <a:r>
              <a:rPr kumimoji="1" lang="en-US" altLang="zh-CN" sz="1600" b="1" dirty="0" err="1" smtClean="0">
                <a:ea typeface="Arial" charset="0"/>
                <a:cs typeface="Arial" charset="0"/>
              </a:rPr>
              <a:t>Rapamycin</a:t>
            </a:r>
            <a:r>
              <a:rPr kumimoji="1" lang="en-US" altLang="zh-CN" sz="1600" b="1" dirty="0" smtClean="0">
                <a:ea typeface="Arial" charset="0"/>
                <a:cs typeface="Arial" charset="0"/>
              </a:rPr>
              <a:t> reduces EL4 bone marrow infiltration</a:t>
            </a:r>
            <a:r>
              <a:rPr kumimoji="1" lang="en-US" altLang="zh-CN" sz="1600" b="1" dirty="0">
                <a:ea typeface="Arial" charset="0"/>
                <a:cs typeface="Arial" charset="0"/>
              </a:rPr>
              <a:t>. </a:t>
            </a:r>
            <a:r>
              <a:rPr kumimoji="1" lang="en-US" altLang="zh-CN" sz="1600" dirty="0" smtClean="0"/>
              <a:t>Percentage </a:t>
            </a:r>
            <a:r>
              <a:rPr kumimoji="1" lang="en-US" altLang="zh-CN" sz="1600" dirty="0"/>
              <a:t>of GFP</a:t>
            </a:r>
            <a:r>
              <a:rPr kumimoji="1" lang="en-US" altLang="zh-CN" sz="1600" baseline="30000" dirty="0"/>
              <a:t>+</a:t>
            </a:r>
            <a:r>
              <a:rPr kumimoji="1" lang="en-US" altLang="zh-CN" sz="1600" dirty="0"/>
              <a:t> tumor cells </a:t>
            </a:r>
            <a:r>
              <a:rPr kumimoji="1" lang="en-US" altLang="zh-CN" sz="1600" dirty="0" smtClean="0"/>
              <a:t>among </a:t>
            </a:r>
            <a:r>
              <a:rPr kumimoji="1" lang="en-US" altLang="zh-CN" sz="1600" dirty="0"/>
              <a:t>live bone marrow cells. 1x10</a:t>
            </a:r>
            <a:r>
              <a:rPr kumimoji="1" lang="en-US" altLang="zh-CN" sz="1600" baseline="30000" dirty="0"/>
              <a:t>6 </a:t>
            </a:r>
            <a:r>
              <a:rPr kumimoji="1" lang="en-US" altLang="zh-CN" sz="1600" dirty="0"/>
              <a:t>EL4-GFP cells were injected intravenously into WT mice, which were sacrificed 5 days later, and bone marrows were collected and assessed </a:t>
            </a:r>
            <a:r>
              <a:rPr kumimoji="1" lang="en-US" altLang="zh-CN" sz="1600" dirty="0" smtClean="0"/>
              <a:t>by </a:t>
            </a:r>
            <a:r>
              <a:rPr kumimoji="1" lang="en-US" altLang="zh-CN" sz="1600" dirty="0"/>
              <a:t>flow </a:t>
            </a:r>
            <a:r>
              <a:rPr kumimoji="1" lang="en-US" altLang="zh-CN" sz="1600" dirty="0" smtClean="0"/>
              <a:t>cytometry. P value</a:t>
            </a:r>
            <a:r>
              <a:rPr kumimoji="1" lang="en-US" altLang="zh-CN" sz="1600" dirty="0"/>
              <a:t>, unpaired </a:t>
            </a:r>
            <a:r>
              <a:rPr kumimoji="1" lang="en-US" altLang="zh-CN" sz="1600" i="1" dirty="0"/>
              <a:t>t</a:t>
            </a:r>
            <a:r>
              <a:rPr kumimoji="1" lang="en-US" altLang="zh-CN" sz="1600" dirty="0"/>
              <a:t> test</a:t>
            </a:r>
            <a:r>
              <a:rPr kumimoji="1" lang="en-US" altLang="zh-CN" sz="1600" dirty="0" smtClean="0"/>
              <a:t>.</a:t>
            </a:r>
            <a:endParaRPr kumimoji="1"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65192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 cstate="print"/>
          <a:srcRect l="8254" b="5228"/>
          <a:stretch/>
        </p:blipFill>
        <p:spPr>
          <a:xfrm>
            <a:off x="3936125" y="1752416"/>
            <a:ext cx="1989582" cy="20056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/>
          <a:srcRect l="10912" b="5475"/>
          <a:stretch/>
        </p:blipFill>
        <p:spPr>
          <a:xfrm>
            <a:off x="1866091" y="1757731"/>
            <a:ext cx="1931863" cy="2000359"/>
          </a:xfrm>
          <a:prstGeom prst="rect">
            <a:avLst/>
          </a:prstGeom>
        </p:spPr>
      </p:pic>
      <p:sp>
        <p:nvSpPr>
          <p:cNvPr id="2" name="内容占位符 5"/>
          <p:cNvSpPr txBox="1">
            <a:spLocks/>
          </p:cNvSpPr>
          <p:nvPr/>
        </p:nvSpPr>
        <p:spPr>
          <a:xfrm>
            <a:off x="648850" y="7259677"/>
            <a:ext cx="6703695" cy="1875856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kumimoji="1" lang="en-US" altLang="zh-CN" sz="1400" b="1" dirty="0">
                <a:solidFill>
                  <a:prstClr val="black"/>
                </a:solidFill>
              </a:rPr>
              <a:t>Supplementary figure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10 </a:t>
            </a:r>
            <a:r>
              <a:rPr kumimoji="1" lang="en-US" altLang="zh-CN" sz="1400" b="1" dirty="0">
                <a:solidFill>
                  <a:prstClr val="black"/>
                </a:solidFill>
              </a:rPr>
              <a:t>CD25 and CD122 expression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are not upregulated by rapamycin treatment  </a:t>
            </a:r>
            <a:r>
              <a:rPr kumimoji="1" lang="en-US" altLang="zh-CN" sz="1400" b="1" i="1" dirty="0">
                <a:solidFill>
                  <a:prstClr val="black"/>
                </a:solidFill>
              </a:rPr>
              <a:t>in </a:t>
            </a:r>
            <a:r>
              <a:rPr kumimoji="1" lang="en-US" altLang="zh-CN" sz="1400" b="1" i="1" dirty="0" smtClean="0">
                <a:solidFill>
                  <a:prstClr val="black"/>
                </a:solidFill>
              </a:rPr>
              <a:t>vivo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in mouse challenged with B16F10.</a:t>
            </a:r>
            <a:r>
              <a:rPr lang="en-US" sz="1400" b="1" dirty="0" smtClean="0"/>
              <a:t> </a:t>
            </a:r>
            <a:r>
              <a:rPr lang="en-US" sz="1400" dirty="0" smtClean="0"/>
              <a:t>WT mice were challenged </a:t>
            </a:r>
            <a:r>
              <a:rPr lang="en-US" sz="1400" dirty="0"/>
              <a:t>with 500,000 B16F10 </a:t>
            </a:r>
            <a:r>
              <a:rPr lang="en-US" sz="1400" dirty="0" smtClean="0"/>
              <a:t>cells </a:t>
            </a:r>
            <a:r>
              <a:rPr lang="en-US" sz="1400" dirty="0"/>
              <a:t>on day 0. </a:t>
            </a:r>
            <a:r>
              <a:rPr lang="en-US" sz="1400" dirty="0" smtClean="0"/>
              <a:t>Starting o day 7, mice were injected IP daily with vehicle (Control) or </a:t>
            </a:r>
            <a:r>
              <a:rPr lang="en-US" sz="1400" dirty="0"/>
              <a:t>LD rapamycin </a:t>
            </a:r>
            <a:r>
              <a:rPr lang="en-US" sz="1400" dirty="0" smtClean="0"/>
              <a:t>(75 </a:t>
            </a:r>
            <a:r>
              <a:rPr lang="en-US" sz="1400" dirty="0" err="1"/>
              <a:t>μg</a:t>
            </a:r>
            <a:r>
              <a:rPr lang="en-US" sz="1400" dirty="0"/>
              <a:t>/kg</a:t>
            </a:r>
            <a:r>
              <a:rPr lang="en-US" sz="1400" dirty="0" smtClean="0"/>
              <a:t>) for 10 days. </a:t>
            </a:r>
            <a:r>
              <a:rPr lang="en-US" sz="1400" b="1" dirty="0" smtClean="0"/>
              <a:t>A</a:t>
            </a:r>
            <a:r>
              <a:rPr lang="en-US" sz="1400" dirty="0" smtClean="0"/>
              <a:t>) Representative flow cytometry dot plots showing CD25 and CD122 expression on the B16 tumor cells in control versus LD </a:t>
            </a:r>
            <a:r>
              <a:rPr lang="en-US" sz="1400" dirty="0" err="1" smtClean="0"/>
              <a:t>rapamycin</a:t>
            </a:r>
            <a:r>
              <a:rPr lang="en-US" sz="1400" dirty="0" smtClean="0"/>
              <a:t>-treated mice. </a:t>
            </a:r>
            <a:r>
              <a:rPr lang="en-US" sz="1400" b="1" dirty="0" smtClean="0"/>
              <a:t>B</a:t>
            </a:r>
            <a:r>
              <a:rPr lang="en-US" sz="1400" dirty="0" smtClean="0"/>
              <a:t>) Fraction of CD25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CD122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 B16 tumor cells in control (CTRL, n=4) versus LD rapamycin-treated (RAPA, n=6) mice. </a:t>
            </a:r>
            <a:r>
              <a:rPr lang="en-US" sz="1400" b="1" smtClean="0"/>
              <a:t>C</a:t>
            </a:r>
            <a:r>
              <a:rPr lang="en-US" sz="1400" smtClean="0"/>
              <a:t>) </a:t>
            </a:r>
            <a:r>
              <a:rPr lang="en-US" sz="1400" dirty="0" smtClean="0"/>
              <a:t>CD25 mean fluorescence intensity (MFI) on B16 </a:t>
            </a:r>
            <a:r>
              <a:rPr lang="en-US" sz="1400" dirty="0"/>
              <a:t>tumor cells in control </a:t>
            </a:r>
            <a:r>
              <a:rPr lang="en-US" sz="1400" dirty="0" smtClean="0"/>
              <a:t>( </a:t>
            </a:r>
            <a:r>
              <a:rPr lang="en-US" sz="1400" dirty="0"/>
              <a:t>n=4) </a:t>
            </a:r>
            <a:r>
              <a:rPr lang="en-US" sz="1400" dirty="0" smtClean="0"/>
              <a:t>versus LD </a:t>
            </a:r>
            <a:r>
              <a:rPr lang="en-US" sz="1400" dirty="0" err="1"/>
              <a:t>rapamycin</a:t>
            </a:r>
            <a:r>
              <a:rPr lang="en-US" sz="1400" dirty="0"/>
              <a:t>-treated </a:t>
            </a:r>
            <a:r>
              <a:rPr lang="en-US" sz="1400" dirty="0" smtClean="0"/>
              <a:t>(n=6</a:t>
            </a:r>
            <a:r>
              <a:rPr lang="en-US" sz="1400" dirty="0"/>
              <a:t>) mice</a:t>
            </a:r>
            <a:endParaRPr kumimoji="1" lang="en-US" altLang="zh-CN" sz="14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kumimoji="1" lang="en-US" altLang="zh-CN" sz="1400" dirty="0">
              <a:solidFill>
                <a:prstClr val="black"/>
              </a:solidFill>
            </a:endParaRPr>
          </a:p>
        </p:txBody>
      </p:sp>
      <p:sp>
        <p:nvSpPr>
          <p:cNvPr id="37" name="文本框 147"/>
          <p:cNvSpPr txBox="1"/>
          <p:nvPr/>
        </p:nvSpPr>
        <p:spPr>
          <a:xfrm>
            <a:off x="2204687" y="3763874"/>
            <a:ext cx="713999" cy="21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CD25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38" name="直线箭头连接符 148"/>
          <p:cNvCxnSpPr/>
          <p:nvPr/>
        </p:nvCxnSpPr>
        <p:spPr>
          <a:xfrm>
            <a:off x="2795914" y="3873957"/>
            <a:ext cx="4906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文本框 149"/>
          <p:cNvSpPr txBox="1"/>
          <p:nvPr/>
        </p:nvSpPr>
        <p:spPr>
          <a:xfrm rot="16200000">
            <a:off x="1291830" y="2931928"/>
            <a:ext cx="786925" cy="19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CD122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40" name="直线箭头连接符 150"/>
          <p:cNvCxnSpPr/>
          <p:nvPr/>
        </p:nvCxnSpPr>
        <p:spPr>
          <a:xfrm flipV="1">
            <a:off x="1713399" y="2255649"/>
            <a:ext cx="0" cy="5371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460500" y="13081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xtBox 37"/>
          <p:cNvSpPr txBox="1"/>
          <p:nvPr/>
        </p:nvSpPr>
        <p:spPr>
          <a:xfrm>
            <a:off x="2433803" y="740982"/>
            <a:ext cx="2428870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10</a:t>
            </a:r>
            <a:endParaRPr lang="en-US" sz="1500" b="1" dirty="0">
              <a:latin typeface="Helvetica"/>
              <a:cs typeface="Helvetica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3047354" y="2975163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2300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" name="文本框 4"/>
          <p:cNvSpPr txBox="1"/>
          <p:nvPr/>
        </p:nvSpPr>
        <p:spPr>
          <a:xfrm>
            <a:off x="5183509" y="2954290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2204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4" name="文本框 4"/>
          <p:cNvSpPr txBox="1"/>
          <p:nvPr/>
        </p:nvSpPr>
        <p:spPr>
          <a:xfrm>
            <a:off x="2562246" y="1625728"/>
            <a:ext cx="662361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smtClean="0">
                <a:latin typeface="Arial"/>
                <a:cs typeface="Arial"/>
              </a:rPr>
              <a:t>Control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35" name="文本框 4"/>
          <p:cNvSpPr txBox="1"/>
          <p:nvPr/>
        </p:nvSpPr>
        <p:spPr>
          <a:xfrm>
            <a:off x="4526805" y="1599858"/>
            <a:ext cx="1075936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smtClean="0">
                <a:latin typeface="Arial"/>
                <a:cs typeface="Arial"/>
              </a:rPr>
              <a:t>LD rapamycin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63595" y="1306209"/>
            <a:ext cx="958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B16F10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 cstate="print"/>
          <a:srcRect t="27812"/>
          <a:stretch/>
        </p:blipFill>
        <p:spPr>
          <a:xfrm>
            <a:off x="1044036" y="4885925"/>
            <a:ext cx="3035300" cy="2301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/>
          <a:srcRect t="27345"/>
          <a:stretch/>
        </p:blipFill>
        <p:spPr>
          <a:xfrm>
            <a:off x="3697545" y="4883278"/>
            <a:ext cx="2584722" cy="2062512"/>
          </a:xfrm>
          <a:prstGeom prst="rect">
            <a:avLst/>
          </a:prstGeom>
        </p:spPr>
      </p:pic>
      <p:sp>
        <p:nvSpPr>
          <p:cNvPr id="32" name="右中括号 65"/>
          <p:cNvSpPr/>
          <p:nvPr/>
        </p:nvSpPr>
        <p:spPr>
          <a:xfrm rot="16200000">
            <a:off x="2637624" y="4684895"/>
            <a:ext cx="50823" cy="756366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33" name="文本框 66"/>
          <p:cNvSpPr txBox="1"/>
          <p:nvPr/>
        </p:nvSpPr>
        <p:spPr>
          <a:xfrm>
            <a:off x="2382319" y="4799760"/>
            <a:ext cx="53636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</a:t>
            </a:r>
            <a:r>
              <a:rPr kumimoji="1" lang="en-US" altLang="zh-CN" sz="800" b="1" smtClean="0">
                <a:latin typeface="Arial"/>
                <a:cs typeface="Arial"/>
              </a:rPr>
              <a:t>= 0.6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36" name="右中括号 65"/>
          <p:cNvSpPr/>
          <p:nvPr/>
        </p:nvSpPr>
        <p:spPr>
          <a:xfrm rot="16200000">
            <a:off x="5324207" y="4684895"/>
            <a:ext cx="50823" cy="756366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41" name="文本框 66"/>
          <p:cNvSpPr txBox="1"/>
          <p:nvPr/>
        </p:nvSpPr>
        <p:spPr>
          <a:xfrm>
            <a:off x="5068902" y="4799760"/>
            <a:ext cx="62582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= 0.06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297227" y="4540948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772232" y="449472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C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5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7"/>
          <p:cNvSpPr txBox="1"/>
          <p:nvPr/>
        </p:nvSpPr>
        <p:spPr>
          <a:xfrm>
            <a:off x="2433803" y="740982"/>
            <a:ext cx="2418226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</a:t>
            </a:r>
            <a:r>
              <a:rPr lang="en-US" sz="1500" b="1" smtClean="0">
                <a:latin typeface="Helvetica"/>
                <a:cs typeface="Helvetica"/>
              </a:rPr>
              <a:t>figure 11</a:t>
            </a:r>
            <a:endParaRPr lang="en-US" sz="1500" b="1" dirty="0">
              <a:latin typeface="Helvetica"/>
              <a:cs typeface="Helvetica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/>
          <a:srcRect l="8336" b="9130"/>
          <a:stretch/>
        </p:blipFill>
        <p:spPr>
          <a:xfrm>
            <a:off x="3987725" y="4363754"/>
            <a:ext cx="2095427" cy="216786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/>
          <a:srcRect l="9112" b="9130"/>
          <a:stretch/>
        </p:blipFill>
        <p:spPr>
          <a:xfrm>
            <a:off x="1831209" y="4363754"/>
            <a:ext cx="2077695" cy="21678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/>
          <a:srcRect l="8413" b="9160"/>
          <a:stretch/>
        </p:blipFill>
        <p:spPr>
          <a:xfrm>
            <a:off x="3992492" y="1673391"/>
            <a:ext cx="2093690" cy="21671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/>
          <a:srcRect l="9116" t="841" r="1138" b="9299"/>
          <a:stretch/>
        </p:blipFill>
        <p:spPr>
          <a:xfrm>
            <a:off x="1863563" y="1696765"/>
            <a:ext cx="2051580" cy="2143776"/>
          </a:xfrm>
          <a:prstGeom prst="rect">
            <a:avLst/>
          </a:prstGeom>
        </p:spPr>
      </p:pic>
      <p:sp>
        <p:nvSpPr>
          <p:cNvPr id="7" name="文本框 147"/>
          <p:cNvSpPr txBox="1"/>
          <p:nvPr/>
        </p:nvSpPr>
        <p:spPr>
          <a:xfrm>
            <a:off x="1976769" y="6543337"/>
            <a:ext cx="713999" cy="21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CD25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8" name="直线箭头连接符 148"/>
          <p:cNvCxnSpPr/>
          <p:nvPr/>
        </p:nvCxnSpPr>
        <p:spPr>
          <a:xfrm>
            <a:off x="2567996" y="6666120"/>
            <a:ext cx="4906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文本框 149"/>
          <p:cNvSpPr txBox="1"/>
          <p:nvPr/>
        </p:nvSpPr>
        <p:spPr>
          <a:xfrm rot="16200000">
            <a:off x="1356595" y="5804210"/>
            <a:ext cx="786925" cy="19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CD122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10" name="直线箭头连接符 150"/>
          <p:cNvCxnSpPr/>
          <p:nvPr/>
        </p:nvCxnSpPr>
        <p:spPr>
          <a:xfrm flipV="1">
            <a:off x="1798230" y="5110998"/>
            <a:ext cx="0" cy="5371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文本框 4"/>
          <p:cNvSpPr txBox="1"/>
          <p:nvPr/>
        </p:nvSpPr>
        <p:spPr>
          <a:xfrm>
            <a:off x="2586031" y="4370946"/>
            <a:ext cx="662361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smtClean="0">
                <a:latin typeface="Arial"/>
                <a:cs typeface="Arial"/>
              </a:rPr>
              <a:t>Control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12" name="文本框 4"/>
          <p:cNvSpPr txBox="1"/>
          <p:nvPr/>
        </p:nvSpPr>
        <p:spPr>
          <a:xfrm>
            <a:off x="4273492" y="4350691"/>
            <a:ext cx="1717137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err="1">
                <a:latin typeface="Arial"/>
                <a:cs typeface="Arial"/>
              </a:rPr>
              <a:t>Temsirolimus</a:t>
            </a:r>
            <a:r>
              <a:rPr kumimoji="1" lang="en-US" altLang="zh-CN" sz="1050" b="1" dirty="0">
                <a:latin typeface="Arial"/>
                <a:cs typeface="Arial"/>
              </a:rPr>
              <a:t> 200 </a:t>
            </a:r>
            <a:r>
              <a:rPr kumimoji="1" lang="en-US" altLang="zh-CN" sz="1050" b="1" dirty="0" err="1">
                <a:latin typeface="Arial"/>
                <a:cs typeface="Arial"/>
              </a:rPr>
              <a:t>pg</a:t>
            </a:r>
            <a:r>
              <a:rPr kumimoji="1" lang="en-US" altLang="zh-CN" sz="1050" b="1" dirty="0">
                <a:latin typeface="Arial"/>
                <a:cs typeface="Arial"/>
              </a:rPr>
              <a:t>/ml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13" name="文本框 4"/>
          <p:cNvSpPr txBox="1"/>
          <p:nvPr/>
        </p:nvSpPr>
        <p:spPr>
          <a:xfrm>
            <a:off x="2586032" y="1667369"/>
            <a:ext cx="662361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smtClean="0">
                <a:latin typeface="Arial"/>
                <a:cs typeface="Arial"/>
              </a:rPr>
              <a:t>Control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14" name="文本框 4"/>
          <p:cNvSpPr txBox="1"/>
          <p:nvPr/>
        </p:nvSpPr>
        <p:spPr>
          <a:xfrm>
            <a:off x="4248620" y="1667368"/>
            <a:ext cx="1717137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err="1" smtClean="0">
                <a:latin typeface="Arial"/>
                <a:cs typeface="Arial"/>
              </a:rPr>
              <a:t>Temsirolimus</a:t>
            </a:r>
            <a:r>
              <a:rPr kumimoji="1" lang="en-US" altLang="zh-CN" sz="1050" b="1" dirty="0" smtClean="0">
                <a:latin typeface="Arial"/>
                <a:cs typeface="Arial"/>
              </a:rPr>
              <a:t> 200 </a:t>
            </a:r>
            <a:r>
              <a:rPr kumimoji="1" lang="en-US" altLang="zh-CN" sz="1050" b="1" dirty="0" err="1" smtClean="0">
                <a:latin typeface="Arial"/>
                <a:cs typeface="Arial"/>
              </a:rPr>
              <a:t>pg</a:t>
            </a:r>
            <a:r>
              <a:rPr kumimoji="1" lang="en-US" altLang="zh-CN" sz="1050" b="1" dirty="0" smtClean="0">
                <a:latin typeface="Arial"/>
                <a:cs typeface="Arial"/>
              </a:rPr>
              <a:t>/ml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15" name="文本框 147"/>
          <p:cNvSpPr txBox="1"/>
          <p:nvPr/>
        </p:nvSpPr>
        <p:spPr>
          <a:xfrm>
            <a:off x="1976769" y="3814306"/>
            <a:ext cx="713999" cy="21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CD25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16" name="直线箭头连接符 148"/>
          <p:cNvCxnSpPr/>
          <p:nvPr/>
        </p:nvCxnSpPr>
        <p:spPr>
          <a:xfrm>
            <a:off x="2563172" y="3959420"/>
            <a:ext cx="4906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文本框 149"/>
          <p:cNvSpPr txBox="1"/>
          <p:nvPr/>
        </p:nvSpPr>
        <p:spPr>
          <a:xfrm rot="16200000">
            <a:off x="1334756" y="3009001"/>
            <a:ext cx="786925" cy="19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CD122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18" name="直线箭头连接符 150"/>
          <p:cNvCxnSpPr/>
          <p:nvPr/>
        </p:nvCxnSpPr>
        <p:spPr>
          <a:xfrm flipV="1">
            <a:off x="1815809" y="2320585"/>
            <a:ext cx="0" cy="5371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37"/>
          <p:cNvSpPr txBox="1"/>
          <p:nvPr/>
        </p:nvSpPr>
        <p:spPr>
          <a:xfrm>
            <a:off x="1553777" y="1373600"/>
            <a:ext cx="488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Helvetica"/>
                <a:cs typeface="Helvetica"/>
              </a:rPr>
              <a:t>A</a:t>
            </a:r>
            <a:endParaRPr lang="en-US" sz="1500" dirty="0">
              <a:latin typeface="Helvetica"/>
              <a:cs typeface="Helvetica"/>
            </a:endParaRPr>
          </a:p>
        </p:txBody>
      </p:sp>
      <p:sp>
        <p:nvSpPr>
          <p:cNvPr id="20" name="TextBox 37"/>
          <p:cNvSpPr txBox="1"/>
          <p:nvPr/>
        </p:nvSpPr>
        <p:spPr>
          <a:xfrm>
            <a:off x="1487864" y="4113246"/>
            <a:ext cx="488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>
                <a:latin typeface="Helvetica"/>
                <a:cs typeface="Helvetica"/>
              </a:rPr>
              <a:t>B</a:t>
            </a:r>
            <a:endParaRPr lang="en-US" sz="1500" dirty="0">
              <a:latin typeface="Helvetica"/>
              <a:cs typeface="Helvetica"/>
            </a:endParaRPr>
          </a:p>
        </p:txBody>
      </p:sp>
      <p:sp>
        <p:nvSpPr>
          <p:cNvPr id="21" name="文本框 4"/>
          <p:cNvSpPr txBox="1"/>
          <p:nvPr/>
        </p:nvSpPr>
        <p:spPr>
          <a:xfrm>
            <a:off x="2999047" y="3138409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850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5182499" y="3138409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740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" name="文本框 4"/>
          <p:cNvSpPr txBox="1"/>
          <p:nvPr/>
        </p:nvSpPr>
        <p:spPr>
          <a:xfrm>
            <a:off x="3022410" y="5900852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1966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4" name="文本框 4"/>
          <p:cNvSpPr txBox="1"/>
          <p:nvPr/>
        </p:nvSpPr>
        <p:spPr>
          <a:xfrm>
            <a:off x="5205862" y="5900852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1539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" name="内容占位符 5"/>
          <p:cNvSpPr txBox="1">
            <a:spLocks/>
          </p:cNvSpPr>
          <p:nvPr/>
        </p:nvSpPr>
        <p:spPr>
          <a:xfrm>
            <a:off x="666590" y="7172185"/>
            <a:ext cx="6703695" cy="1335289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kumimoji="1" lang="en-US" altLang="zh-CN" sz="1400" b="1" dirty="0" smtClean="0"/>
              <a:t>Supplementary figure 11 CD25 and CD122 expression on </a:t>
            </a:r>
            <a:r>
              <a:rPr kumimoji="1" lang="en-US" altLang="zh-CN" sz="1400" b="1" dirty="0"/>
              <a:t>human </a:t>
            </a:r>
            <a:r>
              <a:rPr kumimoji="1" lang="en-US" altLang="zh-CN" sz="1400" b="1" dirty="0" smtClean="0"/>
              <a:t>NM001 and </a:t>
            </a:r>
            <a:r>
              <a:rPr kumimoji="1" lang="en-US" altLang="zh-CN" sz="1400" b="1" dirty="0" err="1" smtClean="0"/>
              <a:t>Jurkat</a:t>
            </a:r>
            <a:r>
              <a:rPr kumimoji="1" lang="en-US" altLang="zh-CN" sz="1400" b="1" dirty="0" smtClean="0"/>
              <a:t> cell </a:t>
            </a:r>
            <a:r>
              <a:rPr kumimoji="1" lang="en-US" altLang="zh-CN" sz="1400" b="1" dirty="0"/>
              <a:t>lines </a:t>
            </a:r>
            <a:r>
              <a:rPr kumimoji="1" lang="en-US" altLang="zh-CN" sz="1400" b="1" dirty="0" smtClean="0"/>
              <a:t>is </a:t>
            </a:r>
            <a:r>
              <a:rPr kumimoji="1" lang="en-US" altLang="zh-CN" sz="1400" b="1" dirty="0"/>
              <a:t>unchanged </a:t>
            </a:r>
            <a:r>
              <a:rPr kumimoji="1" lang="en-US" altLang="zh-CN" sz="1400" b="1" dirty="0" smtClean="0"/>
              <a:t>with </a:t>
            </a:r>
            <a:r>
              <a:rPr kumimoji="1" lang="en-US" altLang="zh-CN" sz="1400" b="1" dirty="0" err="1"/>
              <a:t>t</a:t>
            </a:r>
            <a:r>
              <a:rPr kumimoji="1" lang="en-US" altLang="zh-CN" sz="1400" b="1" dirty="0" err="1" smtClean="0"/>
              <a:t>emsirolimus</a:t>
            </a:r>
            <a:r>
              <a:rPr kumimoji="1" lang="en-US" altLang="zh-CN" sz="1400" b="1" dirty="0" smtClean="0"/>
              <a:t> </a:t>
            </a:r>
            <a:r>
              <a:rPr kumimoji="1" lang="en-US" altLang="zh-CN" sz="1400" b="1" i="1" dirty="0" smtClean="0"/>
              <a:t>in vitro</a:t>
            </a:r>
            <a:r>
              <a:rPr kumimoji="1" lang="en-US" altLang="zh-CN" sz="1400" b="1" dirty="0" smtClean="0"/>
              <a:t>.  </a:t>
            </a:r>
            <a:r>
              <a:rPr kumimoji="1" lang="en-US" altLang="zh-CN" sz="1400" dirty="0" err="1" smtClean="0"/>
              <a:t>Jurkat</a:t>
            </a:r>
            <a:r>
              <a:rPr kumimoji="1" lang="en-US" altLang="zh-CN" sz="1400" dirty="0" smtClean="0"/>
              <a:t> </a:t>
            </a:r>
            <a:r>
              <a:rPr kumimoji="1" lang="en-US" altLang="zh-CN" sz="1400" b="1" dirty="0"/>
              <a:t>(A) </a:t>
            </a:r>
            <a:r>
              <a:rPr kumimoji="1" lang="en-US" altLang="zh-CN" sz="1400" dirty="0" smtClean="0"/>
              <a:t>and NM001 </a:t>
            </a:r>
            <a:r>
              <a:rPr kumimoji="1" lang="en-US" altLang="zh-CN" sz="1400" b="1" dirty="0" smtClean="0"/>
              <a:t>(B</a:t>
            </a:r>
            <a:r>
              <a:rPr kumimoji="1" lang="en-US" altLang="zh-CN" sz="1400" b="1" dirty="0"/>
              <a:t>) </a:t>
            </a:r>
            <a:r>
              <a:rPr kumimoji="1" lang="en-US" altLang="zh-CN" sz="1400" dirty="0" smtClean="0"/>
              <a:t>cell lines were treated </a:t>
            </a:r>
            <a:r>
              <a:rPr kumimoji="1" lang="en-US" altLang="zh-CN" sz="1400" i="1" dirty="0" smtClean="0"/>
              <a:t>in vitro </a:t>
            </a:r>
            <a:r>
              <a:rPr kumimoji="1" lang="en-US" altLang="zh-CN" sz="1400" dirty="0" smtClean="0"/>
              <a:t>with 0 or 200 </a:t>
            </a:r>
            <a:r>
              <a:rPr kumimoji="1" lang="en-US" altLang="zh-CN" sz="1400" dirty="0" err="1" smtClean="0"/>
              <a:t>pg</a:t>
            </a:r>
            <a:r>
              <a:rPr kumimoji="1" lang="en-US" altLang="zh-CN" sz="1400" dirty="0" smtClean="0"/>
              <a:t>/ml </a:t>
            </a:r>
            <a:r>
              <a:rPr kumimoji="1" lang="en-US" altLang="zh-CN" sz="1400" dirty="0" err="1" smtClean="0"/>
              <a:t>temsirolimus</a:t>
            </a:r>
            <a:r>
              <a:rPr kumimoji="1" lang="en-US" altLang="zh-CN" sz="1400" dirty="0" smtClean="0"/>
              <a:t> for 24 hrs. Representative flow cytometry dot plot of CD25 and CD122 expression. CD25 mean fluorescence intensity (MFI) of the total live gate indicated in red.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726825" y="1326921"/>
            <a:ext cx="25313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>
                <a:latin typeface="Arial" charset="0"/>
                <a:ea typeface="Arial" charset="0"/>
                <a:cs typeface="Arial" charset="0"/>
              </a:rPr>
              <a:t>Jurkat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 CD4</a:t>
            </a:r>
            <a:r>
              <a:rPr lang="en-US" sz="1400" baseline="30000" dirty="0" smtClean="0">
                <a:latin typeface="Arial" charset="0"/>
                <a:ea typeface="Arial" charset="0"/>
                <a:cs typeface="Arial" charset="0"/>
              </a:rPr>
              <a:t>+</a:t>
            </a:r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 T cell lymphoma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022410" y="4054207"/>
            <a:ext cx="21259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Arial" charset="0"/>
                <a:ea typeface="Arial" charset="0"/>
                <a:cs typeface="Arial" charset="0"/>
              </a:rPr>
              <a:t>NM001 B cell lymphoma</a:t>
            </a:r>
            <a:endParaRPr lang="en-US" sz="1400" dirty="0">
              <a:latin typeface="Arial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1495" y="3312031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" name="文本框 28"/>
          <p:cNvSpPr txBox="1"/>
          <p:nvPr/>
        </p:nvSpPr>
        <p:spPr>
          <a:xfrm>
            <a:off x="703769" y="5453432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CD62L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30" name="直线箭头连接符 29"/>
          <p:cNvCxnSpPr/>
          <p:nvPr/>
        </p:nvCxnSpPr>
        <p:spPr>
          <a:xfrm>
            <a:off x="1276362" y="5598319"/>
            <a:ext cx="70310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 rot="16200000">
            <a:off x="-77666" y="4660931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CD44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32" name="直线箭头连接符 31"/>
          <p:cNvCxnSpPr/>
          <p:nvPr/>
        </p:nvCxnSpPr>
        <p:spPr>
          <a:xfrm flipV="1">
            <a:off x="437836" y="4097974"/>
            <a:ext cx="0" cy="698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1841317" y="3056574"/>
            <a:ext cx="6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Control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1663517" y="5012374"/>
            <a:ext cx="868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err="1" smtClean="0">
                <a:latin typeface="Arial"/>
                <a:cs typeface="Arial"/>
              </a:rPr>
              <a:t>Rapamycin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738022" y="360731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4.7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6" name="TextBox 37"/>
          <p:cNvSpPr txBox="1"/>
          <p:nvPr/>
        </p:nvSpPr>
        <p:spPr>
          <a:xfrm>
            <a:off x="2714478" y="752609"/>
            <a:ext cx="23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2</a:t>
            </a:r>
            <a:endParaRPr lang="en-US" sz="1500" b="1" dirty="0">
              <a:latin typeface="Helvetica"/>
              <a:cs typeface="Helvetica"/>
            </a:endParaRPr>
          </a:p>
        </p:txBody>
      </p:sp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212" y="1358931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3606" y="1358931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96070" y="3312031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文本框 26"/>
          <p:cNvSpPr txBox="1"/>
          <p:nvPr/>
        </p:nvSpPr>
        <p:spPr>
          <a:xfrm>
            <a:off x="1319558" y="1346231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CD4</a:t>
            </a:r>
            <a:r>
              <a:rPr kumimoji="1" lang="en-US" altLang="zh-CN" sz="1200" b="1" baseline="30000" dirty="0" smtClean="0">
                <a:latin typeface="Arial"/>
                <a:cs typeface="Arial"/>
              </a:rPr>
              <a:t>+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409270" y="1346231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CD8</a:t>
            </a:r>
            <a:r>
              <a:rPr kumimoji="1" lang="en-US" altLang="zh-CN" sz="1200" b="1" baseline="30000" dirty="0" smtClean="0">
                <a:latin typeface="Arial"/>
                <a:cs typeface="Arial"/>
              </a:rPr>
              <a:t>+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3913363" y="3056574"/>
            <a:ext cx="6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Control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744075" y="5012374"/>
            <a:ext cx="868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err="1" smtClean="0">
                <a:latin typeface="Arial"/>
                <a:cs typeface="Arial"/>
              </a:rPr>
              <a:t>Rapamycin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750722" y="1639095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7.5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859523" y="163593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3.0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2859523" y="3607310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1.3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4152811" y="1635930"/>
            <a:ext cx="4342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12.9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4126181" y="3594610"/>
            <a:ext cx="427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11.0</a:t>
            </a:r>
          </a:p>
        </p:txBody>
      </p:sp>
      <p:sp>
        <p:nvSpPr>
          <p:cNvPr id="43" name="TextBox 37"/>
          <p:cNvSpPr txBox="1"/>
          <p:nvPr/>
        </p:nvSpPr>
        <p:spPr>
          <a:xfrm>
            <a:off x="302434" y="1285755"/>
            <a:ext cx="3129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 smtClean="0">
                <a:latin typeface="Helvetica"/>
                <a:cs typeface="Helvetica"/>
              </a:rPr>
              <a:t>A</a:t>
            </a:r>
            <a:endParaRPr lang="en-US" sz="1500" dirty="0">
              <a:latin typeface="Helvetica"/>
              <a:cs typeface="Helvetica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97301" y="1354774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997301" y="3282474"/>
            <a:ext cx="2326667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文本框 45"/>
          <p:cNvSpPr txBox="1"/>
          <p:nvPr/>
        </p:nvSpPr>
        <p:spPr>
          <a:xfrm>
            <a:off x="5397933" y="5449275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FSC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47" name="直线箭头连接符 46"/>
          <p:cNvCxnSpPr/>
          <p:nvPr/>
        </p:nvCxnSpPr>
        <p:spPr>
          <a:xfrm>
            <a:off x="5823222" y="5592417"/>
            <a:ext cx="703101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文本框 47"/>
          <p:cNvSpPr txBox="1"/>
          <p:nvPr/>
        </p:nvSpPr>
        <p:spPr>
          <a:xfrm rot="16200000">
            <a:off x="4616498" y="4682174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CD3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49" name="直线箭头连接符 48"/>
          <p:cNvCxnSpPr/>
          <p:nvPr/>
        </p:nvCxnSpPr>
        <p:spPr>
          <a:xfrm flipV="1">
            <a:off x="5132000" y="4220817"/>
            <a:ext cx="0" cy="6985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0" name="文本框 49"/>
          <p:cNvSpPr txBox="1"/>
          <p:nvPr/>
        </p:nvSpPr>
        <p:spPr>
          <a:xfrm>
            <a:off x="5791287" y="1661062"/>
            <a:ext cx="43425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21.7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5829387" y="3634198"/>
            <a:ext cx="3629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>
                <a:latin typeface="Arial"/>
                <a:cs typeface="Arial"/>
              </a:rPr>
              <a:t>4</a:t>
            </a:r>
            <a:r>
              <a:rPr kumimoji="1" lang="en-US" altLang="zh-CN" sz="1000" b="1" dirty="0" smtClean="0">
                <a:latin typeface="Arial"/>
                <a:cs typeface="Arial"/>
              </a:rPr>
              <a:t>.5</a:t>
            </a:r>
          </a:p>
        </p:txBody>
      </p:sp>
      <p:sp>
        <p:nvSpPr>
          <p:cNvPr id="52" name="文本框 51"/>
          <p:cNvSpPr txBox="1"/>
          <p:nvPr/>
        </p:nvSpPr>
        <p:spPr>
          <a:xfrm>
            <a:off x="6536263" y="3077817"/>
            <a:ext cx="6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Control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6335527" y="4995517"/>
            <a:ext cx="86888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err="1" smtClean="0">
                <a:latin typeface="Arial"/>
                <a:cs typeface="Arial"/>
              </a:rPr>
              <a:t>Rapamycin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803987" y="1354774"/>
            <a:ext cx="10232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GFP</a:t>
            </a:r>
            <a:r>
              <a:rPr kumimoji="1" lang="en-US" altLang="zh-CN" sz="1400" b="1" baseline="30000" dirty="0" smtClean="0">
                <a:latin typeface="Arial"/>
                <a:cs typeface="Arial"/>
              </a:rPr>
              <a:t>- </a:t>
            </a:r>
            <a:r>
              <a:rPr kumimoji="1" lang="en-US" altLang="zh-CN" sz="1200" b="1" dirty="0" smtClean="0">
                <a:latin typeface="Arial"/>
                <a:cs typeface="Arial"/>
              </a:rPr>
              <a:t>Vβ12</a:t>
            </a:r>
            <a:r>
              <a:rPr kumimoji="1" lang="en-US" altLang="zh-CN" sz="1400" b="1" baseline="30000" dirty="0" smtClean="0">
                <a:latin typeface="Arial"/>
                <a:cs typeface="Arial"/>
              </a:rPr>
              <a:t>-</a:t>
            </a:r>
            <a:endParaRPr kumimoji="1" lang="zh-CN" altLang="en-US" sz="1400" b="1" baseline="30000" dirty="0">
              <a:latin typeface="Arial"/>
              <a:cs typeface="Arial"/>
            </a:endParaRPr>
          </a:p>
        </p:txBody>
      </p:sp>
      <p:sp>
        <p:nvSpPr>
          <p:cNvPr id="55" name="TextBox 37"/>
          <p:cNvSpPr txBox="1"/>
          <p:nvPr/>
        </p:nvSpPr>
        <p:spPr>
          <a:xfrm>
            <a:off x="5086201" y="1285755"/>
            <a:ext cx="3129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500" dirty="0" smtClean="0">
                <a:latin typeface="Helvetica"/>
                <a:cs typeface="Helvetica"/>
              </a:rPr>
              <a:t>B</a:t>
            </a:r>
            <a:endParaRPr lang="en-US" sz="1500" dirty="0">
              <a:latin typeface="Helvetica"/>
              <a:cs typeface="Helvetica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1838514" y="3056574"/>
            <a:ext cx="6405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000" b="1" dirty="0" smtClean="0">
                <a:latin typeface="Arial"/>
                <a:cs typeface="Arial"/>
              </a:rPr>
              <a:t>Control</a:t>
            </a:r>
            <a:endParaRPr kumimoji="1" lang="zh-CN" altLang="en-US" sz="1000" b="1" dirty="0">
              <a:latin typeface="Arial"/>
              <a:cs typeface="Arial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266700" y="6069498"/>
            <a:ext cx="7137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kumimoji="1" lang="en-US" altLang="zh-CN" sz="1400" b="1" dirty="0">
                <a:ea typeface="Arial" charset="0"/>
                <a:cs typeface="Arial" charset="0"/>
              </a:rPr>
              <a:t>Supplementary f</a:t>
            </a:r>
            <a:r>
              <a:rPr kumimoji="1" lang="en-US" altLang="zh-CN" sz="1400" b="1" dirty="0" smtClean="0">
                <a:ea typeface="Arial" charset="0"/>
                <a:cs typeface="Arial" charset="0"/>
              </a:rPr>
              <a:t>igure 2 </a:t>
            </a:r>
            <a:r>
              <a:rPr kumimoji="1" lang="en-US" altLang="zh-CN" sz="1400" b="1" dirty="0">
                <a:ea typeface="Arial" charset="0"/>
                <a:cs typeface="Arial" charset="0"/>
              </a:rPr>
              <a:t>HD </a:t>
            </a:r>
            <a:r>
              <a:rPr kumimoji="1" lang="en-US" altLang="zh-CN" sz="1400" b="1" dirty="0" err="1">
                <a:ea typeface="Arial" charset="0"/>
                <a:cs typeface="Arial" charset="0"/>
              </a:rPr>
              <a:t>rapamycin</a:t>
            </a:r>
            <a:r>
              <a:rPr kumimoji="1" lang="en-US" altLang="zh-CN" sz="1400" b="1" dirty="0">
                <a:ea typeface="Arial" charset="0"/>
                <a:cs typeface="Arial" charset="0"/>
              </a:rPr>
              <a:t> impairs T cell activation and infiltration. </a:t>
            </a:r>
            <a:r>
              <a:rPr kumimoji="1" lang="en-US" altLang="zh-CN" sz="1400" dirty="0" smtClean="0">
                <a:ea typeface="Arial" charset="0"/>
                <a:cs typeface="Arial" charset="0"/>
              </a:rPr>
              <a:t>WT </a:t>
            </a:r>
            <a:r>
              <a:rPr kumimoji="1" lang="en-US" altLang="zh-CN" sz="1400" dirty="0">
                <a:ea typeface="Arial" charset="0"/>
                <a:cs typeface="Arial" charset="0"/>
              </a:rPr>
              <a:t>mice were challenged </a:t>
            </a:r>
            <a:r>
              <a:rPr kumimoji="1" lang="en-US" altLang="zh-CN" sz="1400" dirty="0" err="1">
                <a:ea typeface="Arial" charset="0"/>
                <a:cs typeface="Arial" charset="0"/>
              </a:rPr>
              <a:t>s.c.</a:t>
            </a:r>
            <a:r>
              <a:rPr kumimoji="1" lang="en-US" altLang="zh-CN" sz="1400" dirty="0">
                <a:ea typeface="Arial" charset="0"/>
                <a:cs typeface="Arial" charset="0"/>
              </a:rPr>
              <a:t> with 40,000 </a:t>
            </a:r>
            <a:r>
              <a:rPr kumimoji="1" lang="en-US" altLang="zh-CN" sz="1400" dirty="0" smtClean="0">
                <a:ea typeface="Arial" charset="0"/>
                <a:cs typeface="Arial" charset="0"/>
              </a:rPr>
              <a:t>EL4 cells </a:t>
            </a:r>
            <a:r>
              <a:rPr kumimoji="1" lang="en-US" altLang="zh-CN" sz="1400" dirty="0">
                <a:ea typeface="Arial" charset="0"/>
                <a:cs typeface="Arial" charset="0"/>
              </a:rPr>
              <a:t>on day 0. </a:t>
            </a:r>
            <a:r>
              <a:rPr kumimoji="1" lang="en-US" altLang="zh-CN" sz="1400" dirty="0" err="1">
                <a:ea typeface="Arial" charset="0"/>
                <a:cs typeface="Arial" charset="0"/>
              </a:rPr>
              <a:t>R</a:t>
            </a:r>
            <a:r>
              <a:rPr kumimoji="1" lang="en-US" altLang="zh-CN" sz="1400" dirty="0" err="1" smtClean="0">
                <a:ea typeface="Arial" charset="0"/>
                <a:cs typeface="Arial" charset="0"/>
              </a:rPr>
              <a:t>apamycin</a:t>
            </a:r>
            <a:r>
              <a:rPr kumimoji="1" lang="en-US" altLang="zh-CN" sz="1400" dirty="0" smtClean="0">
                <a:ea typeface="Arial" charset="0"/>
                <a:cs typeface="Arial" charset="0"/>
              </a:rPr>
              <a:t> 8 mg/kg or </a:t>
            </a:r>
            <a:r>
              <a:rPr kumimoji="1" lang="en-US" altLang="zh-CN" sz="1400" dirty="0">
                <a:ea typeface="Arial" charset="0"/>
                <a:cs typeface="Arial" charset="0"/>
              </a:rPr>
              <a:t>vehicle control were administrated daily (day 4-20) until the day before sacrifice. (</a:t>
            </a:r>
            <a:r>
              <a:rPr kumimoji="1" lang="en-US" altLang="zh-CN" sz="1400" b="1" dirty="0">
                <a:ea typeface="Arial" charset="0"/>
                <a:cs typeface="Arial" charset="0"/>
              </a:rPr>
              <a:t>A</a:t>
            </a:r>
            <a:r>
              <a:rPr kumimoji="1" lang="en-US" altLang="zh-CN" sz="1400" dirty="0">
                <a:ea typeface="Arial" charset="0"/>
                <a:cs typeface="Arial" charset="0"/>
              </a:rPr>
              <a:t>) Representatives of CD44 versus CD62L expression among CD4</a:t>
            </a:r>
            <a:r>
              <a:rPr kumimoji="1" lang="en-US" altLang="zh-CN" sz="1400" baseline="30000" dirty="0">
                <a:ea typeface="Arial" charset="0"/>
                <a:cs typeface="Arial" charset="0"/>
              </a:rPr>
              <a:t>+</a:t>
            </a:r>
            <a:r>
              <a:rPr kumimoji="1" lang="en-US" altLang="zh-CN" sz="1400" dirty="0">
                <a:ea typeface="Arial" charset="0"/>
                <a:cs typeface="Arial" charset="0"/>
              </a:rPr>
              <a:t> and CD8</a:t>
            </a:r>
            <a:r>
              <a:rPr kumimoji="1" lang="en-US" altLang="zh-CN" sz="1400" baseline="30000" dirty="0">
                <a:ea typeface="Arial" charset="0"/>
                <a:cs typeface="Arial" charset="0"/>
              </a:rPr>
              <a:t>+</a:t>
            </a:r>
            <a:r>
              <a:rPr kumimoji="1" lang="en-US" altLang="zh-CN" sz="1400" dirty="0">
                <a:ea typeface="Arial" charset="0"/>
                <a:cs typeface="Arial" charset="0"/>
              </a:rPr>
              <a:t> T cells in TDLNs from control (top panels) and </a:t>
            </a:r>
            <a:r>
              <a:rPr kumimoji="1" lang="en-US" altLang="zh-CN" sz="1400" dirty="0" err="1">
                <a:ea typeface="Arial" charset="0"/>
                <a:cs typeface="Arial" charset="0"/>
              </a:rPr>
              <a:t>rapamycin</a:t>
            </a:r>
            <a:r>
              <a:rPr kumimoji="1" lang="en-US" altLang="zh-CN" sz="1400" dirty="0">
                <a:ea typeface="Arial" charset="0"/>
                <a:cs typeface="Arial" charset="0"/>
              </a:rPr>
              <a:t>-treated (bottom panels) mice. (</a:t>
            </a:r>
            <a:r>
              <a:rPr kumimoji="1" lang="en-US" altLang="zh-CN" sz="1400" b="1" dirty="0">
                <a:ea typeface="Arial" charset="0"/>
                <a:cs typeface="Arial" charset="0"/>
              </a:rPr>
              <a:t>B</a:t>
            </a:r>
            <a:r>
              <a:rPr kumimoji="1" lang="en-US" altLang="zh-CN" sz="1400" dirty="0">
                <a:ea typeface="Arial" charset="0"/>
                <a:cs typeface="Arial" charset="0"/>
              </a:rPr>
              <a:t>) Representatives of CD3</a:t>
            </a:r>
            <a:r>
              <a:rPr kumimoji="1" lang="en-US" altLang="zh-CN" sz="1400" baseline="30000" dirty="0">
                <a:ea typeface="Arial" charset="0"/>
                <a:cs typeface="Arial" charset="0"/>
              </a:rPr>
              <a:t>+</a:t>
            </a:r>
            <a:r>
              <a:rPr kumimoji="1" lang="en-US" altLang="zh-CN" sz="1400" dirty="0">
                <a:ea typeface="Arial" charset="0"/>
                <a:cs typeface="Arial" charset="0"/>
              </a:rPr>
              <a:t> T cells among non-tumor cells (GFP</a:t>
            </a:r>
            <a:r>
              <a:rPr kumimoji="1" lang="en-US" altLang="zh-CN" sz="1400" b="1" baseline="30000" dirty="0">
                <a:ea typeface="Arial" charset="0"/>
                <a:cs typeface="Arial" charset="0"/>
              </a:rPr>
              <a:t>-</a:t>
            </a:r>
            <a:r>
              <a:rPr kumimoji="1" lang="en-US" altLang="zh-CN" sz="1400" dirty="0">
                <a:ea typeface="Arial" charset="0"/>
                <a:cs typeface="Arial" charset="0"/>
              </a:rPr>
              <a:t>Vβ12</a:t>
            </a:r>
            <a:r>
              <a:rPr kumimoji="1" lang="en-US" altLang="zh-CN" sz="1400" b="1" baseline="30000" dirty="0">
                <a:ea typeface="Arial" charset="0"/>
                <a:cs typeface="Arial" charset="0"/>
              </a:rPr>
              <a:t>-</a:t>
            </a:r>
            <a:r>
              <a:rPr kumimoji="1" lang="en-US" altLang="zh-CN" sz="1400" dirty="0">
                <a:ea typeface="Arial" charset="0"/>
                <a:cs typeface="Arial" charset="0"/>
              </a:rPr>
              <a:t>) within tumor masses. </a:t>
            </a:r>
            <a:r>
              <a:rPr kumimoji="1" lang="en-US" altLang="zh-CN" sz="1400" dirty="0" smtClean="0">
                <a:ea typeface="Arial" charset="0"/>
                <a:cs typeface="Arial" charset="0"/>
              </a:rPr>
              <a:t>FSC</a:t>
            </a:r>
            <a:r>
              <a:rPr kumimoji="1" lang="en-US" altLang="zh-CN" sz="1400" dirty="0">
                <a:ea typeface="Arial" charset="0"/>
                <a:cs typeface="Arial" charset="0"/>
              </a:rPr>
              <a:t>, forward scatter. </a:t>
            </a:r>
            <a:r>
              <a:rPr kumimoji="1" lang="en-US" altLang="zh-CN" sz="1400" dirty="0" smtClean="0">
                <a:ea typeface="Arial" charset="0"/>
                <a:cs typeface="Arial" charset="0"/>
              </a:rPr>
              <a:t>Numbers in quadrants are percent positive cells in that quadrant.</a:t>
            </a:r>
            <a:endParaRPr kumimoji="1" lang="en-US" altLang="zh-CN" sz="1400" dirty="0"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233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 descr="屏幕快照 2015-03-29 下午7.15.41.png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" y="2259919"/>
            <a:ext cx="4017477" cy="3756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文本框 27"/>
          <p:cNvSpPr txBox="1"/>
          <p:nvPr/>
        </p:nvSpPr>
        <p:spPr>
          <a:xfrm>
            <a:off x="1728177" y="5774678"/>
            <a:ext cx="1416425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 smtClean="0">
                <a:latin typeface="Arial"/>
                <a:cs typeface="Arial"/>
              </a:rPr>
              <a:t>EL4 Ki-67</a:t>
            </a:r>
            <a:endParaRPr kumimoji="1" lang="zh-CN" altLang="en-US" sz="1600" b="1" dirty="0">
              <a:latin typeface="Arial"/>
              <a:cs typeface="Arial"/>
            </a:endParaRPr>
          </a:p>
        </p:txBody>
      </p:sp>
      <p:sp>
        <p:nvSpPr>
          <p:cNvPr id="91" name="TextBox 37"/>
          <p:cNvSpPr txBox="1"/>
          <p:nvPr/>
        </p:nvSpPr>
        <p:spPr>
          <a:xfrm>
            <a:off x="4130767" y="1877170"/>
            <a:ext cx="431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Helvetica"/>
                <a:cs typeface="Helvetica"/>
              </a:rPr>
              <a:t>B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92" name="TextBox 37"/>
          <p:cNvSpPr txBox="1"/>
          <p:nvPr/>
        </p:nvSpPr>
        <p:spPr>
          <a:xfrm>
            <a:off x="190816" y="1913563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latin typeface="Helvetica"/>
                <a:cs typeface="Helvetica"/>
              </a:rPr>
              <a:t>A</a:t>
            </a:r>
            <a:endParaRPr lang="en-US" sz="2000" dirty="0">
              <a:latin typeface="Helvetica"/>
              <a:cs typeface="Helvetic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191794" y="3977684"/>
            <a:ext cx="623292" cy="160601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0" name="TextBox 37"/>
          <p:cNvSpPr txBox="1"/>
          <p:nvPr/>
        </p:nvSpPr>
        <p:spPr>
          <a:xfrm>
            <a:off x="254494" y="116962"/>
            <a:ext cx="2321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</a:t>
            </a:r>
            <a:r>
              <a:rPr lang="en-US" sz="1500" b="1" dirty="0">
                <a:latin typeface="Helvetica"/>
                <a:cs typeface="Helvetica"/>
              </a:rPr>
              <a:t>f</a:t>
            </a:r>
            <a:r>
              <a:rPr lang="en-US" sz="1500" b="1" dirty="0" smtClean="0">
                <a:latin typeface="Helvetica"/>
                <a:cs typeface="Helvetica"/>
              </a:rPr>
              <a:t>igure 3</a:t>
            </a:r>
            <a:endParaRPr lang="en-US" sz="1500" b="1" dirty="0">
              <a:latin typeface="Helvetica"/>
              <a:cs typeface="Helvetica"/>
            </a:endParaRPr>
          </a:p>
        </p:txBody>
      </p:sp>
      <p:pic>
        <p:nvPicPr>
          <p:cNvPr id="27" name="图片 26" descr="Screen Shot 2015-11-08 at 2.51.08 PM.png"/>
          <p:cNvPicPr>
            <a:picLocks noChangeAspect="1"/>
          </p:cNvPicPr>
          <p:nvPr/>
        </p:nvPicPr>
        <p:blipFill>
          <a:blip r:embed="rId5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205" y="3252820"/>
            <a:ext cx="151084" cy="15108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50" name="图片 49" descr="Screen Shot 2015-11-08 at 2.51.28 PM.png"/>
          <p:cNvPicPr>
            <a:picLocks noChangeAspect="1"/>
          </p:cNvPicPr>
          <p:nvPr/>
        </p:nvPicPr>
        <p:blipFill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1750" y="2971800"/>
            <a:ext cx="151084" cy="151084"/>
          </a:xfrm>
          <a:prstGeom prst="rect">
            <a:avLst/>
          </a:prstGeom>
          <a:ln>
            <a:solidFill>
              <a:schemeClr val="accent3"/>
            </a:solidFill>
          </a:ln>
        </p:spPr>
      </p:pic>
      <p:sp>
        <p:nvSpPr>
          <p:cNvPr id="128" name="文本框 127"/>
          <p:cNvSpPr txBox="1"/>
          <p:nvPr/>
        </p:nvSpPr>
        <p:spPr>
          <a:xfrm>
            <a:off x="1453364" y="2891700"/>
            <a:ext cx="9614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latin typeface="Arial"/>
                <a:cs typeface="Arial"/>
              </a:rPr>
              <a:t>Control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sp>
        <p:nvSpPr>
          <p:cNvPr id="129" name="文本框 128"/>
          <p:cNvSpPr txBox="1"/>
          <p:nvPr/>
        </p:nvSpPr>
        <p:spPr>
          <a:xfrm>
            <a:off x="1472414" y="3152158"/>
            <a:ext cx="11827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err="1" smtClean="0">
                <a:latin typeface="Arial"/>
                <a:cs typeface="Arial"/>
              </a:rPr>
              <a:t>Rapamycin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4599094" y="1991888"/>
            <a:ext cx="3382181" cy="3523823"/>
            <a:chOff x="531191" y="4760097"/>
            <a:chExt cx="2672663" cy="2802564"/>
          </a:xfrm>
        </p:grpSpPr>
        <p:sp>
          <p:nvSpPr>
            <p:cNvPr id="134" name="文本框 35"/>
            <p:cNvSpPr txBox="1"/>
            <p:nvPr/>
          </p:nvSpPr>
          <p:spPr>
            <a:xfrm>
              <a:off x="1940495" y="5037099"/>
              <a:ext cx="966931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p-rpS6</a:t>
              </a:r>
              <a:r>
                <a:rPr kumimoji="1" lang="en-US" altLang="zh-CN" sz="1000" b="1" baseline="30000" dirty="0" smtClean="0">
                  <a:latin typeface="Arial"/>
                  <a:cs typeface="Arial"/>
                </a:rPr>
                <a:t>S240/244</a:t>
              </a:r>
              <a:endParaRPr kumimoji="1" lang="zh-CN" altLang="en-US" sz="1000" b="1" baseline="30000" dirty="0">
                <a:latin typeface="Arial"/>
                <a:cs typeface="Arial"/>
              </a:endParaRPr>
            </a:p>
          </p:txBody>
        </p:sp>
        <p:sp>
          <p:nvSpPr>
            <p:cNvPr id="135" name="文本框 36"/>
            <p:cNvSpPr txBox="1"/>
            <p:nvPr/>
          </p:nvSpPr>
          <p:spPr>
            <a:xfrm>
              <a:off x="1940495" y="5332187"/>
              <a:ext cx="468398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rpS6</a:t>
              </a:r>
              <a:endParaRPr kumimoji="1" lang="zh-CN" altLang="en-US" sz="1000" b="1" baseline="30000" dirty="0">
                <a:latin typeface="Arial"/>
                <a:cs typeface="Arial"/>
              </a:endParaRPr>
            </a:p>
          </p:txBody>
        </p:sp>
        <p:sp>
          <p:nvSpPr>
            <p:cNvPr id="136" name="文本框 37"/>
            <p:cNvSpPr txBox="1"/>
            <p:nvPr/>
          </p:nvSpPr>
          <p:spPr>
            <a:xfrm>
              <a:off x="1940495" y="5595724"/>
              <a:ext cx="1048206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p-4E-BP1</a:t>
              </a:r>
              <a:r>
                <a:rPr kumimoji="1" lang="en-US" altLang="zh-CN" sz="1000" b="1" baseline="30000" dirty="0" smtClean="0">
                  <a:latin typeface="Arial"/>
                  <a:cs typeface="Arial"/>
                </a:rPr>
                <a:t>T37/46</a:t>
              </a:r>
              <a:endParaRPr kumimoji="1" lang="zh-CN" altLang="en-US" sz="1000" b="1" baseline="30000" dirty="0">
                <a:latin typeface="Arial"/>
                <a:cs typeface="Arial"/>
              </a:endParaRPr>
            </a:p>
          </p:txBody>
        </p:sp>
        <p:sp>
          <p:nvSpPr>
            <p:cNvPr id="137" name="文本框 38"/>
            <p:cNvSpPr txBox="1"/>
            <p:nvPr/>
          </p:nvSpPr>
          <p:spPr>
            <a:xfrm>
              <a:off x="1940495" y="5887240"/>
              <a:ext cx="631904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4E-BP1</a:t>
              </a:r>
              <a:endParaRPr kumimoji="1" lang="zh-CN" altLang="en-US" sz="1000" b="1" baseline="30000" dirty="0">
                <a:latin typeface="Arial"/>
                <a:cs typeface="Arial"/>
              </a:endParaRPr>
            </a:p>
          </p:txBody>
        </p:sp>
        <p:sp>
          <p:nvSpPr>
            <p:cNvPr id="138" name="文本框 39"/>
            <p:cNvSpPr txBox="1"/>
            <p:nvPr/>
          </p:nvSpPr>
          <p:spPr>
            <a:xfrm>
              <a:off x="1940495" y="6143325"/>
              <a:ext cx="774571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>
                  <a:latin typeface="Arial"/>
                  <a:cs typeface="Arial"/>
                </a:rPr>
                <a:t>p</a:t>
              </a:r>
              <a:r>
                <a:rPr kumimoji="1" lang="en-US" altLang="zh-CN" sz="1000" b="1" dirty="0" smtClean="0">
                  <a:latin typeface="Arial"/>
                  <a:cs typeface="Arial"/>
                </a:rPr>
                <a:t>-AKT</a:t>
              </a:r>
              <a:r>
                <a:rPr kumimoji="1" lang="en-US" altLang="zh-CN" sz="1000" b="1" baseline="30000" dirty="0" smtClean="0">
                  <a:latin typeface="Arial"/>
                  <a:cs typeface="Arial"/>
                </a:rPr>
                <a:t>S473</a:t>
              </a:r>
              <a:endParaRPr kumimoji="1" lang="zh-CN" altLang="en-US" sz="1000" b="1" baseline="30000" dirty="0">
                <a:latin typeface="Arial"/>
                <a:cs typeface="Arial"/>
              </a:endParaRPr>
            </a:p>
          </p:txBody>
        </p:sp>
        <p:sp>
          <p:nvSpPr>
            <p:cNvPr id="139" name="文本框 40"/>
            <p:cNvSpPr txBox="1"/>
            <p:nvPr/>
          </p:nvSpPr>
          <p:spPr>
            <a:xfrm>
              <a:off x="1940495" y="6494766"/>
              <a:ext cx="449162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AKT</a:t>
              </a:r>
              <a:endParaRPr kumimoji="1" lang="zh-CN" altLang="en-US" sz="1000" b="1" dirty="0">
                <a:latin typeface="Arial"/>
                <a:cs typeface="Arial"/>
              </a:endParaRPr>
            </a:p>
          </p:txBody>
        </p:sp>
        <p:sp>
          <p:nvSpPr>
            <p:cNvPr id="142" name="文本框 43"/>
            <p:cNvSpPr txBox="1"/>
            <p:nvPr/>
          </p:nvSpPr>
          <p:spPr>
            <a:xfrm>
              <a:off x="1940495" y="7320377"/>
              <a:ext cx="626243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l-GR" altLang="zh-CN" sz="1000" b="1" dirty="0" smtClean="0">
                  <a:latin typeface="Arial"/>
                  <a:cs typeface="Arial"/>
                </a:rPr>
                <a:t>β</a:t>
              </a:r>
              <a:r>
                <a:rPr kumimoji="1" lang="en-US" altLang="zh-CN" sz="1000" b="1" dirty="0" smtClean="0">
                  <a:latin typeface="Arial"/>
                  <a:cs typeface="Arial"/>
                </a:rPr>
                <a:t>-Actin</a:t>
              </a:r>
              <a:endParaRPr kumimoji="1" lang="zh-CN" altLang="en-US" sz="1000" b="1" dirty="0">
                <a:latin typeface="Arial"/>
                <a:cs typeface="Arial"/>
              </a:endParaRPr>
            </a:p>
          </p:txBody>
        </p:sp>
        <p:sp>
          <p:nvSpPr>
            <p:cNvPr id="143" name="文本框 46"/>
            <p:cNvSpPr txBox="1"/>
            <p:nvPr/>
          </p:nvSpPr>
          <p:spPr>
            <a:xfrm>
              <a:off x="635618" y="4760097"/>
              <a:ext cx="255987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0</a:t>
              </a:r>
              <a:endParaRPr kumimoji="1" lang="zh-CN" altLang="en-US" sz="1000" b="1" dirty="0">
                <a:latin typeface="Arial"/>
                <a:cs typeface="Arial"/>
              </a:endParaRPr>
            </a:p>
          </p:txBody>
        </p:sp>
        <p:sp>
          <p:nvSpPr>
            <p:cNvPr id="144" name="文本框 47"/>
            <p:cNvSpPr txBox="1"/>
            <p:nvPr/>
          </p:nvSpPr>
          <p:spPr>
            <a:xfrm>
              <a:off x="1083418" y="4760097"/>
              <a:ext cx="505580" cy="218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0.075</a:t>
              </a:r>
              <a:endParaRPr kumimoji="1" lang="zh-CN" altLang="en-US" sz="1000" b="1" dirty="0">
                <a:latin typeface="Arial"/>
                <a:cs typeface="Arial"/>
              </a:endParaRPr>
            </a:p>
          </p:txBody>
        </p:sp>
        <p:sp>
          <p:nvSpPr>
            <p:cNvPr id="145" name="文本框 48"/>
            <p:cNvSpPr txBox="1"/>
            <p:nvPr/>
          </p:nvSpPr>
          <p:spPr>
            <a:xfrm>
              <a:off x="1569591" y="4760097"/>
              <a:ext cx="201662" cy="195824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r>
                <a:rPr kumimoji="1" lang="en-US" altLang="zh-CN" sz="1000" b="1" dirty="0" smtClean="0">
                  <a:latin typeface="Arial"/>
                  <a:cs typeface="Arial"/>
                </a:rPr>
                <a:t>1</a:t>
              </a:r>
              <a:endParaRPr kumimoji="1" lang="zh-CN" altLang="en-US" sz="800" b="1" dirty="0">
                <a:latin typeface="Arial"/>
                <a:cs typeface="Arial"/>
              </a:endParaRPr>
            </a:p>
          </p:txBody>
        </p:sp>
        <p:pic>
          <p:nvPicPr>
            <p:cNvPr id="146" name="Picture 2" descr="C:\Users\pandeswara\Geetha-2-13-2014\Data-STRF\Yang\Yang-Geetha\Fig-3\p-rps66.jpg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04" y="4976644"/>
              <a:ext cx="1425315" cy="2882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7" name="Picture 3" descr="C:\Users\pandeswara\Geetha-2-13-2014\Data-STRF\Yang\Yang-Geetha\Fig-3\T-rps6.jp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04" y="5286935"/>
              <a:ext cx="1425315" cy="2682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8" name="Picture 4" descr="C:\Users\pandeswara\Geetha-2-13-2014\Data-STRF\Yang\Yang-Geetha\Fig-3\p-4EBP1.jpg"/>
            <p:cNvPicPr>
              <a:picLocks noChangeAspect="1" noChangeArrowheads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04" y="5577404"/>
              <a:ext cx="1425314" cy="2490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9" name="Picture 5" descr="C:\Users\pandeswara\Geetha-2-13-2014\Data-STRF\Yang\Yang-Geetha\Fig-3\T-4EBP1.jpg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2704" y="5854826"/>
              <a:ext cx="1425314" cy="2376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0" name="Picture 6" descr="C:\Users\pandeswara\Geetha-2-13-2014\Data-STRF\Yang\Yang-Geetha\Fig-3\p-AKT.jpg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92" y="6103550"/>
              <a:ext cx="1426826" cy="2874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1" name="Picture 7" descr="C:\Users\pandeswara\Geetha-2-13-2014\Data-STRF\Yang\Yang-Geetha\Fig-3\T-AKT.jpg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92" y="6410943"/>
              <a:ext cx="1426826" cy="301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2" name="Picture 10" descr="C:\Users\pandeswara\Geetha-2-13-2014\Data-STRF\Yang\Yang-Geetha\Fig-3\b-actin.jpg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4785" y="7269935"/>
              <a:ext cx="1430853" cy="2927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5" name="Picture 3" descr="C:\Users\pandeswara\Geetha-2-13-2014\Data-STRF\Yang\Yang-Geetha\figs-for resub\EGCy5-Exvivo-P-p70S6kinase_3rd set.jpg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91" y="6739971"/>
              <a:ext cx="1426827" cy="22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6" name="Picture 4" descr="C:\Users\pandeswara\Geetha-2-13-2014\Data-STRF\Yang\Yang-Geetha\figs-for resub\EGCy5-Exvivo-T-p70S6kinase_3rd set.jpg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1191" y="6985940"/>
              <a:ext cx="1426827" cy="268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7" name="TextBox 156"/>
            <p:cNvSpPr txBox="1"/>
            <p:nvPr/>
          </p:nvSpPr>
          <p:spPr>
            <a:xfrm>
              <a:off x="1940367" y="6742001"/>
              <a:ext cx="12634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charset="0"/>
                  <a:ea typeface="Arial" charset="0"/>
                  <a:cs typeface="Arial" charset="0"/>
                </a:rPr>
                <a:t>p-p70S6kinase</a:t>
              </a:r>
              <a:r>
                <a:rPr lang="en-US" sz="1000" b="1" baseline="30000" dirty="0" smtClean="0">
                  <a:latin typeface="Arial" charset="0"/>
                  <a:ea typeface="Arial" charset="0"/>
                  <a:cs typeface="Arial" charset="0"/>
                </a:rPr>
                <a:t>T389</a:t>
              </a:r>
              <a:endParaRPr lang="en-US" sz="1000" b="1" baseline="30000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1940495" y="6980557"/>
              <a:ext cx="9845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charset="0"/>
                  <a:ea typeface="Arial" charset="0"/>
                  <a:cs typeface="Arial" charset="0"/>
                </a:rPr>
                <a:t>p70S6kinase</a:t>
              </a:r>
              <a:r>
                <a:rPr lang="en-US" sz="800" dirty="0" smtClean="0">
                  <a:latin typeface="Arial" charset="0"/>
                  <a:ea typeface="Arial" charset="0"/>
                  <a:cs typeface="Arial" charset="0"/>
                </a:rPr>
                <a:t> </a:t>
              </a:r>
              <a:endParaRPr lang="en-US" sz="800" baseline="30000" dirty="0">
                <a:latin typeface="Arial" charset="0"/>
                <a:ea typeface="Arial" charset="0"/>
                <a:cs typeface="Arial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04455" y="6547588"/>
            <a:ext cx="7813293" cy="2561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Supplementary </a:t>
            </a:r>
            <a:r>
              <a:rPr lang="en-US" b="1" dirty="0"/>
              <a:t>f</a:t>
            </a:r>
            <a:r>
              <a:rPr lang="en-US" b="1" dirty="0" smtClean="0"/>
              <a:t>igure 3 Effects of </a:t>
            </a:r>
            <a:r>
              <a:rPr lang="en-US" b="1" dirty="0" err="1" smtClean="0"/>
              <a:t>rapamycin</a:t>
            </a:r>
            <a:r>
              <a:rPr lang="en-US" b="1" dirty="0" smtClean="0"/>
              <a:t> on </a:t>
            </a:r>
            <a:r>
              <a:rPr lang="en-US" b="1" dirty="0" err="1" smtClean="0"/>
              <a:t>mTOR</a:t>
            </a:r>
            <a:r>
              <a:rPr lang="en-US" b="1" dirty="0" smtClean="0"/>
              <a:t> signals </a:t>
            </a:r>
            <a:r>
              <a:rPr lang="en-US" b="1" dirty="0"/>
              <a:t>a</a:t>
            </a:r>
            <a:r>
              <a:rPr lang="en-US" b="1" dirty="0" smtClean="0"/>
              <a:t>nd Ki67 </a:t>
            </a:r>
          </a:p>
          <a:p>
            <a:r>
              <a:rPr lang="en-US" b="1" dirty="0" smtClean="0"/>
              <a:t>(proliferation) in EL4 cells studied </a:t>
            </a:r>
            <a:r>
              <a:rPr lang="en-US" b="1" i="1" dirty="0" smtClean="0"/>
              <a:t>ex vivo</a:t>
            </a:r>
            <a:r>
              <a:rPr lang="en-US" dirty="0" smtClean="0"/>
              <a:t>. </a:t>
            </a:r>
            <a:r>
              <a:rPr lang="en-US" b="1" dirty="0" smtClean="0"/>
              <a:t>A. </a:t>
            </a:r>
            <a:r>
              <a:rPr lang="en-US" dirty="0" smtClean="0"/>
              <a:t>EL4 cells from Rag2 </a:t>
            </a:r>
            <a:r>
              <a:rPr lang="en-US" dirty="0"/>
              <a:t>KO </a:t>
            </a:r>
            <a:endParaRPr lang="en-US" dirty="0" smtClean="0"/>
          </a:p>
          <a:p>
            <a:r>
              <a:rPr lang="en-US" dirty="0" smtClean="0"/>
              <a:t>mice </a:t>
            </a:r>
            <a:r>
              <a:rPr lang="en-US" dirty="0"/>
              <a:t>after </a:t>
            </a:r>
            <a:r>
              <a:rPr lang="en-US" dirty="0" err="1"/>
              <a:t>rapamycin</a:t>
            </a:r>
            <a:r>
              <a:rPr lang="en-US" dirty="0"/>
              <a:t> </a:t>
            </a:r>
            <a:r>
              <a:rPr lang="en-US" dirty="0" smtClean="0"/>
              <a:t>treatment 2 mg/kg for </a:t>
            </a:r>
            <a:r>
              <a:rPr lang="en-US" dirty="0"/>
              <a:t>16 days, </a:t>
            </a:r>
            <a:r>
              <a:rPr lang="en-US" dirty="0" smtClean="0"/>
              <a:t>stained </a:t>
            </a:r>
            <a:r>
              <a:rPr lang="en-US" dirty="0"/>
              <a:t>and </a:t>
            </a:r>
            <a:endParaRPr lang="en-US" dirty="0" smtClean="0"/>
          </a:p>
          <a:p>
            <a:r>
              <a:rPr lang="en-US" dirty="0" smtClean="0"/>
              <a:t>analyzed </a:t>
            </a:r>
            <a:r>
              <a:rPr lang="en-US" dirty="0"/>
              <a:t>by </a:t>
            </a:r>
            <a:r>
              <a:rPr lang="en-US" dirty="0" smtClean="0"/>
              <a:t>flow cytometry. Representative Ki67 gating and staining is </a:t>
            </a:r>
          </a:p>
          <a:p>
            <a:r>
              <a:rPr lang="en-US" dirty="0" smtClean="0"/>
              <a:t>shown. The Y-axis shows cell counts. </a:t>
            </a:r>
            <a:r>
              <a:rPr lang="en-US" b="1" dirty="0" smtClean="0"/>
              <a:t>B. </a:t>
            </a:r>
            <a:r>
              <a:rPr lang="en-US" dirty="0"/>
              <a:t>WT mice treated with </a:t>
            </a:r>
          </a:p>
          <a:p>
            <a:r>
              <a:rPr lang="en-US" dirty="0" err="1"/>
              <a:t>rapamycin</a:t>
            </a:r>
            <a:r>
              <a:rPr lang="en-US" dirty="0"/>
              <a:t> </a:t>
            </a:r>
            <a:r>
              <a:rPr lang="en-US" dirty="0" smtClean="0"/>
              <a:t>at indicated doses (</a:t>
            </a:r>
            <a:r>
              <a:rPr lang="en-US" dirty="0" err="1" smtClean="0"/>
              <a:t>rapamycin</a:t>
            </a:r>
            <a:r>
              <a:rPr lang="en-US" dirty="0" smtClean="0"/>
              <a:t> in mg/kg above the blot) or </a:t>
            </a:r>
          </a:p>
          <a:p>
            <a:r>
              <a:rPr lang="en-US" dirty="0" smtClean="0"/>
              <a:t>vehicle </a:t>
            </a:r>
            <a:r>
              <a:rPr lang="en-US" dirty="0"/>
              <a:t>control daily from day 4 and </a:t>
            </a:r>
            <a:r>
              <a:rPr lang="en-US" dirty="0" smtClean="0"/>
              <a:t>sacrificed </a:t>
            </a:r>
            <a:r>
              <a:rPr lang="en-US" dirty="0"/>
              <a:t>on day 21. </a:t>
            </a:r>
            <a:endParaRPr lang="en-US" dirty="0" smtClean="0"/>
          </a:p>
          <a:p>
            <a:r>
              <a:rPr lang="en-US" dirty="0" smtClean="0"/>
              <a:t>Representative </a:t>
            </a:r>
            <a:r>
              <a:rPr lang="en-US" dirty="0"/>
              <a:t>Western blot of tumor lysates is </a:t>
            </a:r>
            <a:r>
              <a:rPr lang="en-US" dirty="0" smtClean="0"/>
              <a:t>shown.</a:t>
            </a:r>
            <a:endParaRPr lang="en-US" b="1" dirty="0"/>
          </a:p>
        </p:txBody>
      </p:sp>
      <p:sp>
        <p:nvSpPr>
          <p:cNvPr id="120" name="矩形 2"/>
          <p:cNvSpPr/>
          <p:nvPr/>
        </p:nvSpPr>
        <p:spPr>
          <a:xfrm>
            <a:off x="2743831" y="4922294"/>
            <a:ext cx="894205" cy="16002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文本框 6"/>
          <p:cNvSpPr txBox="1"/>
          <p:nvPr/>
        </p:nvSpPr>
        <p:spPr>
          <a:xfrm flipH="1">
            <a:off x="2755448" y="4833031"/>
            <a:ext cx="9938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b="1" dirty="0" smtClean="0">
                <a:latin typeface="Arial"/>
                <a:cs typeface="Arial"/>
              </a:rPr>
              <a:t>Ki-67</a:t>
            </a:r>
            <a:r>
              <a:rPr kumimoji="1" lang="en-US" altLang="zh-CN" sz="1600" b="1" baseline="30000" dirty="0" smtClean="0">
                <a:latin typeface="Arial"/>
                <a:cs typeface="Arial"/>
              </a:rPr>
              <a:t>+</a:t>
            </a:r>
            <a:endParaRPr kumimoji="1" lang="zh-CN" altLang="en-US" sz="1600" b="1" baseline="30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2481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" name="Group 84"/>
          <p:cNvGrpSpPr/>
          <p:nvPr/>
        </p:nvGrpSpPr>
        <p:grpSpPr>
          <a:xfrm>
            <a:off x="1393207" y="4763981"/>
            <a:ext cx="4041650" cy="1528386"/>
            <a:chOff x="399338" y="6243926"/>
            <a:chExt cx="5973446" cy="2352876"/>
          </a:xfrm>
        </p:grpSpPr>
        <p:sp>
          <p:nvSpPr>
            <p:cNvPr id="43" name="TextBox 37"/>
            <p:cNvSpPr txBox="1"/>
            <p:nvPr/>
          </p:nvSpPr>
          <p:spPr>
            <a:xfrm>
              <a:off x="557827" y="6243926"/>
              <a:ext cx="412715" cy="383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20" dirty="0">
                  <a:latin typeface="Helvetica"/>
                  <a:cs typeface="Helvetica"/>
                </a:rPr>
                <a:t>C</a:t>
              </a:r>
            </a:p>
          </p:txBody>
        </p:sp>
        <p:sp>
          <p:nvSpPr>
            <p:cNvPr id="44" name="右中括号 22"/>
            <p:cNvSpPr/>
            <p:nvPr/>
          </p:nvSpPr>
          <p:spPr>
            <a:xfrm rot="16200000">
              <a:off x="2153308" y="6108023"/>
              <a:ext cx="72001" cy="1440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45" name="文本框 23"/>
            <p:cNvSpPr txBox="1"/>
            <p:nvPr/>
          </p:nvSpPr>
          <p:spPr>
            <a:xfrm>
              <a:off x="1825248" y="6589277"/>
              <a:ext cx="585664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0.0002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pic>
          <p:nvPicPr>
            <p:cNvPr id="46" name="图片 24" descr="1 - CD8 Central Memory in TDLNs.pd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7748" y="6511542"/>
              <a:ext cx="2628000" cy="2085260"/>
            </a:xfrm>
            <a:prstGeom prst="rect">
              <a:avLst/>
            </a:prstGeom>
          </p:spPr>
        </p:pic>
        <p:sp>
          <p:nvSpPr>
            <p:cNvPr id="47" name="右中括号 28"/>
            <p:cNvSpPr/>
            <p:nvPr/>
          </p:nvSpPr>
          <p:spPr>
            <a:xfrm rot="16200000">
              <a:off x="1654607" y="7040292"/>
              <a:ext cx="72000" cy="467999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48" name="文本框 29"/>
            <p:cNvSpPr txBox="1"/>
            <p:nvPr/>
          </p:nvSpPr>
          <p:spPr>
            <a:xfrm>
              <a:off x="1431207" y="7039120"/>
              <a:ext cx="514589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0.53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49" name="右中括号 30"/>
            <p:cNvSpPr/>
            <p:nvPr/>
          </p:nvSpPr>
          <p:spPr>
            <a:xfrm rot="16200000">
              <a:off x="1906607" y="6563719"/>
              <a:ext cx="72001" cy="972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50" name="文本框 31"/>
            <p:cNvSpPr txBox="1"/>
            <p:nvPr/>
          </p:nvSpPr>
          <p:spPr>
            <a:xfrm>
              <a:off x="1683307" y="6811974"/>
              <a:ext cx="514589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0.50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pic>
          <p:nvPicPr>
            <p:cNvPr id="51" name="图片 25" descr="1 - TDLN.pdf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9934" y="6500851"/>
              <a:ext cx="2602850" cy="2088000"/>
            </a:xfrm>
            <a:prstGeom prst="rect">
              <a:avLst/>
            </a:prstGeom>
          </p:spPr>
        </p:pic>
        <p:sp>
          <p:nvSpPr>
            <p:cNvPr id="52" name="文本框 26"/>
            <p:cNvSpPr txBox="1"/>
            <p:nvPr/>
          </p:nvSpPr>
          <p:spPr>
            <a:xfrm rot="16200000">
              <a:off x="43003" y="6932915"/>
              <a:ext cx="1458399" cy="74572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893" b="1" dirty="0">
                  <a:latin typeface="Arial"/>
                  <a:cs typeface="Arial"/>
                </a:rPr>
                <a:t>CD44</a:t>
              </a:r>
              <a:r>
                <a:rPr kumimoji="1" lang="en-US" altLang="zh-CN" sz="893" b="1" baseline="30000" dirty="0">
                  <a:latin typeface="Arial"/>
                  <a:cs typeface="Arial"/>
                </a:rPr>
                <a:t>hi </a:t>
              </a:r>
              <a:r>
                <a:rPr kumimoji="1" lang="en-US" altLang="zh-CN" sz="893" b="1" dirty="0">
                  <a:latin typeface="Arial"/>
                  <a:cs typeface="Arial"/>
                </a:rPr>
                <a:t>CD62L</a:t>
              </a:r>
              <a:r>
                <a:rPr kumimoji="1" lang="en-US" altLang="zh-CN" sz="893" b="1" baseline="30000" dirty="0">
                  <a:latin typeface="Arial"/>
                  <a:cs typeface="Arial"/>
                </a:rPr>
                <a:t>+ </a:t>
              </a:r>
            </a:p>
            <a:p>
              <a:pPr algn="ctr"/>
              <a:r>
                <a:rPr kumimoji="1" lang="en-US" altLang="zh-CN" sz="893" b="1" dirty="0">
                  <a:latin typeface="Arial"/>
                  <a:cs typeface="Arial"/>
                </a:rPr>
                <a:t>% of CD8</a:t>
              </a:r>
              <a:r>
                <a:rPr kumimoji="1" lang="en-US" altLang="zh-CN" sz="893" b="1" baseline="30000" dirty="0">
                  <a:latin typeface="Arial"/>
                  <a:cs typeface="Arial"/>
                </a:rPr>
                <a:t>+</a:t>
              </a:r>
              <a:endParaRPr kumimoji="1" lang="zh-CN" altLang="en-US" sz="893" b="1" baseline="30000" dirty="0">
                <a:latin typeface="Arial"/>
                <a:cs typeface="Arial"/>
              </a:endParaRPr>
            </a:p>
          </p:txBody>
        </p:sp>
        <p:sp>
          <p:nvSpPr>
            <p:cNvPr id="53" name="文本框 32"/>
            <p:cNvSpPr txBox="1"/>
            <p:nvPr/>
          </p:nvSpPr>
          <p:spPr>
            <a:xfrm rot="16200000">
              <a:off x="3052803" y="7034574"/>
              <a:ext cx="1618250" cy="6875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765" b="1" dirty="0">
                  <a:latin typeface="Arial"/>
                  <a:cs typeface="Arial"/>
                </a:rPr>
                <a:t>CD8</a:t>
              </a:r>
              <a:r>
                <a:rPr kumimoji="1" lang="en-US" altLang="zh-CN" sz="765" b="1" baseline="30000" dirty="0">
                  <a:latin typeface="Arial"/>
                  <a:cs typeface="Arial"/>
                </a:rPr>
                <a:t>+ </a:t>
              </a:r>
              <a:r>
                <a:rPr kumimoji="1" lang="en-US" altLang="zh-CN" sz="765" b="1" dirty="0">
                  <a:latin typeface="Arial"/>
                  <a:cs typeface="Arial"/>
                </a:rPr>
                <a:t>CD44</a:t>
              </a:r>
              <a:r>
                <a:rPr kumimoji="1" lang="en-US" altLang="zh-CN" sz="765" b="1" baseline="30000" dirty="0">
                  <a:latin typeface="Arial"/>
                  <a:cs typeface="Arial"/>
                </a:rPr>
                <a:t>hi </a:t>
              </a:r>
              <a:r>
                <a:rPr kumimoji="1" lang="en-US" altLang="zh-CN" sz="765" b="1" dirty="0">
                  <a:latin typeface="Arial"/>
                  <a:cs typeface="Arial"/>
                </a:rPr>
                <a:t>CD62L</a:t>
              </a:r>
              <a:r>
                <a:rPr kumimoji="1" lang="en-US" altLang="zh-CN" sz="893" b="1" baseline="30000" dirty="0">
                  <a:latin typeface="Arial"/>
                  <a:cs typeface="Arial"/>
                </a:rPr>
                <a:t>+ </a:t>
              </a:r>
            </a:p>
            <a:p>
              <a:pPr algn="ctr"/>
              <a:r>
                <a:rPr kumimoji="1" lang="en-US" altLang="zh-CN" sz="893" b="1" dirty="0">
                  <a:latin typeface="Arial"/>
                  <a:cs typeface="Arial"/>
                </a:rPr>
                <a:t>(x 10</a:t>
              </a:r>
              <a:r>
                <a:rPr kumimoji="1" lang="en-US" altLang="zh-CN" sz="893" b="1" baseline="30000" dirty="0">
                  <a:latin typeface="Arial"/>
                  <a:cs typeface="Arial"/>
                </a:rPr>
                <a:t>5</a:t>
              </a:r>
              <a:r>
                <a:rPr kumimoji="1" lang="en-US" altLang="zh-CN" sz="893" b="1" dirty="0">
                  <a:latin typeface="Arial"/>
                  <a:cs typeface="Arial"/>
                </a:rPr>
                <a:t> / TDLN)</a:t>
              </a:r>
              <a:endParaRPr kumimoji="1" lang="zh-CN" altLang="en-US" sz="893" b="1" baseline="30000" dirty="0">
                <a:latin typeface="Arial"/>
                <a:cs typeface="Arial"/>
              </a:endParaRPr>
            </a:p>
          </p:txBody>
        </p:sp>
        <p:sp>
          <p:nvSpPr>
            <p:cNvPr id="54" name="右中括号 33"/>
            <p:cNvSpPr/>
            <p:nvPr/>
          </p:nvSpPr>
          <p:spPr>
            <a:xfrm rot="16200000">
              <a:off x="5247934" y="6055976"/>
              <a:ext cx="72001" cy="1511999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55" name="文本框 34"/>
            <p:cNvSpPr txBox="1"/>
            <p:nvPr/>
          </p:nvSpPr>
          <p:spPr>
            <a:xfrm>
              <a:off x="4896575" y="6573232"/>
              <a:ext cx="550128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0.007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56" name="右中括号 35"/>
            <p:cNvSpPr/>
            <p:nvPr/>
          </p:nvSpPr>
          <p:spPr>
            <a:xfrm rot="16200000">
              <a:off x="4725934" y="7024244"/>
              <a:ext cx="72000" cy="467999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57" name="文本框 36"/>
            <p:cNvSpPr txBox="1"/>
            <p:nvPr/>
          </p:nvSpPr>
          <p:spPr>
            <a:xfrm>
              <a:off x="4502534" y="7023072"/>
              <a:ext cx="514589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0.78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58" name="右中括号 37"/>
            <p:cNvSpPr/>
            <p:nvPr/>
          </p:nvSpPr>
          <p:spPr>
            <a:xfrm rot="16200000">
              <a:off x="4977934" y="6547671"/>
              <a:ext cx="72001" cy="972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59" name="文本框 38"/>
            <p:cNvSpPr txBox="1"/>
            <p:nvPr/>
          </p:nvSpPr>
          <p:spPr>
            <a:xfrm>
              <a:off x="4754634" y="6795926"/>
              <a:ext cx="514589" cy="2243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0.26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1449554" y="3349177"/>
            <a:ext cx="1959651" cy="1461453"/>
            <a:chOff x="-239555" y="1050495"/>
            <a:chExt cx="2896308" cy="2249838"/>
          </a:xfrm>
        </p:grpSpPr>
        <p:pic>
          <p:nvPicPr>
            <p:cNvPr id="61" name="图片 1" descr="1 - Data 1.pdf"/>
            <p:cNvPicPr>
              <a:picLocks noChangeAspect="1"/>
            </p:cNvPicPr>
            <p:nvPr/>
          </p:nvPicPr>
          <p:blipFill>
            <a:blip r:embed="rId5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5791" y="1464333"/>
              <a:ext cx="2772544" cy="1836000"/>
            </a:xfrm>
            <a:prstGeom prst="rect">
              <a:avLst/>
            </a:prstGeom>
          </p:spPr>
        </p:pic>
        <p:sp>
          <p:nvSpPr>
            <p:cNvPr id="62" name="右中括号 2"/>
            <p:cNvSpPr/>
            <p:nvPr/>
          </p:nvSpPr>
          <p:spPr>
            <a:xfrm>
              <a:off x="2189056" y="1835988"/>
              <a:ext cx="45720" cy="648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63" name="文本框 3"/>
            <p:cNvSpPr txBox="1"/>
            <p:nvPr/>
          </p:nvSpPr>
          <p:spPr>
            <a:xfrm rot="5400000">
              <a:off x="2015889" y="2089778"/>
              <a:ext cx="573012" cy="215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= 0.001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64" name="右中括号 4"/>
            <p:cNvSpPr/>
            <p:nvPr/>
          </p:nvSpPr>
          <p:spPr>
            <a:xfrm>
              <a:off x="2197131" y="2534132"/>
              <a:ext cx="45720" cy="180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65" name="文本框 5"/>
            <p:cNvSpPr txBox="1"/>
            <p:nvPr/>
          </p:nvSpPr>
          <p:spPr>
            <a:xfrm rot="5400000">
              <a:off x="2142764" y="2503151"/>
              <a:ext cx="363252" cy="215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ns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66" name="右中括号 6"/>
            <p:cNvSpPr/>
            <p:nvPr/>
          </p:nvSpPr>
          <p:spPr>
            <a:xfrm>
              <a:off x="2354156" y="1835988"/>
              <a:ext cx="45720" cy="864001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67" name="文本框 7"/>
            <p:cNvSpPr txBox="1"/>
            <p:nvPr/>
          </p:nvSpPr>
          <p:spPr>
            <a:xfrm rot="5400000">
              <a:off x="2210403" y="2120728"/>
              <a:ext cx="610026" cy="2154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&lt; 0.0001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68" name="TextBox 37"/>
            <p:cNvSpPr txBox="1"/>
            <p:nvPr/>
          </p:nvSpPr>
          <p:spPr>
            <a:xfrm>
              <a:off x="-239555" y="1050495"/>
              <a:ext cx="400867" cy="383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20" dirty="0">
                  <a:latin typeface="Helvetica"/>
                  <a:cs typeface="Helvetica"/>
                </a:rPr>
                <a:t>A</a:t>
              </a:r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537533" y="3310476"/>
            <a:ext cx="1851429" cy="1507837"/>
            <a:chOff x="3712624" y="345415"/>
            <a:chExt cx="2736361" cy="2321243"/>
          </a:xfrm>
        </p:grpSpPr>
        <p:pic>
          <p:nvPicPr>
            <p:cNvPr id="78" name="图片 8" descr="1 - Tumor Volume.pdf"/>
            <p:cNvPicPr>
              <a:picLocks noChangeAspect="1"/>
            </p:cNvPicPr>
            <p:nvPr/>
          </p:nvPicPr>
          <p:blipFill>
            <a:blip r:embed="rId6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12624" y="866659"/>
              <a:ext cx="2736361" cy="1799999"/>
            </a:xfrm>
            <a:prstGeom prst="rect">
              <a:avLst/>
            </a:prstGeom>
          </p:spPr>
        </p:pic>
        <p:sp>
          <p:nvSpPr>
            <p:cNvPr id="79" name="右中括号 9"/>
            <p:cNvSpPr/>
            <p:nvPr/>
          </p:nvSpPr>
          <p:spPr>
            <a:xfrm>
              <a:off x="6133036" y="1319215"/>
              <a:ext cx="45719" cy="396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80" name="文本框 10"/>
            <p:cNvSpPr txBox="1"/>
            <p:nvPr/>
          </p:nvSpPr>
          <p:spPr>
            <a:xfrm rot="5400000">
              <a:off x="6064834" y="1405228"/>
              <a:ext cx="363252" cy="215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ns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81" name="右中括号 11"/>
            <p:cNvSpPr/>
            <p:nvPr/>
          </p:nvSpPr>
          <p:spPr>
            <a:xfrm>
              <a:off x="5942536" y="1331913"/>
              <a:ext cx="45719" cy="684000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sz="782"/>
            </a:p>
          </p:txBody>
        </p:sp>
        <p:sp>
          <p:nvSpPr>
            <p:cNvPr id="82" name="文本框 12"/>
            <p:cNvSpPr txBox="1"/>
            <p:nvPr/>
          </p:nvSpPr>
          <p:spPr>
            <a:xfrm rot="5400000">
              <a:off x="5802280" y="1548057"/>
              <a:ext cx="555736" cy="2154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347" b="1" dirty="0">
                  <a:latin typeface="Arial"/>
                  <a:cs typeface="Arial"/>
                </a:rPr>
                <a:t>p  = 0.01</a:t>
              </a:r>
              <a:endParaRPr kumimoji="1" lang="zh-CN" altLang="en-US" sz="347" b="1" dirty="0">
                <a:latin typeface="Arial"/>
                <a:cs typeface="Arial"/>
              </a:endParaRPr>
            </a:p>
          </p:txBody>
        </p:sp>
        <p:sp>
          <p:nvSpPr>
            <p:cNvPr id="83" name="TextBox 37"/>
            <p:cNvSpPr txBox="1"/>
            <p:nvPr/>
          </p:nvSpPr>
          <p:spPr>
            <a:xfrm>
              <a:off x="3766189" y="345415"/>
              <a:ext cx="400868" cy="3837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20" dirty="0">
                  <a:latin typeface="Helvetica"/>
                  <a:cs typeface="Helvetica"/>
                </a:rPr>
                <a:t>B</a:t>
              </a: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226284" y="6349884"/>
            <a:ext cx="7539500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Supplementary figure 4 Dose response effects of </a:t>
            </a:r>
            <a:r>
              <a:rPr lang="en-US" sz="1400" b="1" dirty="0" err="1" smtClean="0"/>
              <a:t>rapamycin</a:t>
            </a:r>
            <a:r>
              <a:rPr lang="en-US" sz="1400" b="1" dirty="0" smtClean="0"/>
              <a:t> on EL4 </a:t>
            </a:r>
            <a:r>
              <a:rPr lang="en-US" sz="1400" b="1" i="1" dirty="0" smtClean="0"/>
              <a:t>in vivo. </a:t>
            </a:r>
            <a:r>
              <a:rPr lang="en-US" sz="1400" dirty="0" smtClean="0"/>
              <a:t>WT </a:t>
            </a:r>
            <a:r>
              <a:rPr lang="en-US" sz="1400" dirty="0"/>
              <a:t>mice (N=6/group) </a:t>
            </a:r>
            <a:endParaRPr lang="en-US" sz="1400" dirty="0" smtClean="0"/>
          </a:p>
          <a:p>
            <a:r>
              <a:rPr lang="en-US" sz="1400" dirty="0" smtClean="0"/>
              <a:t>were </a:t>
            </a:r>
            <a:r>
              <a:rPr lang="en-US" sz="1400" dirty="0"/>
              <a:t>challenged </a:t>
            </a:r>
            <a:r>
              <a:rPr lang="en-US" sz="1400" dirty="0" err="1"/>
              <a:t>s.c.</a:t>
            </a:r>
            <a:r>
              <a:rPr lang="en-US" sz="1400" dirty="0"/>
              <a:t> with 40,000 </a:t>
            </a:r>
            <a:r>
              <a:rPr lang="en-US" sz="1400" dirty="0" smtClean="0"/>
              <a:t>EL4 </a:t>
            </a:r>
            <a:r>
              <a:rPr lang="en-US" sz="1400" dirty="0"/>
              <a:t>on day 0 </a:t>
            </a:r>
            <a:r>
              <a:rPr lang="en-US" sz="1400" dirty="0" smtClean="0"/>
              <a:t>and treated </a:t>
            </a:r>
            <a:r>
              <a:rPr lang="en-US" sz="1400" dirty="0"/>
              <a:t>with </a:t>
            </a:r>
            <a:r>
              <a:rPr lang="en-US" sz="1400" dirty="0" err="1"/>
              <a:t>rapamycin</a:t>
            </a:r>
            <a:r>
              <a:rPr lang="en-US" sz="1400" dirty="0"/>
              <a:t> or vehicle control </a:t>
            </a:r>
            <a:r>
              <a:rPr lang="en-US" sz="1400" dirty="0" err="1"/>
              <a:t>i.p</a:t>
            </a:r>
            <a:r>
              <a:rPr lang="en-US" sz="1400" dirty="0"/>
              <a:t>. </a:t>
            </a:r>
            <a:r>
              <a:rPr lang="en-US" sz="1400" dirty="0" smtClean="0"/>
              <a:t>daily</a:t>
            </a:r>
          </a:p>
          <a:p>
            <a:r>
              <a:rPr lang="en-US" sz="1400" dirty="0" smtClean="0"/>
              <a:t>from </a:t>
            </a:r>
            <a:r>
              <a:rPr lang="en-US" sz="1400" dirty="0"/>
              <a:t>day 4 at indicated </a:t>
            </a:r>
            <a:r>
              <a:rPr lang="en-US" sz="1400" dirty="0" smtClean="0"/>
              <a:t>doses </a:t>
            </a:r>
            <a:r>
              <a:rPr lang="en-US" sz="1400" dirty="0"/>
              <a:t>in </a:t>
            </a:r>
            <a:r>
              <a:rPr lang="en-US" sz="1400" b="1" dirty="0"/>
              <a:t>A </a:t>
            </a:r>
            <a:r>
              <a:rPr lang="en-US" sz="1400" dirty="0"/>
              <a:t> and </a:t>
            </a:r>
            <a:r>
              <a:rPr lang="en-US" sz="1400" b="1" dirty="0"/>
              <a:t>B</a:t>
            </a:r>
            <a:r>
              <a:rPr lang="en-US" sz="1400" dirty="0"/>
              <a:t>. </a:t>
            </a:r>
            <a:r>
              <a:rPr lang="en-US" sz="1400" dirty="0" smtClean="0"/>
              <a:t> Tumor </a:t>
            </a:r>
            <a:r>
              <a:rPr lang="en-US" sz="1400" dirty="0"/>
              <a:t>growth analyzed by two-way ANOVA. </a:t>
            </a:r>
            <a:endParaRPr lang="en-US" sz="1400" dirty="0" smtClean="0"/>
          </a:p>
          <a:p>
            <a:r>
              <a:rPr lang="en-US" sz="1400" dirty="0" smtClean="0"/>
              <a:t>(</a:t>
            </a:r>
            <a:r>
              <a:rPr lang="en-US" sz="1400" b="1" dirty="0"/>
              <a:t>C</a:t>
            </a:r>
            <a:r>
              <a:rPr lang="en-US" sz="1400" dirty="0"/>
              <a:t>) Frequencies of CD44</a:t>
            </a:r>
            <a:r>
              <a:rPr lang="en-US" sz="1400" baseline="30000" dirty="0"/>
              <a:t>hi</a:t>
            </a:r>
            <a:r>
              <a:rPr lang="en-US" sz="1400" dirty="0"/>
              <a:t>CD62L</a:t>
            </a:r>
            <a:r>
              <a:rPr lang="en-US" sz="1400" baseline="30000" dirty="0"/>
              <a:t>+</a:t>
            </a:r>
            <a:r>
              <a:rPr lang="en-US" sz="1400" dirty="0"/>
              <a:t> </a:t>
            </a:r>
            <a:r>
              <a:rPr lang="en-US" sz="1400" dirty="0" smtClean="0"/>
              <a:t>cells among </a:t>
            </a:r>
            <a:r>
              <a:rPr lang="en-US" sz="1400" dirty="0"/>
              <a:t>CD8</a:t>
            </a:r>
            <a:r>
              <a:rPr lang="en-US" sz="1400" baseline="30000" dirty="0"/>
              <a:t>+</a:t>
            </a:r>
            <a:r>
              <a:rPr lang="en-US" sz="1400" dirty="0"/>
              <a:t> T </a:t>
            </a:r>
            <a:r>
              <a:rPr lang="en-US" sz="1400" dirty="0" smtClean="0"/>
              <a:t>cells in TDLN </a:t>
            </a:r>
            <a:r>
              <a:rPr lang="en-US" sz="1400" dirty="0"/>
              <a:t>(left) and numbers of </a:t>
            </a:r>
            <a:endParaRPr lang="en-US" sz="1400" dirty="0" smtClean="0"/>
          </a:p>
          <a:p>
            <a:r>
              <a:rPr lang="en-US" sz="1400" dirty="0" smtClean="0"/>
              <a:t>CD8</a:t>
            </a:r>
            <a:r>
              <a:rPr lang="en-US" sz="1400" baseline="30000" dirty="0" smtClean="0"/>
              <a:t>+</a:t>
            </a:r>
            <a:r>
              <a:rPr lang="en-US" sz="1400" dirty="0" smtClean="0"/>
              <a:t>CD44</a:t>
            </a:r>
            <a:r>
              <a:rPr lang="en-US" sz="1400" baseline="30000" dirty="0" smtClean="0"/>
              <a:t>hi</a:t>
            </a:r>
            <a:r>
              <a:rPr lang="en-US" sz="1400" dirty="0" smtClean="0"/>
              <a:t>CD62L</a:t>
            </a:r>
            <a:r>
              <a:rPr lang="en-US" sz="1400" baseline="30000" dirty="0"/>
              <a:t>+</a:t>
            </a:r>
            <a:r>
              <a:rPr lang="en-US" sz="1400" dirty="0"/>
              <a:t> T cells per TDLN (right</a:t>
            </a:r>
            <a:r>
              <a:rPr lang="en-US" sz="1400" dirty="0" smtClean="0"/>
              <a:t>) by flow cytometry.</a:t>
            </a:r>
          </a:p>
          <a:p>
            <a:r>
              <a:rPr lang="en-US" sz="1400" dirty="0" smtClean="0"/>
              <a:t>P values</a:t>
            </a:r>
            <a:r>
              <a:rPr lang="en-US" sz="1400" dirty="0"/>
              <a:t>, </a:t>
            </a:r>
            <a:r>
              <a:rPr lang="en-US" sz="1400" i="1" dirty="0"/>
              <a:t>t</a:t>
            </a:r>
            <a:r>
              <a:rPr lang="en-US" sz="1400" dirty="0"/>
              <a:t>-test. Error bars, mean ± SEM. </a:t>
            </a:r>
            <a:r>
              <a:rPr lang="en-US" sz="1400" dirty="0" smtClean="0"/>
              <a:t>N= 8-10/group in </a:t>
            </a:r>
            <a:r>
              <a:rPr lang="en-US" sz="1400" b="1" dirty="0" smtClean="0"/>
              <a:t>A-B, </a:t>
            </a:r>
            <a:r>
              <a:rPr lang="en-US" sz="1400" dirty="0" smtClean="0"/>
              <a:t>and N= 6/group in </a:t>
            </a:r>
            <a:r>
              <a:rPr lang="en-US" sz="1400" b="1" dirty="0" smtClean="0"/>
              <a:t>C.</a:t>
            </a:r>
            <a:endParaRPr lang="en-US" sz="1400" dirty="0"/>
          </a:p>
          <a:p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21993" y="545437"/>
            <a:ext cx="1778564" cy="2891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79" b="1" dirty="0" smtClean="0"/>
              <a:t>Supplementary figure 4</a:t>
            </a:r>
            <a:endParaRPr lang="en-US" sz="1279" dirty="0"/>
          </a:p>
        </p:txBody>
      </p:sp>
    </p:spTree>
    <p:extLst>
      <p:ext uri="{BB962C8B-B14F-4D97-AF65-F5344CB8AC3E}">
        <p14:creationId xmlns:p14="http://schemas.microsoft.com/office/powerpoint/2010/main" val="3013848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37"/>
          <p:cNvSpPr txBox="1"/>
          <p:nvPr/>
        </p:nvSpPr>
        <p:spPr>
          <a:xfrm>
            <a:off x="1034040" y="362562"/>
            <a:ext cx="18473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500" b="1" dirty="0">
              <a:latin typeface="Helvetica"/>
              <a:cs typeface="Helvetica"/>
            </a:endParaRPr>
          </a:p>
        </p:txBody>
      </p:sp>
      <p:pic>
        <p:nvPicPr>
          <p:cNvPr id="34" name="图片 57" descr="1 - EL4 Tumor Volume with Treg depletion in WT.pdf"/>
          <p:cNvPicPr>
            <a:picLocks noChangeAspect="1"/>
          </p:cNvPicPr>
          <p:nvPr/>
        </p:nvPicPr>
        <p:blipFill>
          <a:blip r:embed="rId3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3514" y="3101748"/>
            <a:ext cx="3674339" cy="2850005"/>
          </a:xfrm>
          <a:prstGeom prst="rect">
            <a:avLst/>
          </a:prstGeom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 rotWithShape="1">
          <a:blip r:embed="rId4" cstate="print">
            <a:grayscl/>
          </a:blip>
          <a:srcRect l="4524" r="42638" b="4941"/>
          <a:stretch/>
        </p:blipFill>
        <p:spPr bwMode="auto">
          <a:xfrm>
            <a:off x="561058" y="980284"/>
            <a:ext cx="1647804" cy="1928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6" name="文本框 9"/>
          <p:cNvSpPr txBox="1"/>
          <p:nvPr/>
        </p:nvSpPr>
        <p:spPr>
          <a:xfrm>
            <a:off x="1146672" y="2717546"/>
            <a:ext cx="82024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latin typeface="Arial"/>
                <a:cs typeface="Arial"/>
              </a:rPr>
              <a:t>B7-H1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5" cstate="print">
            <a:grayscl/>
          </a:blip>
          <a:srcRect l="4165" r="46609" b="4941"/>
          <a:stretch/>
        </p:blipFill>
        <p:spPr bwMode="auto">
          <a:xfrm>
            <a:off x="2356886" y="970732"/>
            <a:ext cx="1684384" cy="1942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grayscl/>
          </a:blip>
          <a:srcRect l="4398" r="42271" b="4174"/>
          <a:stretch/>
        </p:blipFill>
        <p:spPr bwMode="auto">
          <a:xfrm>
            <a:off x="4189294" y="929941"/>
            <a:ext cx="1698426" cy="198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3"/>
          <p:cNvPicPr>
            <a:picLocks noChangeAspect="1" noChangeArrowheads="1"/>
          </p:cNvPicPr>
          <p:nvPr/>
        </p:nvPicPr>
        <p:blipFill rotWithShape="1">
          <a:blip r:embed="rId7" cstate="print">
            <a:grayscl/>
          </a:blip>
          <a:srcRect l="4523" r="42392" b="4941"/>
          <a:stretch/>
        </p:blipFill>
        <p:spPr bwMode="auto">
          <a:xfrm>
            <a:off x="5947170" y="927448"/>
            <a:ext cx="1759056" cy="196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0" name="文本框 12"/>
          <p:cNvSpPr txBox="1"/>
          <p:nvPr/>
        </p:nvSpPr>
        <p:spPr>
          <a:xfrm>
            <a:off x="3047060" y="2735648"/>
            <a:ext cx="60748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latin typeface="Arial"/>
                <a:cs typeface="Arial"/>
              </a:rPr>
              <a:t>PD-1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sp>
        <p:nvSpPr>
          <p:cNvPr id="41" name="文本框 13"/>
          <p:cNvSpPr txBox="1"/>
          <p:nvPr/>
        </p:nvSpPr>
        <p:spPr>
          <a:xfrm>
            <a:off x="4799773" y="2735648"/>
            <a:ext cx="69650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latin typeface="Arial"/>
                <a:cs typeface="Arial"/>
              </a:rPr>
              <a:t>CD25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sp>
        <p:nvSpPr>
          <p:cNvPr id="42" name="文本框 14"/>
          <p:cNvSpPr txBox="1"/>
          <p:nvPr/>
        </p:nvSpPr>
        <p:spPr>
          <a:xfrm>
            <a:off x="6560215" y="2735648"/>
            <a:ext cx="91679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zh-CN" sz="1400" b="1" dirty="0" smtClean="0">
                <a:latin typeface="Arial"/>
                <a:cs typeface="Arial"/>
              </a:rPr>
              <a:t>CTLA-4</a:t>
            </a:r>
            <a:endParaRPr kumimoji="1" lang="zh-CN" altLang="en-US" sz="1400" b="1" dirty="0">
              <a:latin typeface="Arial"/>
              <a:cs typeface="Arial"/>
            </a:endParaRPr>
          </a:p>
        </p:txBody>
      </p:sp>
      <p:sp>
        <p:nvSpPr>
          <p:cNvPr id="43" name="TextBox 37"/>
          <p:cNvSpPr txBox="1"/>
          <p:nvPr/>
        </p:nvSpPr>
        <p:spPr>
          <a:xfrm>
            <a:off x="186501" y="78653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latin typeface="Helvetica"/>
                <a:cs typeface="Helvetica"/>
              </a:rPr>
              <a:t>A</a:t>
            </a:r>
          </a:p>
        </p:txBody>
      </p:sp>
      <p:pic>
        <p:nvPicPr>
          <p:cNvPr id="44" name="图片 16" descr="1 - Data 1.pdf"/>
          <p:cNvPicPr>
            <a:picLocks noChangeAspect="1"/>
          </p:cNvPicPr>
          <p:nvPr/>
        </p:nvPicPr>
        <p:blipFill>
          <a:blip r:embed="rId8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1" y="3159942"/>
            <a:ext cx="4201960" cy="2791811"/>
          </a:xfrm>
          <a:prstGeom prst="rect">
            <a:avLst/>
          </a:prstGeom>
        </p:spPr>
      </p:pic>
      <p:sp>
        <p:nvSpPr>
          <p:cNvPr id="45" name="TextBox 37"/>
          <p:cNvSpPr txBox="1"/>
          <p:nvPr/>
        </p:nvSpPr>
        <p:spPr>
          <a:xfrm>
            <a:off x="256492" y="2913727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Helvetica"/>
                <a:cs typeface="Helvetica"/>
              </a:rPr>
              <a:t>B</a:t>
            </a:r>
            <a:endParaRPr lang="en-US" sz="1800" dirty="0">
              <a:latin typeface="Helvetica"/>
              <a:cs typeface="Helvetica"/>
            </a:endParaRPr>
          </a:p>
        </p:txBody>
      </p:sp>
      <p:sp>
        <p:nvSpPr>
          <p:cNvPr id="46" name="右中括号 21"/>
          <p:cNvSpPr/>
          <p:nvPr/>
        </p:nvSpPr>
        <p:spPr>
          <a:xfrm>
            <a:off x="3389634" y="3595963"/>
            <a:ext cx="118637" cy="674059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7" name="右中括号 24"/>
          <p:cNvSpPr/>
          <p:nvPr/>
        </p:nvSpPr>
        <p:spPr>
          <a:xfrm>
            <a:off x="7097500" y="3607886"/>
            <a:ext cx="86746" cy="352785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8" name="文本框 25"/>
          <p:cNvSpPr txBox="1"/>
          <p:nvPr/>
        </p:nvSpPr>
        <p:spPr>
          <a:xfrm rot="5400000">
            <a:off x="6916166" y="3651431"/>
            <a:ext cx="844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p = 0.35</a:t>
            </a:r>
            <a:endParaRPr kumimoji="1" lang="zh-CN" altLang="en-US" sz="1200" b="1" dirty="0">
              <a:latin typeface="Arial"/>
              <a:cs typeface="Arial"/>
            </a:endParaRPr>
          </a:p>
        </p:txBody>
      </p:sp>
      <p:sp>
        <p:nvSpPr>
          <p:cNvPr id="49" name="TextBox 37"/>
          <p:cNvSpPr txBox="1"/>
          <p:nvPr/>
        </p:nvSpPr>
        <p:spPr>
          <a:xfrm>
            <a:off x="3882466" y="29868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latin typeface="Helvetica"/>
                <a:cs typeface="Helvetica"/>
              </a:rPr>
              <a:t>C</a:t>
            </a:r>
            <a:endParaRPr lang="en-US" sz="1800" dirty="0">
              <a:latin typeface="Helvetica"/>
              <a:cs typeface="Helvetica"/>
            </a:endParaRPr>
          </a:p>
        </p:txBody>
      </p:sp>
      <p:pic>
        <p:nvPicPr>
          <p:cNvPr id="50" name="图片 19" descr="Screen Shot 2015-11-08 at 2.51.08 PM.png"/>
          <p:cNvPicPr>
            <a:picLocks noChangeAspect="1"/>
          </p:cNvPicPr>
          <p:nvPr/>
        </p:nvPicPr>
        <p:blipFill>
          <a:blip r:embed="rId9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0" y="1981200"/>
            <a:ext cx="101600" cy="101600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51" name="图片 20" descr="Screen Shot 2015-11-08 at 2.51.28 PM.png"/>
          <p:cNvPicPr>
            <a:picLocks noChangeAspect="1"/>
          </p:cNvPicPr>
          <p:nvPr/>
        </p:nvPicPr>
        <p:blipFill>
          <a:blip r:embed="rId10" cstate="email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600" y="2184400"/>
            <a:ext cx="101600" cy="10160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sp>
        <p:nvSpPr>
          <p:cNvPr id="52" name="文本框 1"/>
          <p:cNvSpPr txBox="1"/>
          <p:nvPr/>
        </p:nvSpPr>
        <p:spPr>
          <a:xfrm>
            <a:off x="6896100" y="1866900"/>
            <a:ext cx="6560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 err="1" smtClean="0"/>
              <a:t>Isotype</a:t>
            </a:r>
            <a:endParaRPr kumimoji="1" lang="zh-CN" altLang="en-US" sz="1200" b="1" dirty="0"/>
          </a:p>
        </p:txBody>
      </p:sp>
      <p:sp>
        <p:nvSpPr>
          <p:cNvPr id="53" name="文本框 23"/>
          <p:cNvSpPr txBox="1"/>
          <p:nvPr/>
        </p:nvSpPr>
        <p:spPr>
          <a:xfrm>
            <a:off x="6896100" y="2082800"/>
            <a:ext cx="402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200" b="1" dirty="0" smtClean="0"/>
              <a:t>EL4</a:t>
            </a:r>
            <a:endParaRPr kumimoji="1" lang="zh-CN" altLang="en-US" sz="1200" b="1" dirty="0"/>
          </a:p>
        </p:txBody>
      </p:sp>
      <p:sp>
        <p:nvSpPr>
          <p:cNvPr id="54" name="文本框 26"/>
          <p:cNvSpPr txBox="1"/>
          <p:nvPr/>
        </p:nvSpPr>
        <p:spPr>
          <a:xfrm rot="5400000">
            <a:off x="3261806" y="3802355"/>
            <a:ext cx="8802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p = 0.55</a:t>
            </a:r>
            <a:endParaRPr kumimoji="1" lang="zh-CN" altLang="en-US" sz="1200" b="1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91968" y="6292524"/>
            <a:ext cx="686354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cs typeface="Arial" panose="020B0604020202020204" pitchFamily="34" charset="0"/>
              </a:rPr>
              <a:t>Supplementary figure 5 EL4 is refractory to many standard immunotherapies. </a:t>
            </a:r>
          </a:p>
          <a:p>
            <a:r>
              <a:rPr lang="en-US" sz="1600" dirty="0" smtClean="0">
                <a:cs typeface="Arial" panose="020B0604020202020204" pitchFamily="34" charset="0"/>
              </a:rPr>
              <a:t>(</a:t>
            </a:r>
            <a:r>
              <a:rPr lang="en-US" sz="1600" b="1" dirty="0" smtClean="0">
                <a:cs typeface="Arial" panose="020B0604020202020204" pitchFamily="34" charset="0"/>
              </a:rPr>
              <a:t>A</a:t>
            </a:r>
            <a:r>
              <a:rPr lang="en-US" sz="1600" dirty="0" smtClean="0">
                <a:cs typeface="Arial" panose="020B0604020202020204" pitchFamily="34" charset="0"/>
              </a:rPr>
              <a:t>) Phenotype </a:t>
            </a:r>
            <a:r>
              <a:rPr lang="en-US" sz="1600" dirty="0">
                <a:cs typeface="Arial" panose="020B0604020202020204" pitchFamily="34" charset="0"/>
              </a:rPr>
              <a:t>of cultured EL4 cells by flow </a:t>
            </a:r>
            <a:r>
              <a:rPr lang="en-US" sz="1600" dirty="0" smtClean="0">
                <a:cs typeface="Arial" panose="020B0604020202020204" pitchFamily="34" charset="0"/>
              </a:rPr>
              <a:t>cytometry. (</a:t>
            </a:r>
            <a:r>
              <a:rPr lang="en-US" sz="1600" b="1" dirty="0">
                <a:cs typeface="Arial" panose="020B0604020202020204" pitchFamily="34" charset="0"/>
              </a:rPr>
              <a:t>B</a:t>
            </a:r>
            <a:r>
              <a:rPr lang="en-US" sz="1600" dirty="0">
                <a:cs typeface="Arial" panose="020B0604020202020204" pitchFamily="34" charset="0"/>
              </a:rPr>
              <a:t>-</a:t>
            </a:r>
            <a:r>
              <a:rPr lang="en-US" sz="1600" b="1" dirty="0">
                <a:cs typeface="Arial" panose="020B0604020202020204" pitchFamily="34" charset="0"/>
              </a:rPr>
              <a:t>C</a:t>
            </a:r>
            <a:r>
              <a:rPr lang="en-US" sz="1600" dirty="0">
                <a:cs typeface="Arial" panose="020B0604020202020204" pitchFamily="34" charset="0"/>
              </a:rPr>
              <a:t>) M</a:t>
            </a:r>
            <a:r>
              <a:rPr lang="en-US" sz="1600" dirty="0" smtClean="0">
                <a:cs typeface="Arial" panose="020B0604020202020204" pitchFamily="34" charset="0"/>
              </a:rPr>
              <a:t>ale </a:t>
            </a:r>
            <a:r>
              <a:rPr lang="en-US" sz="1600" dirty="0">
                <a:cs typeface="Arial" panose="020B0604020202020204" pitchFamily="34" charset="0"/>
              </a:rPr>
              <a:t>WT mice </a:t>
            </a:r>
            <a:endParaRPr lang="en-US" sz="1600" dirty="0" smtClean="0">
              <a:cs typeface="Arial" panose="020B0604020202020204" pitchFamily="34" charset="0"/>
            </a:endParaRPr>
          </a:p>
          <a:p>
            <a:r>
              <a:rPr lang="en-US" sz="1600" dirty="0" smtClean="0">
                <a:cs typeface="Arial" panose="020B0604020202020204" pitchFamily="34" charset="0"/>
              </a:rPr>
              <a:t>were </a:t>
            </a:r>
            <a:r>
              <a:rPr lang="en-US" sz="1600" dirty="0">
                <a:cs typeface="Arial" panose="020B0604020202020204" pitchFamily="34" charset="0"/>
              </a:rPr>
              <a:t>challenged with 50,000 EL4 cells </a:t>
            </a:r>
            <a:r>
              <a:rPr lang="en-US" sz="1600" dirty="0" err="1" smtClean="0">
                <a:cs typeface="Arial" panose="020B0604020202020204" pitchFamily="34" charset="0"/>
              </a:rPr>
              <a:t>s.c.</a:t>
            </a:r>
            <a:r>
              <a:rPr lang="en-US" sz="1600" dirty="0" smtClean="0">
                <a:cs typeface="Arial" panose="020B0604020202020204" pitchFamily="34" charset="0"/>
              </a:rPr>
              <a:t> Tumor </a:t>
            </a:r>
            <a:r>
              <a:rPr lang="en-US" sz="1600" dirty="0">
                <a:cs typeface="Arial" panose="020B0604020202020204" pitchFamily="34" charset="0"/>
              </a:rPr>
              <a:t>growth </a:t>
            </a:r>
            <a:r>
              <a:rPr lang="en-US" sz="1600" dirty="0" smtClean="0">
                <a:cs typeface="Arial" panose="020B0604020202020204" pitchFamily="34" charset="0"/>
              </a:rPr>
              <a:t>with </a:t>
            </a:r>
            <a:r>
              <a:rPr lang="en-US" sz="1600" dirty="0">
                <a:cs typeface="Arial" panose="020B0604020202020204" pitchFamily="34" charset="0"/>
              </a:rPr>
              <a:t>αB7-H1, αCTLA-4, </a:t>
            </a:r>
            <a:endParaRPr lang="en-US" sz="1600" dirty="0" smtClean="0">
              <a:cs typeface="Arial" panose="020B0604020202020204" pitchFamily="34" charset="0"/>
            </a:endParaRPr>
          </a:p>
          <a:p>
            <a:r>
              <a:rPr lang="en-US" sz="1600" dirty="0" smtClean="0">
                <a:cs typeface="Arial" panose="020B0604020202020204" pitchFamily="34" charset="0"/>
              </a:rPr>
              <a:t>αPD-1 </a:t>
            </a:r>
            <a:r>
              <a:rPr lang="en-US" sz="1600" dirty="0">
                <a:cs typeface="Arial" panose="020B0604020202020204" pitchFamily="34" charset="0"/>
              </a:rPr>
              <a:t>or αCD25 treatments </a:t>
            </a:r>
            <a:r>
              <a:rPr lang="en-US" sz="1600" dirty="0" smtClean="0">
                <a:cs typeface="Arial" panose="020B0604020202020204" pitchFamily="34" charset="0"/>
              </a:rPr>
              <a:t>as in Materials and Methods were </a:t>
            </a:r>
            <a:r>
              <a:rPr lang="en-US" sz="1600" dirty="0">
                <a:cs typeface="Arial" panose="020B0604020202020204" pitchFamily="34" charset="0"/>
              </a:rPr>
              <a:t>analyzed </a:t>
            </a:r>
            <a:r>
              <a:rPr lang="en-US" sz="1600" dirty="0" smtClean="0">
                <a:cs typeface="Arial" panose="020B0604020202020204" pitchFamily="34" charset="0"/>
              </a:rPr>
              <a:t>with</a:t>
            </a:r>
          </a:p>
          <a:p>
            <a:r>
              <a:rPr lang="en-US" sz="1600" dirty="0" smtClean="0">
                <a:cs typeface="Arial" panose="020B0604020202020204" pitchFamily="34" charset="0"/>
              </a:rPr>
              <a:t>two-way </a:t>
            </a:r>
            <a:r>
              <a:rPr lang="en-US" sz="1600" dirty="0">
                <a:cs typeface="Arial" panose="020B0604020202020204" pitchFamily="34" charset="0"/>
              </a:rPr>
              <a:t>ANOVA. </a:t>
            </a:r>
            <a:r>
              <a:rPr lang="en-US" sz="1600" dirty="0" smtClean="0">
                <a:cs typeface="Arial" panose="020B0604020202020204" pitchFamily="34" charset="0"/>
              </a:rPr>
              <a:t>N=8-10/group. Error </a:t>
            </a:r>
            <a:r>
              <a:rPr lang="en-US" sz="1600" dirty="0">
                <a:cs typeface="Arial" panose="020B0604020202020204" pitchFamily="34" charset="0"/>
              </a:rPr>
              <a:t>bars, mean ± SEM. </a:t>
            </a:r>
            <a:endParaRPr lang="en-US" sz="1600" b="1" dirty="0">
              <a:cs typeface="Arial" panose="020B0604020202020204" pitchFamily="34" charset="0"/>
            </a:endParaRPr>
          </a:p>
          <a:p>
            <a:endParaRPr lang="en-US" sz="1600" dirty="0"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2316" y="101789"/>
            <a:ext cx="21814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cs typeface="Arial" panose="020B0604020202020204" pitchFamily="34" charset="0"/>
              </a:rPr>
              <a:t>Supplementary figure 5</a:t>
            </a:r>
            <a:endParaRPr lang="en-US" sz="16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9745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642814" y="1653429"/>
            <a:ext cx="3546277" cy="3160961"/>
            <a:chOff x="3267273" y="1004123"/>
            <a:chExt cx="3546277" cy="316096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2" cstate="print"/>
            <a:srcRect t="17391"/>
            <a:stretch/>
          </p:blipFill>
          <p:spPr>
            <a:xfrm>
              <a:off x="3575050" y="1028184"/>
              <a:ext cx="3238500" cy="3136900"/>
            </a:xfrm>
            <a:prstGeom prst="rect">
              <a:avLst/>
            </a:prstGeom>
          </p:spPr>
        </p:pic>
        <p:sp>
          <p:nvSpPr>
            <p:cNvPr id="3" name="文本框 149"/>
            <p:cNvSpPr txBox="1"/>
            <p:nvPr/>
          </p:nvSpPr>
          <p:spPr>
            <a:xfrm rot="16200000">
              <a:off x="2909538" y="1777246"/>
              <a:ext cx="102324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400" b="1" dirty="0" smtClean="0">
                  <a:latin typeface="Arial"/>
                  <a:cs typeface="Arial"/>
                </a:rPr>
                <a:t>% PI</a:t>
              </a:r>
              <a:r>
                <a:rPr kumimoji="1" lang="en-US" altLang="zh-CN" sz="1400" b="1" baseline="30000" dirty="0" smtClean="0">
                  <a:latin typeface="Arial"/>
                  <a:cs typeface="Arial"/>
                </a:rPr>
                <a:t>+</a:t>
              </a:r>
              <a:r>
                <a:rPr kumimoji="1" lang="en-US" altLang="zh-CN" sz="1400" b="1" dirty="0" smtClean="0">
                  <a:latin typeface="Arial"/>
                  <a:cs typeface="Arial"/>
                </a:rPr>
                <a:t> EL4</a:t>
              </a:r>
              <a:endParaRPr kumimoji="1" lang="zh-CN" altLang="en-US" sz="1400" b="1" baseline="30000" dirty="0">
                <a:latin typeface="Arial"/>
                <a:cs typeface="Arial"/>
              </a:endParaRPr>
            </a:p>
          </p:txBody>
        </p:sp>
        <p:sp>
          <p:nvSpPr>
            <p:cNvPr id="4" name="右中括号 65"/>
            <p:cNvSpPr/>
            <p:nvPr/>
          </p:nvSpPr>
          <p:spPr>
            <a:xfrm rot="16200000">
              <a:off x="4599167" y="1367237"/>
              <a:ext cx="72004" cy="711868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5" name="文本框 23"/>
            <p:cNvSpPr txBox="1"/>
            <p:nvPr/>
          </p:nvSpPr>
          <p:spPr>
            <a:xfrm>
              <a:off x="4345516" y="1459025"/>
              <a:ext cx="56938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b="1" dirty="0" smtClean="0">
                  <a:latin typeface="Arial"/>
                  <a:cs typeface="Arial"/>
                </a:rPr>
                <a:t>p = 0.04</a:t>
              </a:r>
              <a:endParaRPr kumimoji="1"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6" name="右中括号 65"/>
            <p:cNvSpPr/>
            <p:nvPr/>
          </p:nvSpPr>
          <p:spPr>
            <a:xfrm rot="16200000">
              <a:off x="4910317" y="805327"/>
              <a:ext cx="72004" cy="1359562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7" name="文本框 23"/>
            <p:cNvSpPr txBox="1"/>
            <p:nvPr/>
          </p:nvSpPr>
          <p:spPr>
            <a:xfrm>
              <a:off x="4624919" y="1220962"/>
              <a:ext cx="6209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b="1" dirty="0" smtClean="0">
                  <a:latin typeface="Arial"/>
                  <a:cs typeface="Arial"/>
                </a:rPr>
                <a:t>p = 0.002</a:t>
              </a:r>
              <a:endParaRPr kumimoji="1" lang="zh-CN" altLang="en-US" sz="800" b="1" dirty="0">
                <a:latin typeface="Arial"/>
                <a:cs typeface="Arial"/>
              </a:endParaRPr>
            </a:p>
          </p:txBody>
        </p:sp>
        <p:sp>
          <p:nvSpPr>
            <p:cNvPr id="8" name="右中括号 65"/>
            <p:cNvSpPr/>
            <p:nvPr/>
          </p:nvSpPr>
          <p:spPr>
            <a:xfrm rot="16200000">
              <a:off x="5272708" y="226094"/>
              <a:ext cx="45719" cy="2032665"/>
            </a:xfrm>
            <a:prstGeom prst="rightBracket">
              <a:avLst/>
            </a:prstGeom>
            <a:ln w="190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zh-CN" altLang="en-US" b="1"/>
            </a:p>
          </p:txBody>
        </p:sp>
        <p:sp>
          <p:nvSpPr>
            <p:cNvPr id="9" name="文本框 23"/>
            <p:cNvSpPr txBox="1"/>
            <p:nvPr/>
          </p:nvSpPr>
          <p:spPr>
            <a:xfrm>
              <a:off x="4790019" y="1004123"/>
              <a:ext cx="62098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800" b="1" dirty="0" smtClean="0">
                  <a:latin typeface="Arial"/>
                  <a:cs typeface="Arial"/>
                </a:rPr>
                <a:t>p = 0.001</a:t>
              </a:r>
              <a:endParaRPr kumimoji="1" lang="zh-CN" altLang="en-US" sz="800" b="1" dirty="0">
                <a:latin typeface="Arial"/>
                <a:cs typeface="Arial"/>
              </a:endParaRPr>
            </a:p>
          </p:txBody>
        </p:sp>
      </p:grpSp>
      <p:sp>
        <p:nvSpPr>
          <p:cNvPr id="11" name="内容占位符 5"/>
          <p:cNvSpPr txBox="1">
            <a:spLocks/>
          </p:cNvSpPr>
          <p:nvPr/>
        </p:nvSpPr>
        <p:spPr>
          <a:xfrm>
            <a:off x="504696" y="4953000"/>
            <a:ext cx="6703695" cy="3835400"/>
          </a:xfrm>
          <a:prstGeom prst="rect">
            <a:avLst/>
          </a:prstGeom>
        </p:spPr>
        <p:txBody>
          <a:bodyPr>
            <a:norm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kumimoji="1" lang="en-US" altLang="zh-CN" sz="1400" b="1" dirty="0" smtClean="0"/>
              <a:t>Supplementary figure 6. LD </a:t>
            </a:r>
            <a:r>
              <a:rPr kumimoji="1" lang="en-US" altLang="zh-CN" sz="1400" b="1" dirty="0" err="1" smtClean="0"/>
              <a:t>rapamycin</a:t>
            </a:r>
            <a:r>
              <a:rPr kumimoji="1" lang="en-US" altLang="zh-CN" sz="1400" b="1" dirty="0" smtClean="0"/>
              <a:t> plus DD-mediated EL4 cell death is not blocked by anti-CD25 </a:t>
            </a:r>
            <a:r>
              <a:rPr kumimoji="1" lang="en-US" altLang="zh-CN" sz="1400" b="1" i="1" dirty="0" smtClean="0"/>
              <a:t>in vivo</a:t>
            </a:r>
            <a:r>
              <a:rPr kumimoji="1" lang="en-US" altLang="zh-CN" sz="1400" b="1" dirty="0" smtClean="0"/>
              <a:t>. </a:t>
            </a:r>
            <a:r>
              <a:rPr kumimoji="1" lang="en-US" altLang="zh-CN" sz="1400" dirty="0" smtClean="0"/>
              <a:t>WT mice were challenged </a:t>
            </a:r>
            <a:r>
              <a:rPr kumimoji="1" lang="en-US" altLang="zh-CN" sz="1400" dirty="0" err="1" smtClean="0"/>
              <a:t>s.c.</a:t>
            </a:r>
            <a:r>
              <a:rPr kumimoji="1" lang="en-US" altLang="zh-CN" sz="1400" dirty="0" smtClean="0"/>
              <a:t> with 40,000 EL4 cells on day 0. LD </a:t>
            </a:r>
            <a:r>
              <a:rPr kumimoji="1" lang="en-US" altLang="zh-CN" sz="1400" dirty="0" err="1" smtClean="0"/>
              <a:t>rapamycin</a:t>
            </a:r>
            <a:r>
              <a:rPr kumimoji="1" lang="en-US" altLang="zh-CN" sz="1400" dirty="0" smtClean="0"/>
              <a:t> (0.075 mg/kg, Rapa) was given daily from day 4 through day 19. DD (5 </a:t>
            </a:r>
            <a:r>
              <a:rPr kumimoji="1" lang="en-US" altLang="zh-CN" sz="1400" dirty="0" err="1" smtClean="0"/>
              <a:t>ug</a:t>
            </a:r>
            <a:r>
              <a:rPr kumimoji="1" lang="en-US" altLang="zh-CN" sz="1400" dirty="0" smtClean="0"/>
              <a:t>) was administrated on day 4, 8, 12, 16. Anti-CD25 (200 </a:t>
            </a:r>
            <a:r>
              <a:rPr kumimoji="1" lang="en-US" altLang="zh-CN" sz="1400" dirty="0" err="1"/>
              <a:t>μ</a:t>
            </a:r>
            <a:r>
              <a:rPr kumimoji="1" lang="en-US" altLang="zh-CN" sz="1400" dirty="0" err="1" smtClean="0"/>
              <a:t>g</a:t>
            </a:r>
            <a:r>
              <a:rPr kumimoji="1" lang="en-US" altLang="zh-CN" sz="1400" dirty="0" smtClean="0"/>
              <a:t>) was given on day 3. Mice were sacrificed on days 19-24, and tumors were collected, digested and stained with PI. P value, unpaired </a:t>
            </a:r>
            <a:r>
              <a:rPr kumimoji="1" lang="en-US" altLang="zh-CN" sz="1400" i="1" dirty="0" smtClean="0"/>
              <a:t>t</a:t>
            </a:r>
            <a:r>
              <a:rPr kumimoji="1" lang="en-US" altLang="zh-CN" sz="1400" dirty="0" smtClean="0"/>
              <a:t> test. Error </a:t>
            </a:r>
            <a:r>
              <a:rPr kumimoji="1" lang="en-US" altLang="zh-CN" sz="1400" dirty="0"/>
              <a:t>bars, mean ± SEM. </a:t>
            </a:r>
            <a:endParaRPr kumimoji="1" lang="en-US" altLang="zh-CN" sz="1400" dirty="0" smtClean="0"/>
          </a:p>
        </p:txBody>
      </p:sp>
      <p:sp>
        <p:nvSpPr>
          <p:cNvPr id="14" name="TextBox 37"/>
          <p:cNvSpPr txBox="1"/>
          <p:nvPr/>
        </p:nvSpPr>
        <p:spPr>
          <a:xfrm>
            <a:off x="2433803" y="740982"/>
            <a:ext cx="23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</a:t>
            </a:r>
            <a:r>
              <a:rPr lang="en-US" sz="1500" b="1" smtClean="0">
                <a:latin typeface="Helvetica"/>
                <a:cs typeface="Helvetica"/>
              </a:rPr>
              <a:t>figure 6</a:t>
            </a:r>
            <a:endParaRPr lang="en-US" sz="1500" b="1" dirty="0"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31037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 txBox="1">
            <a:spLocks/>
          </p:cNvSpPr>
          <p:nvPr/>
        </p:nvSpPr>
        <p:spPr>
          <a:xfrm>
            <a:off x="563286" y="8170200"/>
            <a:ext cx="6703695" cy="1431000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kumimoji="1" lang="en-US" altLang="zh-CN" sz="1400" b="1" dirty="0" smtClean="0"/>
              <a:t>Supplementary figure 7 </a:t>
            </a:r>
            <a:r>
              <a:rPr lang="en-US" sz="1400" b="1" dirty="0"/>
              <a:t>LD rapamycin improves DD treatment efficacy of </a:t>
            </a:r>
            <a:r>
              <a:rPr lang="en-US" sz="1400" b="1" dirty="0" smtClean="0"/>
              <a:t>B16F10. </a:t>
            </a:r>
            <a:r>
              <a:rPr lang="en-US" sz="1400" dirty="0"/>
              <a:t>Mice challenged with 500,000 B16F10 </a:t>
            </a:r>
            <a:r>
              <a:rPr lang="en-US" sz="1400" dirty="0" smtClean="0"/>
              <a:t>cells on </a:t>
            </a:r>
            <a:r>
              <a:rPr lang="en-US" sz="1400" dirty="0"/>
              <a:t>day </a:t>
            </a:r>
            <a:r>
              <a:rPr lang="en-US" sz="1400" dirty="0" smtClean="0"/>
              <a:t>0 and treated as in the legend to </a:t>
            </a:r>
            <a:r>
              <a:rPr lang="en-US" sz="1400" b="1" dirty="0" smtClean="0"/>
              <a:t>Fig. 6A</a:t>
            </a:r>
            <a:r>
              <a:rPr lang="en-US" sz="1400" dirty="0" smtClean="0"/>
              <a:t>. Individual B16 </a:t>
            </a:r>
            <a:r>
              <a:rPr lang="en-US" sz="1400" dirty="0"/>
              <a:t>tumor growth </a:t>
            </a:r>
            <a:r>
              <a:rPr lang="en-US" sz="1400" dirty="0" smtClean="0"/>
              <a:t>for each tumor on WT </a:t>
            </a:r>
            <a:r>
              <a:rPr lang="en-US" sz="1400" dirty="0"/>
              <a:t>mice with </a:t>
            </a:r>
            <a:r>
              <a:rPr lang="en-US" sz="1400" dirty="0" smtClean="0"/>
              <a:t>control, LD </a:t>
            </a:r>
            <a:r>
              <a:rPr lang="en-US" sz="1400" dirty="0" err="1"/>
              <a:t>rapamycin</a:t>
            </a:r>
            <a:r>
              <a:rPr lang="en-US" sz="1400" dirty="0"/>
              <a:t> </a:t>
            </a:r>
            <a:r>
              <a:rPr lang="en-US" sz="1400" dirty="0" smtClean="0"/>
              <a:t>(75 </a:t>
            </a:r>
            <a:r>
              <a:rPr lang="en-US" sz="1400" dirty="0"/>
              <a:t>μg/kg), DD or </a:t>
            </a:r>
            <a:r>
              <a:rPr lang="en-US" sz="1400" dirty="0" smtClean="0"/>
              <a:t>both</a:t>
            </a:r>
            <a:r>
              <a:rPr lang="en-US" sz="1400" dirty="0"/>
              <a:t> </a:t>
            </a:r>
            <a:r>
              <a:rPr lang="en-US" sz="1400" dirty="0" smtClean="0"/>
              <a:t>are represented. </a:t>
            </a:r>
            <a:endParaRPr kumimoji="1" lang="en-US" altLang="zh-CN" sz="14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kumimoji="1" lang="en-US" altLang="zh-CN" sz="1400" dirty="0" smtClean="0"/>
          </a:p>
        </p:txBody>
      </p:sp>
      <p:sp>
        <p:nvSpPr>
          <p:cNvPr id="7" name="TextBox 37"/>
          <p:cNvSpPr txBox="1"/>
          <p:nvPr/>
        </p:nvSpPr>
        <p:spPr>
          <a:xfrm>
            <a:off x="2461763" y="124938"/>
            <a:ext cx="23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7</a:t>
            </a:r>
            <a:endParaRPr lang="en-US" sz="1500" b="1" dirty="0">
              <a:latin typeface="Helvetica"/>
              <a:cs typeface="Helvetica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288220" y="2413625"/>
            <a:ext cx="3657600" cy="2698519"/>
            <a:chOff x="288220" y="2413625"/>
            <a:chExt cx="3657600" cy="2698519"/>
          </a:xfrm>
        </p:grpSpPr>
        <p:pic>
          <p:nvPicPr>
            <p:cNvPr id="3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t="13536"/>
            <a:stretch>
              <a:fillRect/>
            </a:stretch>
          </p:blipFill>
          <p:spPr bwMode="auto">
            <a:xfrm>
              <a:off x="288220" y="2782957"/>
              <a:ext cx="3657600" cy="2329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文本框 70"/>
            <p:cNvSpPr txBox="1"/>
            <p:nvPr/>
          </p:nvSpPr>
          <p:spPr>
            <a:xfrm>
              <a:off x="1948455" y="2413625"/>
              <a:ext cx="732893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zh-CN" sz="1200" b="1" dirty="0" smtClean="0">
                  <a:latin typeface="Arial"/>
                  <a:cs typeface="Arial"/>
                </a:rPr>
                <a:t>Control</a:t>
              </a:r>
              <a:endParaRPr kumimoji="1" lang="zh-CN" alt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88220" y="5073535"/>
            <a:ext cx="3657600" cy="2612374"/>
            <a:chOff x="288220" y="5073535"/>
            <a:chExt cx="3657600" cy="2612374"/>
          </a:xfrm>
        </p:grpSpPr>
        <p:pic>
          <p:nvPicPr>
            <p:cNvPr id="5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 t="13344"/>
            <a:stretch>
              <a:fillRect/>
            </a:stretch>
          </p:blipFill>
          <p:spPr bwMode="auto">
            <a:xfrm>
              <a:off x="288220" y="5359179"/>
              <a:ext cx="3657600" cy="23267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文本框 71"/>
            <p:cNvSpPr txBox="1"/>
            <p:nvPr/>
          </p:nvSpPr>
          <p:spPr>
            <a:xfrm>
              <a:off x="2098596" y="5073535"/>
              <a:ext cx="490379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latin typeface="Arial"/>
                  <a:cs typeface="Arial"/>
                </a:rPr>
                <a:t>DD</a:t>
              </a:r>
              <a:endParaRPr kumimoji="1" lang="zh-CN" alt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3707290" y="2413625"/>
            <a:ext cx="3657600" cy="2698519"/>
            <a:chOff x="3707290" y="2413625"/>
            <a:chExt cx="3657600" cy="2698519"/>
          </a:xfrm>
        </p:grpSpPr>
        <p:pic>
          <p:nvPicPr>
            <p:cNvPr id="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t="13536"/>
            <a:stretch>
              <a:fillRect/>
            </a:stretch>
          </p:blipFill>
          <p:spPr bwMode="auto">
            <a:xfrm>
              <a:off x="3707290" y="2782957"/>
              <a:ext cx="3657600" cy="23291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文本框 72"/>
            <p:cNvSpPr txBox="1"/>
            <p:nvPr/>
          </p:nvSpPr>
          <p:spPr>
            <a:xfrm>
              <a:off x="5092700" y="2413625"/>
              <a:ext cx="14755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latin typeface="Arial"/>
                  <a:cs typeface="Arial"/>
                </a:rPr>
                <a:t>LD </a:t>
              </a:r>
              <a:r>
                <a:rPr kumimoji="1" lang="en-US" altLang="zh-CN" sz="1200" b="1" dirty="0" err="1" smtClean="0">
                  <a:latin typeface="Arial"/>
                  <a:cs typeface="Arial"/>
                </a:rPr>
                <a:t>rapamycin</a:t>
              </a:r>
              <a:endParaRPr kumimoji="1" lang="zh-CN" altLang="en-US" sz="1200" b="1" dirty="0">
                <a:latin typeface="Arial"/>
                <a:cs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07290" y="5072870"/>
            <a:ext cx="3657600" cy="2622774"/>
            <a:chOff x="3707290" y="5072870"/>
            <a:chExt cx="3657600" cy="2622774"/>
          </a:xfrm>
        </p:grpSpPr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 t="13295"/>
            <a:stretch>
              <a:fillRect/>
            </a:stretch>
          </p:blipFill>
          <p:spPr bwMode="auto">
            <a:xfrm>
              <a:off x="3707290" y="5359179"/>
              <a:ext cx="3657600" cy="23364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文本框 74"/>
            <p:cNvSpPr txBox="1"/>
            <p:nvPr/>
          </p:nvSpPr>
          <p:spPr>
            <a:xfrm>
              <a:off x="4989333" y="5072870"/>
              <a:ext cx="18169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200" b="1" dirty="0" smtClean="0">
                  <a:latin typeface="Arial"/>
                  <a:cs typeface="Arial"/>
                </a:rPr>
                <a:t>LD </a:t>
              </a:r>
              <a:r>
                <a:rPr kumimoji="1" lang="en-US" altLang="zh-CN" sz="1200" b="1" dirty="0" err="1" smtClean="0">
                  <a:latin typeface="Arial"/>
                  <a:cs typeface="Arial"/>
                </a:rPr>
                <a:t>rapamycin</a:t>
              </a:r>
              <a:r>
                <a:rPr kumimoji="1" lang="en-US" altLang="zh-CN" sz="1200" b="1" dirty="0" smtClean="0">
                  <a:latin typeface="Arial"/>
                  <a:cs typeface="Arial"/>
                </a:rPr>
                <a:t> + DD</a:t>
              </a:r>
              <a:endParaRPr kumimoji="1" lang="zh-CN" altLang="en-US" sz="12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098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41500" y="703893"/>
            <a:ext cx="64152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latin typeface="Arial" charset="0"/>
                <a:ea typeface="Arial" charset="0"/>
                <a:cs typeface="Arial" charset="0"/>
              </a:rPr>
              <a:t>EL4</a:t>
            </a:r>
            <a:endParaRPr lang="en-US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右中括号 65"/>
          <p:cNvSpPr/>
          <p:nvPr/>
        </p:nvSpPr>
        <p:spPr>
          <a:xfrm rot="16200000">
            <a:off x="1945641" y="1008494"/>
            <a:ext cx="45719" cy="1015997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7" name="文本框 66"/>
          <p:cNvSpPr txBox="1"/>
          <p:nvPr/>
        </p:nvSpPr>
        <p:spPr>
          <a:xfrm>
            <a:off x="1640814" y="1278189"/>
            <a:ext cx="6815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= 0.0002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8" name="右中括号 65"/>
          <p:cNvSpPr/>
          <p:nvPr/>
        </p:nvSpPr>
        <p:spPr>
          <a:xfrm rot="16200000">
            <a:off x="2889286" y="1543309"/>
            <a:ext cx="45719" cy="906708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9" name="文本框 66"/>
          <p:cNvSpPr txBox="1"/>
          <p:nvPr/>
        </p:nvSpPr>
        <p:spPr>
          <a:xfrm>
            <a:off x="2567981" y="1740236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&lt; 0.0001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33800" y="1066800"/>
            <a:ext cx="3530600" cy="3467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334000" y="704274"/>
            <a:ext cx="641522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charset="0"/>
                <a:ea typeface="Arial" charset="0"/>
                <a:cs typeface="Arial" charset="0"/>
              </a:rPr>
              <a:t>B16</a:t>
            </a:r>
            <a:endParaRPr lang="en-US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右中括号 65"/>
          <p:cNvSpPr/>
          <p:nvPr/>
        </p:nvSpPr>
        <p:spPr>
          <a:xfrm rot="16200000">
            <a:off x="5479290" y="964820"/>
            <a:ext cx="58845" cy="933620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13" name="文本框 66"/>
          <p:cNvSpPr txBox="1"/>
          <p:nvPr/>
        </p:nvSpPr>
        <p:spPr>
          <a:xfrm>
            <a:off x="5197639" y="1167770"/>
            <a:ext cx="6238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= 0.007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14" name="右中括号 65"/>
          <p:cNvSpPr/>
          <p:nvPr/>
        </p:nvSpPr>
        <p:spPr>
          <a:xfrm rot="16200000">
            <a:off x="6437594" y="1108858"/>
            <a:ext cx="45719" cy="906708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15" name="文本框 66"/>
          <p:cNvSpPr txBox="1"/>
          <p:nvPr/>
        </p:nvSpPr>
        <p:spPr>
          <a:xfrm>
            <a:off x="6046858" y="1323908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= 0.002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17" name="右中括号 65"/>
          <p:cNvSpPr/>
          <p:nvPr/>
        </p:nvSpPr>
        <p:spPr>
          <a:xfrm rot="16200000">
            <a:off x="5478418" y="4427232"/>
            <a:ext cx="58845" cy="933620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19" name="右中括号 65"/>
          <p:cNvSpPr/>
          <p:nvPr/>
        </p:nvSpPr>
        <p:spPr>
          <a:xfrm rot="16200000">
            <a:off x="6436722" y="4571270"/>
            <a:ext cx="45719" cy="906708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1" name="文本框 66"/>
          <p:cNvSpPr txBox="1"/>
          <p:nvPr/>
        </p:nvSpPr>
        <p:spPr>
          <a:xfrm>
            <a:off x="5158695" y="4587389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&lt; 0.0001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22" name="文本框 66"/>
          <p:cNvSpPr txBox="1"/>
          <p:nvPr/>
        </p:nvSpPr>
        <p:spPr>
          <a:xfrm>
            <a:off x="6085747" y="4788419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&lt; 0.0001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6162" y="4532889"/>
            <a:ext cx="3403600" cy="3467100"/>
          </a:xfrm>
          <a:prstGeom prst="rect">
            <a:avLst/>
          </a:prstGeom>
        </p:spPr>
      </p:pic>
      <p:sp>
        <p:nvSpPr>
          <p:cNvPr id="24" name="右中括号 65"/>
          <p:cNvSpPr/>
          <p:nvPr/>
        </p:nvSpPr>
        <p:spPr>
          <a:xfrm rot="16200000">
            <a:off x="1969033" y="4328510"/>
            <a:ext cx="58845" cy="933620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5" name="右中括号 65"/>
          <p:cNvSpPr/>
          <p:nvPr/>
        </p:nvSpPr>
        <p:spPr>
          <a:xfrm rot="16200000">
            <a:off x="2927337" y="4472548"/>
            <a:ext cx="45719" cy="906708"/>
          </a:xfrm>
          <a:prstGeom prst="rightBracket">
            <a:avLst/>
          </a:prstGeom>
          <a:ln w="190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6" name="文本框 66"/>
          <p:cNvSpPr txBox="1"/>
          <p:nvPr/>
        </p:nvSpPr>
        <p:spPr>
          <a:xfrm>
            <a:off x="1649310" y="4488667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= 0.001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27" name="文本框 66"/>
          <p:cNvSpPr txBox="1"/>
          <p:nvPr/>
        </p:nvSpPr>
        <p:spPr>
          <a:xfrm>
            <a:off x="2576362" y="4689697"/>
            <a:ext cx="827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800" b="1" dirty="0" smtClean="0">
                <a:latin typeface="Arial"/>
                <a:cs typeface="Arial"/>
              </a:rPr>
              <a:t>p &lt; 0.0001</a:t>
            </a:r>
            <a:endParaRPr kumimoji="1" lang="zh-CN" altLang="en-US" sz="800" b="1" dirty="0">
              <a:latin typeface="Arial"/>
              <a:cs typeface="Arial"/>
            </a:endParaRPr>
          </a:p>
        </p:txBody>
      </p:sp>
      <p:sp>
        <p:nvSpPr>
          <p:cNvPr id="28" name="内容占位符 5"/>
          <p:cNvSpPr txBox="1">
            <a:spLocks/>
          </p:cNvSpPr>
          <p:nvPr/>
        </p:nvSpPr>
        <p:spPr>
          <a:xfrm>
            <a:off x="381952" y="8053478"/>
            <a:ext cx="6703695" cy="1431000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kumimoji="1" lang="en-US" altLang="zh-CN" sz="1400" b="1" dirty="0" smtClean="0"/>
              <a:t>Supplementary figure 8 </a:t>
            </a:r>
            <a:r>
              <a:rPr kumimoji="1" lang="en-US" altLang="zh-CN" sz="1400" b="1" dirty="0" err="1" smtClean="0"/>
              <a:t>Rapamycin</a:t>
            </a:r>
            <a:r>
              <a:rPr kumimoji="1" lang="en-US" altLang="zh-CN" sz="1400" b="1" dirty="0" smtClean="0"/>
              <a:t> + DD </a:t>
            </a:r>
            <a:r>
              <a:rPr kumimoji="1" lang="en-US" altLang="zh-CN" sz="1400" b="1" dirty="0"/>
              <a:t>killing of EL4 and </a:t>
            </a:r>
            <a:r>
              <a:rPr kumimoji="1" lang="en-US" altLang="zh-CN" sz="1400" b="1" dirty="0" smtClean="0"/>
              <a:t>B16 cells is blocked with anti-CD25 + anti-CD22 </a:t>
            </a:r>
            <a:r>
              <a:rPr kumimoji="1" lang="en-US" altLang="zh-CN" sz="1400" b="1" i="1" dirty="0" smtClean="0"/>
              <a:t>in vitro</a:t>
            </a:r>
            <a:r>
              <a:rPr kumimoji="1" lang="en-US" altLang="zh-CN" sz="1400" b="1" dirty="0" smtClean="0"/>
              <a:t>.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EL4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or B16F10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sz="1400" dirty="0">
                <a:solidFill>
                  <a:prstClr val="black"/>
                </a:solidFill>
              </a:rPr>
              <a:t>cell lines were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culture </a:t>
            </a:r>
            <a:r>
              <a:rPr kumimoji="1" lang="en-US" altLang="zh-CN" sz="1400" dirty="0">
                <a:solidFill>
                  <a:prstClr val="black"/>
                </a:solidFill>
              </a:rPr>
              <a:t>for 5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days </a:t>
            </a:r>
            <a:r>
              <a:rPr kumimoji="1" lang="en-US" altLang="zh-CN" sz="1400" i="1" dirty="0" smtClean="0">
                <a:solidFill>
                  <a:prstClr val="black"/>
                </a:solidFill>
              </a:rPr>
              <a:t>in vitro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 in control medium (Con), 100 </a:t>
            </a:r>
            <a:r>
              <a:rPr kumimoji="1" lang="en-US" altLang="zh-CN" sz="1400" dirty="0">
                <a:solidFill>
                  <a:prstClr val="black"/>
                </a:solidFill>
              </a:rPr>
              <a:t>pg/ml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rapamycin (RA), 250 ng/ml </a:t>
            </a:r>
            <a:r>
              <a:rPr kumimoji="1" lang="en-US" altLang="zh-CN" sz="1400" dirty="0" err="1" smtClean="0">
                <a:solidFill>
                  <a:prstClr val="black"/>
                </a:solidFill>
              </a:rPr>
              <a:t>denileukin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 </a:t>
            </a:r>
            <a:r>
              <a:rPr kumimoji="1" lang="en-US" altLang="zh-CN" sz="1400" dirty="0" err="1" smtClean="0">
                <a:solidFill>
                  <a:prstClr val="black"/>
                </a:solidFill>
              </a:rPr>
              <a:t>diftitox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 (DD) or both, with or without ⍺CD25 + ⍺CD122 blocking antibodies. Viable cells were counted (top panels) and cell proliferation assessed using colorimetric assays (bottom panels). </a:t>
            </a:r>
            <a:r>
              <a:rPr kumimoji="1" lang="en-US" altLang="zh-CN" sz="1400" dirty="0" smtClean="0"/>
              <a:t>P value</a:t>
            </a:r>
            <a:r>
              <a:rPr kumimoji="1" lang="en-US" altLang="zh-CN" sz="1400" dirty="0"/>
              <a:t>, unpaired </a:t>
            </a:r>
            <a:r>
              <a:rPr kumimoji="1" lang="en-US" altLang="zh-CN" sz="1400" i="1" dirty="0"/>
              <a:t>t</a:t>
            </a:r>
            <a:r>
              <a:rPr kumimoji="1" lang="en-US" altLang="zh-CN" sz="1400" dirty="0"/>
              <a:t> test. Error bars, mean ± SEM. </a:t>
            </a:r>
          </a:p>
          <a:p>
            <a:pPr marL="0" lvl="0" indent="0" algn="just">
              <a:lnSpc>
                <a:spcPct val="100000"/>
              </a:lnSpc>
              <a:buNone/>
            </a:pPr>
            <a:endParaRPr kumimoji="1" lang="en-US" altLang="zh-CN" sz="1400" dirty="0">
              <a:solidFill>
                <a:prstClr val="black"/>
              </a:solidFill>
            </a:endParaRPr>
          </a:p>
          <a:p>
            <a:pPr marL="0" indent="0" algn="just">
              <a:lnSpc>
                <a:spcPct val="100000"/>
              </a:lnSpc>
              <a:buNone/>
            </a:pPr>
            <a:endParaRPr kumimoji="1" lang="en-US" altLang="zh-CN" sz="1400" dirty="0" smtClean="0"/>
          </a:p>
        </p:txBody>
      </p:sp>
      <p:sp>
        <p:nvSpPr>
          <p:cNvPr id="29" name="TextBox 37"/>
          <p:cNvSpPr txBox="1"/>
          <p:nvPr/>
        </p:nvSpPr>
        <p:spPr>
          <a:xfrm>
            <a:off x="2718516" y="199666"/>
            <a:ext cx="2322514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8</a:t>
            </a:r>
            <a:endParaRPr lang="en-US" sz="1500" b="1" dirty="0">
              <a:latin typeface="Helvetica"/>
              <a:cs typeface="Helvetica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0150" y="4505930"/>
            <a:ext cx="3517900" cy="3467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491" y="1066800"/>
            <a:ext cx="3530600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699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5"/>
          <p:cNvSpPr txBox="1">
            <a:spLocks/>
          </p:cNvSpPr>
          <p:nvPr/>
        </p:nvSpPr>
        <p:spPr>
          <a:xfrm>
            <a:off x="648850" y="7259677"/>
            <a:ext cx="6703695" cy="1186946"/>
          </a:xfrm>
          <a:prstGeom prst="rect">
            <a:avLst/>
          </a:prstGeom>
        </p:spPr>
        <p:txBody>
          <a:bodyPr>
            <a:noAutofit/>
          </a:bodyPr>
          <a:lstStyle>
            <a:lvl1pPr marL="194310" indent="-194310" algn="l" defTabSz="777240" rtl="0" eaLnBrk="1" latinLnBrk="0" hangingPunct="1">
              <a:lnSpc>
                <a:spcPct val="90000"/>
              </a:lnSpc>
              <a:spcBef>
                <a:spcPts val="850"/>
              </a:spcBef>
              <a:buFont typeface="Arial" panose="020B0604020202020204" pitchFamily="34" charset="0"/>
              <a:buChar char="•"/>
              <a:defRPr sz="23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829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2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715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1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74879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13741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2603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91465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303270" indent="-194310" algn="l" defTabSz="777240" rtl="0" eaLnBrk="1" latinLnBrk="0" hangingPunct="1">
              <a:lnSpc>
                <a:spcPct val="90000"/>
              </a:lnSpc>
              <a:spcBef>
                <a:spcPts val="425"/>
              </a:spcBef>
              <a:buFont typeface="Arial" panose="020B0604020202020204" pitchFamily="34" charset="0"/>
              <a:buChar char="•"/>
              <a:defRPr sz="153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algn="just" defTabSz="1018824">
              <a:lnSpc>
                <a:spcPct val="100000"/>
              </a:lnSpc>
              <a:spcBef>
                <a:spcPts val="0"/>
              </a:spcBef>
              <a:buNone/>
            </a:pPr>
            <a:r>
              <a:rPr kumimoji="1" lang="en-US" altLang="zh-CN" sz="1400" b="1" dirty="0">
                <a:solidFill>
                  <a:prstClr val="black"/>
                </a:solidFill>
              </a:rPr>
              <a:t>Supplementary figure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9 </a:t>
            </a:r>
            <a:r>
              <a:rPr kumimoji="1" lang="en-US" altLang="zh-CN" sz="1400" b="1" dirty="0">
                <a:solidFill>
                  <a:prstClr val="black"/>
                </a:solidFill>
              </a:rPr>
              <a:t>CD25 and CD122 expression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are not </a:t>
            </a:r>
            <a:r>
              <a:rPr kumimoji="1" lang="en-US" altLang="zh-CN" sz="1400" b="1" dirty="0" err="1" smtClean="0">
                <a:solidFill>
                  <a:prstClr val="black"/>
                </a:solidFill>
              </a:rPr>
              <a:t>upregulated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 by </a:t>
            </a:r>
            <a:r>
              <a:rPr kumimoji="1" lang="en-US" altLang="zh-CN" sz="1400" b="1" dirty="0" err="1" smtClean="0">
                <a:solidFill>
                  <a:prstClr val="black"/>
                </a:solidFill>
              </a:rPr>
              <a:t>rapamycin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 treatment </a:t>
            </a:r>
            <a:r>
              <a:rPr kumimoji="1" lang="en-US" altLang="zh-CN" sz="1400" b="1" i="1" dirty="0">
                <a:solidFill>
                  <a:prstClr val="black"/>
                </a:solidFill>
              </a:rPr>
              <a:t>in vitro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in mouse tumor lines B16F10 or ID8agg. 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B16F10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(A</a:t>
            </a:r>
            <a:r>
              <a:rPr kumimoji="1" lang="en-US" altLang="zh-CN" sz="1400" b="1" dirty="0">
                <a:solidFill>
                  <a:prstClr val="black"/>
                </a:solidFill>
              </a:rPr>
              <a:t>) </a:t>
            </a:r>
            <a:r>
              <a:rPr kumimoji="1" lang="en-US" altLang="zh-CN" sz="1400" dirty="0">
                <a:solidFill>
                  <a:prstClr val="black"/>
                </a:solidFill>
              </a:rPr>
              <a:t>and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ID8agg </a:t>
            </a:r>
            <a:r>
              <a:rPr kumimoji="1" lang="en-US" altLang="zh-CN" sz="1400" b="1" dirty="0" smtClean="0">
                <a:solidFill>
                  <a:prstClr val="black"/>
                </a:solidFill>
              </a:rPr>
              <a:t>(B</a:t>
            </a:r>
            <a:r>
              <a:rPr kumimoji="1" lang="en-US" altLang="zh-CN" sz="1400" b="1" dirty="0">
                <a:solidFill>
                  <a:prstClr val="black"/>
                </a:solidFill>
              </a:rPr>
              <a:t>) </a:t>
            </a:r>
            <a:r>
              <a:rPr kumimoji="1" lang="en-US" altLang="zh-CN" sz="1400" dirty="0">
                <a:solidFill>
                  <a:prstClr val="black"/>
                </a:solidFill>
              </a:rPr>
              <a:t>cell lines were treated </a:t>
            </a:r>
            <a:r>
              <a:rPr kumimoji="1" lang="en-US" altLang="zh-CN" sz="1400" i="1" dirty="0">
                <a:solidFill>
                  <a:prstClr val="black"/>
                </a:solidFill>
              </a:rPr>
              <a:t>in vitro </a:t>
            </a:r>
            <a:r>
              <a:rPr kumimoji="1" lang="en-US" altLang="zh-CN" sz="1400" dirty="0">
                <a:solidFill>
                  <a:prstClr val="black"/>
                </a:solidFill>
              </a:rPr>
              <a:t>with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0 or 100 </a:t>
            </a:r>
            <a:r>
              <a:rPr kumimoji="1" lang="en-US" altLang="zh-CN" sz="1400" dirty="0">
                <a:solidFill>
                  <a:prstClr val="black"/>
                </a:solidFill>
              </a:rPr>
              <a:t>pg/ml rapamycin for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24 </a:t>
            </a:r>
            <a:r>
              <a:rPr kumimoji="1" lang="en-US" altLang="zh-CN" sz="1400" dirty="0">
                <a:solidFill>
                  <a:prstClr val="black"/>
                </a:solidFill>
              </a:rPr>
              <a:t>hrs. Representative flow cytometry dot </a:t>
            </a:r>
            <a:r>
              <a:rPr kumimoji="1" lang="en-US" altLang="zh-CN" sz="1400" dirty="0" smtClean="0">
                <a:solidFill>
                  <a:prstClr val="black"/>
                </a:solidFill>
              </a:rPr>
              <a:t>plots </a:t>
            </a:r>
            <a:r>
              <a:rPr kumimoji="1" lang="en-US" altLang="zh-CN" sz="1400" dirty="0">
                <a:solidFill>
                  <a:prstClr val="black"/>
                </a:solidFill>
              </a:rPr>
              <a:t>of CD25 and CD122 expression. CD25 mean fluorescence intensity (MFI) of the total live gate indicated in red.</a:t>
            </a:r>
          </a:p>
        </p:txBody>
      </p:sp>
      <p:sp>
        <p:nvSpPr>
          <p:cNvPr id="7" name="文本框 147"/>
          <p:cNvSpPr txBox="1"/>
          <p:nvPr/>
        </p:nvSpPr>
        <p:spPr>
          <a:xfrm>
            <a:off x="2222427" y="6522560"/>
            <a:ext cx="713999" cy="21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CD25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8" name="直线箭头连接符 148"/>
          <p:cNvCxnSpPr/>
          <p:nvPr/>
        </p:nvCxnSpPr>
        <p:spPr>
          <a:xfrm>
            <a:off x="2813654" y="6670743"/>
            <a:ext cx="4906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文本框 149"/>
          <p:cNvSpPr txBox="1"/>
          <p:nvPr/>
        </p:nvSpPr>
        <p:spPr>
          <a:xfrm rot="16200000">
            <a:off x="1309570" y="5563614"/>
            <a:ext cx="786925" cy="19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CD122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10" name="直线箭头连接符 150"/>
          <p:cNvCxnSpPr/>
          <p:nvPr/>
        </p:nvCxnSpPr>
        <p:spPr>
          <a:xfrm flipV="1">
            <a:off x="1731139" y="4887335"/>
            <a:ext cx="0" cy="5371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4"/>
          <p:cNvSpPr txBox="1"/>
          <p:nvPr/>
        </p:nvSpPr>
        <p:spPr>
          <a:xfrm>
            <a:off x="2535077" y="4376898"/>
            <a:ext cx="662361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smtClean="0">
                <a:latin typeface="Arial"/>
                <a:cs typeface="Arial"/>
              </a:rPr>
              <a:t>Control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29" name="文本框 4"/>
          <p:cNvSpPr txBox="1"/>
          <p:nvPr/>
        </p:nvSpPr>
        <p:spPr>
          <a:xfrm>
            <a:off x="4222538" y="4356643"/>
            <a:ext cx="1561646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err="1" smtClean="0">
                <a:latin typeface="Arial"/>
                <a:cs typeface="Arial"/>
              </a:rPr>
              <a:t>Rapamycin</a:t>
            </a:r>
            <a:r>
              <a:rPr kumimoji="1" lang="en-US" altLang="zh-CN" sz="1050" b="1" dirty="0" smtClean="0">
                <a:latin typeface="Arial"/>
                <a:cs typeface="Arial"/>
              </a:rPr>
              <a:t> 100 </a:t>
            </a:r>
            <a:r>
              <a:rPr kumimoji="1" lang="en-US" altLang="zh-CN" sz="1050" b="1" dirty="0" err="1" smtClean="0">
                <a:latin typeface="Arial"/>
                <a:cs typeface="Arial"/>
              </a:rPr>
              <a:t>pg</a:t>
            </a:r>
            <a:r>
              <a:rPr kumimoji="1" lang="en-US" altLang="zh-CN" sz="1050" b="1" dirty="0" smtClean="0">
                <a:latin typeface="Arial"/>
                <a:cs typeface="Arial"/>
              </a:rPr>
              <a:t>/ml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37" name="文本框 147"/>
          <p:cNvSpPr txBox="1"/>
          <p:nvPr/>
        </p:nvSpPr>
        <p:spPr>
          <a:xfrm>
            <a:off x="2204687" y="3763874"/>
            <a:ext cx="713999" cy="213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CD25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38" name="直线箭头连接符 148"/>
          <p:cNvCxnSpPr/>
          <p:nvPr/>
        </p:nvCxnSpPr>
        <p:spPr>
          <a:xfrm>
            <a:off x="2795914" y="3873957"/>
            <a:ext cx="490608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9" name="文本框 149"/>
          <p:cNvSpPr txBox="1"/>
          <p:nvPr/>
        </p:nvSpPr>
        <p:spPr>
          <a:xfrm rot="16200000">
            <a:off x="1291830" y="2931928"/>
            <a:ext cx="786925" cy="1932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200" b="1" dirty="0" smtClean="0">
                <a:latin typeface="Arial"/>
                <a:cs typeface="Arial"/>
              </a:rPr>
              <a:t>CD122</a:t>
            </a:r>
            <a:endParaRPr kumimoji="1" lang="zh-CN" altLang="en-US" sz="1200" b="1" baseline="30000" dirty="0">
              <a:latin typeface="Arial"/>
              <a:cs typeface="Arial"/>
            </a:endParaRPr>
          </a:p>
        </p:txBody>
      </p:sp>
      <p:cxnSp>
        <p:nvCxnSpPr>
          <p:cNvPr id="40" name="直线箭头连接符 150"/>
          <p:cNvCxnSpPr/>
          <p:nvPr/>
        </p:nvCxnSpPr>
        <p:spPr>
          <a:xfrm flipV="1">
            <a:off x="1713399" y="2255649"/>
            <a:ext cx="0" cy="5371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1460500" y="1308100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A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78752" y="4239688"/>
            <a:ext cx="3209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charset="0"/>
                <a:ea typeface="Arial" charset="0"/>
                <a:cs typeface="Arial" charset="0"/>
              </a:rPr>
              <a:t>B</a:t>
            </a:r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/>
          <a:srcRect l="9410" b="9327"/>
          <a:stretch/>
        </p:blipFill>
        <p:spPr>
          <a:xfrm>
            <a:off x="1799674" y="1645932"/>
            <a:ext cx="2070878" cy="216318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/>
          <a:srcRect l="8315" b="9962"/>
          <a:stretch/>
        </p:blipFill>
        <p:spPr>
          <a:xfrm>
            <a:off x="1799673" y="4374537"/>
            <a:ext cx="2095913" cy="21480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/>
          <a:srcRect l="8092" b="9277"/>
          <a:stretch/>
        </p:blipFill>
        <p:spPr>
          <a:xfrm>
            <a:off x="3956825" y="1644763"/>
            <a:ext cx="2101035" cy="216435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 cstate="print"/>
          <a:srcRect l="8091" b="9524"/>
          <a:stretch/>
        </p:blipFill>
        <p:spPr>
          <a:xfrm>
            <a:off x="3956825" y="4364077"/>
            <a:ext cx="2101036" cy="2158483"/>
          </a:xfrm>
          <a:prstGeom prst="rect">
            <a:avLst/>
          </a:prstGeom>
        </p:spPr>
      </p:pic>
      <p:sp>
        <p:nvSpPr>
          <p:cNvPr id="21" name="TextBox 37"/>
          <p:cNvSpPr txBox="1"/>
          <p:nvPr/>
        </p:nvSpPr>
        <p:spPr>
          <a:xfrm>
            <a:off x="2433803" y="740982"/>
            <a:ext cx="232146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dirty="0" smtClean="0">
                <a:latin typeface="Helvetica"/>
                <a:cs typeface="Helvetica"/>
              </a:rPr>
              <a:t>Supplementary figure 9</a:t>
            </a:r>
            <a:endParaRPr lang="en-US" sz="1500" b="1" dirty="0">
              <a:latin typeface="Helvetica"/>
              <a:cs typeface="Helvetica"/>
            </a:endParaRPr>
          </a:p>
        </p:txBody>
      </p:sp>
      <p:sp>
        <p:nvSpPr>
          <p:cNvPr id="22" name="文本框 4"/>
          <p:cNvSpPr txBox="1"/>
          <p:nvPr/>
        </p:nvSpPr>
        <p:spPr>
          <a:xfrm>
            <a:off x="2939322" y="3053860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539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3" name="文本框 4"/>
          <p:cNvSpPr txBox="1"/>
          <p:nvPr/>
        </p:nvSpPr>
        <p:spPr>
          <a:xfrm>
            <a:off x="5071974" y="3053860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458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5" name="文本框 4"/>
          <p:cNvSpPr txBox="1"/>
          <p:nvPr/>
        </p:nvSpPr>
        <p:spPr>
          <a:xfrm>
            <a:off x="2962685" y="5880101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418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6" name="文本框 4"/>
          <p:cNvSpPr txBox="1"/>
          <p:nvPr/>
        </p:nvSpPr>
        <p:spPr>
          <a:xfrm>
            <a:off x="5095337" y="5880101"/>
            <a:ext cx="88036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CD25 MFI: </a:t>
            </a:r>
          </a:p>
          <a:p>
            <a:pPr algn="ctr">
              <a:lnSpc>
                <a:spcPct val="80000"/>
              </a:lnSpc>
            </a:pPr>
            <a:r>
              <a:rPr kumimoji="1" lang="en-US" altLang="zh-CN" sz="1050" b="1" dirty="0" smtClean="0">
                <a:solidFill>
                  <a:srgbClr val="FF0000"/>
                </a:solidFill>
                <a:latin typeface="Arial"/>
                <a:cs typeface="Arial"/>
              </a:rPr>
              <a:t>330</a:t>
            </a:r>
            <a:endParaRPr kumimoji="1" lang="zh-CN" altLang="en-US" sz="105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4" name="文本框 4"/>
          <p:cNvSpPr txBox="1"/>
          <p:nvPr/>
        </p:nvSpPr>
        <p:spPr>
          <a:xfrm>
            <a:off x="2562246" y="1625728"/>
            <a:ext cx="662361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smtClean="0">
                <a:latin typeface="Arial"/>
                <a:cs typeface="Arial"/>
              </a:rPr>
              <a:t>Control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35" name="文本框 4"/>
          <p:cNvSpPr txBox="1"/>
          <p:nvPr/>
        </p:nvSpPr>
        <p:spPr>
          <a:xfrm>
            <a:off x="4324138" y="1605473"/>
            <a:ext cx="1561646" cy="22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kumimoji="1" lang="en-US" altLang="zh-CN" sz="1050" b="1" dirty="0" err="1" smtClean="0">
                <a:latin typeface="Arial"/>
                <a:cs typeface="Arial"/>
              </a:rPr>
              <a:t>Rapamycin</a:t>
            </a:r>
            <a:r>
              <a:rPr kumimoji="1" lang="en-US" altLang="zh-CN" sz="1050" b="1" dirty="0" smtClean="0">
                <a:latin typeface="Arial"/>
                <a:cs typeface="Arial"/>
              </a:rPr>
              <a:t> 100 </a:t>
            </a:r>
            <a:r>
              <a:rPr kumimoji="1" lang="en-US" altLang="zh-CN" sz="1050" b="1" dirty="0" err="1" smtClean="0">
                <a:latin typeface="Arial"/>
                <a:cs typeface="Arial"/>
              </a:rPr>
              <a:t>pg</a:t>
            </a:r>
            <a:r>
              <a:rPr kumimoji="1" lang="en-US" altLang="zh-CN" sz="1050" b="1" dirty="0" smtClean="0">
                <a:latin typeface="Arial"/>
                <a:cs typeface="Arial"/>
              </a:rPr>
              <a:t>/ml</a:t>
            </a:r>
            <a:endParaRPr kumimoji="1" lang="zh-CN" altLang="en-US" sz="1050" b="1" dirty="0">
              <a:latin typeface="Arial"/>
              <a:cs typeface="Arial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363595" y="1306209"/>
            <a:ext cx="9589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B16F10 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513630" y="4120773"/>
            <a:ext cx="8451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6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ID8agg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02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igure Templat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15567</TotalTime>
  <Words>1303</Words>
  <Application>Microsoft Office PowerPoint</Application>
  <PresentationFormat>Custom</PresentationFormat>
  <Paragraphs>187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宋体</vt:lpstr>
      <vt:lpstr>Arial</vt:lpstr>
      <vt:lpstr>Calibri</vt:lpstr>
      <vt:lpstr>Calibri Light</vt:lpstr>
      <vt:lpstr>Helvetica</vt:lpstr>
      <vt:lpstr>Figure Template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Cola Liu</dc:creator>
  <cp:lastModifiedBy>Curiel, Tyler J</cp:lastModifiedBy>
  <cp:revision>589</cp:revision>
  <dcterms:created xsi:type="dcterms:W3CDTF">2015-07-05T23:36:00Z</dcterms:created>
  <dcterms:modified xsi:type="dcterms:W3CDTF">2016-08-30T19:47:43Z</dcterms:modified>
</cp:coreProperties>
</file>