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38" r:id="rId2"/>
    <p:sldId id="441" r:id="rId3"/>
    <p:sldId id="439" r:id="rId4"/>
    <p:sldId id="436" r:id="rId5"/>
    <p:sldId id="442" r:id="rId6"/>
    <p:sldId id="440" r:id="rId7"/>
    <p:sldId id="437" r:id="rId8"/>
  </p:sldIdLst>
  <p:sldSz cx="9144000" cy="6858000" type="screen4x3"/>
  <p:notesSz cx="9939338" cy="143684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3385" userDrawn="1">
          <p15:clr>
            <a:srgbClr val="A4A3A4"/>
          </p15:clr>
        </p15:guide>
        <p15:guide id="5" pos="2200" userDrawn="1">
          <p15:clr>
            <a:srgbClr val="A4A3A4"/>
          </p15:clr>
        </p15:guide>
        <p15:guide id="6" orient="horz" pos="197">
          <p15:clr>
            <a:srgbClr val="A4A3A4"/>
          </p15:clr>
        </p15:guide>
        <p15:guide id="7" orient="horz" pos="17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57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668" y="90"/>
      </p:cViewPr>
      <p:guideLst>
        <p:guide orient="horz" pos="3385"/>
        <p:guide pos="2200"/>
        <p:guide orient="horz" pos="197"/>
        <p:guide orient="horz" pos="17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presProps" Target="presProps.xml"/>
   <Relationship Id="rId11" Type="http://schemas.openxmlformats.org/officeDocument/2006/relationships/viewProps" Target="viewProps.xml"/>
   <Relationship Id="rId12" Type="http://schemas.openxmlformats.org/officeDocument/2006/relationships/theme" Target="theme/theme1.xml"/>
   <Relationship Id="rId13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notesMaster" Target="notesMasters/notesMaster1.xml"/>
</Relationships>
</file>

<file path=ppt/charts/_rels/chart1.xml.rels><?xml version = '1.0' encoding = 'UTF-8' standalone = 'yes'?>
<Relationships xmlns="http://schemas.openxmlformats.org/package/2006/relationships">
   <Relationship Id="rId1" Type="http://schemas.microsoft.com/office/2011/relationships/chartStyle" Target="style1.xml"/>
   <Relationship Id="rId2" Type="http://schemas.microsoft.com/office/2011/relationships/chartColorStyle" Target="colors1.xml"/>
   <Relationship Id="rId3" Type="http://schemas.openxmlformats.org/officeDocument/2006/relationships/oleObject" TargetMode="External" Target="file://///192.168.10.100/20_matsuda_group/matsuda_group/old%20researcher/Mori/revise&#29992;/20161119qPCR.xlsx"/>
</Relationships>
</file>

<file path=ppt/charts/_rels/chart2.xml.rels><?xml version = '1.0' encoding = 'UTF-8' standalone = 'yes'?>
<Relationships xmlns="http://schemas.openxmlformats.org/package/2006/relationships">
   <Relationship Id="rId1" Type="http://schemas.microsoft.com/office/2011/relationships/chartStyle" Target="style2.xml"/>
   <Relationship Id="rId2" Type="http://schemas.microsoft.com/office/2011/relationships/chartColorStyle" Target="colors2.xml"/>
   <Relationship Id="rId3" Type="http://schemas.openxmlformats.org/officeDocument/2006/relationships/oleObject" TargetMode="External" Target="file://///192.168.10.100/20_matsuda_group/matsuda_group/old%20researcher/Mori/revise&#29992;/20161119qPCR.xlsx"/>
</Relationships>
</file>

<file path=ppt/charts/_rels/chart3.xml.rels><?xml version = '1.0' encoding = 'UTF-8' standalone = 'yes'?>
<Relationships xmlns="http://schemas.openxmlformats.org/package/2006/relationships">
   <Relationship Id="rId1" Type="http://schemas.microsoft.com/office/2011/relationships/chartStyle" Target="style3.xml"/>
   <Relationship Id="rId2" Type="http://schemas.microsoft.com/office/2011/relationships/chartColorStyle" Target="colors3.xml"/>
   <Relationship Id="rId3" Type="http://schemas.openxmlformats.org/officeDocument/2006/relationships/oleObject" TargetMode="External" Target="file://///192.168.10.100/20_matsuda_group/matsuda_group/old%20researcher/Mori/revise&#29992;/20161119qPCR.xlsx"/>
</Relationships>
</file>

<file path=ppt/charts/_rels/chart4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E:/Downloads/140709EPN3mut_p53mut_U373_Luc&#9312;&#22238;&#30446;%20(1)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'[20161119qPCR.xlsx]Sheet1'!$H$3:$H$8</c:f>
                <c:numCache>
                  <c:formatCode>General</c:formatCode>
                  <c:ptCount val="6"/>
                  <c:pt idx="0">
                    <c:v>2.7209496149554541E-4</c:v>
                  </c:pt>
                  <c:pt idx="1">
                    <c:v>1.3462289979753345E-4</c:v>
                  </c:pt>
                  <c:pt idx="2">
                    <c:v>5.7441655660970901E-7</c:v>
                  </c:pt>
                  <c:pt idx="3">
                    <c:v>3.4418393892260218E-4</c:v>
                  </c:pt>
                  <c:pt idx="4">
                    <c:v>3.3085662604648536E-4</c:v>
                  </c:pt>
                  <c:pt idx="5">
                    <c:v>2.6567355874098356E-6</c:v>
                  </c:pt>
                </c:numCache>
              </c:numRef>
            </c:plus>
            <c:minus>
              <c:numRef>
                <c:f>'[20161119qPCR.xlsx]Sheet1'!$H$3:$H$8</c:f>
                <c:numCache>
                  <c:formatCode>General</c:formatCode>
                  <c:ptCount val="6"/>
                  <c:pt idx="0">
                    <c:v>2.7209496149554541E-4</c:v>
                  </c:pt>
                  <c:pt idx="1">
                    <c:v>1.3462289979753345E-4</c:v>
                  </c:pt>
                  <c:pt idx="2">
                    <c:v>5.7441655660970901E-7</c:v>
                  </c:pt>
                  <c:pt idx="3">
                    <c:v>3.4418393892260218E-4</c:v>
                  </c:pt>
                  <c:pt idx="4">
                    <c:v>3.3085662604648536E-4</c:v>
                  </c:pt>
                  <c:pt idx="5">
                    <c:v>2.6567355874098356E-6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'[20161119qPCR.xlsx]Sheet1'!$G$3:$G$8</c:f>
              <c:numCache>
                <c:formatCode>0.00E+00</c:formatCode>
                <c:ptCount val="6"/>
                <c:pt idx="0">
                  <c:v>1.0774410774410773E-2</c:v>
                </c:pt>
                <c:pt idx="1">
                  <c:v>1.1803902903379343E-2</c:v>
                </c:pt>
                <c:pt idx="2">
                  <c:v>2.9041429731925262E-4</c:v>
                </c:pt>
                <c:pt idx="3">
                  <c:v>9.2076798269334764E-3</c:v>
                </c:pt>
                <c:pt idx="4">
                  <c:v>1.2605277933745086E-2</c:v>
                </c:pt>
                <c:pt idx="5">
                  <c:v>1.0179640718562875E-4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68-4566-93DE-7D7307413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299024"/>
        <c:axId val="518299584"/>
      </c:barChart>
      <c:catAx>
        <c:axId val="51829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8299584"/>
        <c:crosses val="autoZero"/>
        <c:auto val="1"/>
        <c:lblAlgn val="ctr"/>
        <c:lblOffset val="100"/>
        <c:noMultiLvlLbl val="0"/>
      </c:catAx>
      <c:valAx>
        <c:axId val="51829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.000_);[Red]\(#,##0.000\)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829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'[20161119qPCR.xlsx]Sheet1'!$H$18:$H$23</c:f>
                <c:numCache>
                  <c:formatCode>General</c:formatCode>
                  <c:ptCount val="6"/>
                  <c:pt idx="0">
                    <c:v>2.1427478217774182E-4</c:v>
                  </c:pt>
                  <c:pt idx="1">
                    <c:v>8.765786543634904E-5</c:v>
                  </c:pt>
                  <c:pt idx="2">
                    <c:v>1.5413771796981959E-5</c:v>
                  </c:pt>
                  <c:pt idx="3">
                    <c:v>7.4481914284983003E-4</c:v>
                  </c:pt>
                  <c:pt idx="4">
                    <c:v>1.1497671238805253E-5</c:v>
                  </c:pt>
                  <c:pt idx="5">
                    <c:v>2.5360369789390936E-5</c:v>
                  </c:pt>
                </c:numCache>
              </c:numRef>
            </c:plus>
            <c:minus>
              <c:numRef>
                <c:f>'[20161119qPCR.xlsx]Sheet1'!$H$18:$H$23</c:f>
                <c:numCache>
                  <c:formatCode>General</c:formatCode>
                  <c:ptCount val="6"/>
                  <c:pt idx="0">
                    <c:v>2.1427478217774182E-4</c:v>
                  </c:pt>
                  <c:pt idx="1">
                    <c:v>8.765786543634904E-5</c:v>
                  </c:pt>
                  <c:pt idx="2">
                    <c:v>1.5413771796981959E-5</c:v>
                  </c:pt>
                  <c:pt idx="3">
                    <c:v>7.4481914284983003E-4</c:v>
                  </c:pt>
                  <c:pt idx="4">
                    <c:v>1.1497671238805253E-5</c:v>
                  </c:pt>
                  <c:pt idx="5">
                    <c:v>2.5360369789390936E-5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'[20161119qPCR.xlsx]Sheet1'!$G$18:$G$23</c:f>
              <c:numCache>
                <c:formatCode>0.00E+00</c:formatCode>
                <c:ptCount val="6"/>
                <c:pt idx="0">
                  <c:v>5.909090909090909E-3</c:v>
                </c:pt>
                <c:pt idx="1">
                  <c:v>5.1033057851239665E-3</c:v>
                </c:pt>
                <c:pt idx="2">
                  <c:v>5.8855585831062672E-4</c:v>
                </c:pt>
                <c:pt idx="3">
                  <c:v>6.4733333333333335E-3</c:v>
                </c:pt>
                <c:pt idx="4">
                  <c:v>6.4065040650406503E-3</c:v>
                </c:pt>
                <c:pt idx="5">
                  <c:v>3.5379746835443042E-4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B-4EFB-8852-0F940C720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7855536"/>
        <c:axId val="517856096"/>
      </c:barChart>
      <c:catAx>
        <c:axId val="51785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7856096"/>
        <c:crosses val="autoZero"/>
        <c:auto val="1"/>
        <c:lblAlgn val="ctr"/>
        <c:lblOffset val="100"/>
        <c:noMultiLvlLbl val="0"/>
      </c:catAx>
      <c:valAx>
        <c:axId val="51785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.000_);[Red]\(#,##0.000\)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785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'[20161119qPCR.xlsx]Sheet1'!$H$33:$H$38</c:f>
                <c:numCache>
                  <c:formatCode>General</c:formatCode>
                  <c:ptCount val="6"/>
                  <c:pt idx="0">
                    <c:v>2.4637866940297977E-5</c:v>
                  </c:pt>
                  <c:pt idx="1">
                    <c:v>2.5502211780498439E-4</c:v>
                  </c:pt>
                  <c:pt idx="2">
                    <c:v>1.290340841581295E-6</c:v>
                  </c:pt>
                  <c:pt idx="3">
                    <c:v>1.5643955335985563E-4</c:v>
                  </c:pt>
                  <c:pt idx="4">
                    <c:v>9.730827264035156E-6</c:v>
                  </c:pt>
                  <c:pt idx="5">
                    <c:v>2.0203050891044185E-6</c:v>
                  </c:pt>
                </c:numCache>
              </c:numRef>
            </c:plus>
            <c:minus>
              <c:numRef>
                <c:f>'[20161119qPCR.xlsx]Sheet1'!$H$33:$H$38</c:f>
                <c:numCache>
                  <c:formatCode>General</c:formatCode>
                  <c:ptCount val="6"/>
                  <c:pt idx="0">
                    <c:v>2.4637866940297977E-5</c:v>
                  </c:pt>
                  <c:pt idx="1">
                    <c:v>2.5502211780498439E-4</c:v>
                  </c:pt>
                  <c:pt idx="2">
                    <c:v>1.290340841581295E-6</c:v>
                  </c:pt>
                  <c:pt idx="3">
                    <c:v>1.5643955335985563E-4</c:v>
                  </c:pt>
                  <c:pt idx="4">
                    <c:v>9.730827264035156E-6</c:v>
                  </c:pt>
                  <c:pt idx="5">
                    <c:v>2.0203050891044185E-6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'[20161119qPCR.xlsx]Sheet1'!$G$33:$G$38</c:f>
              <c:numCache>
                <c:formatCode>0.00E+00</c:formatCode>
                <c:ptCount val="6"/>
                <c:pt idx="0">
                  <c:v>3.02787456445993E-3</c:v>
                </c:pt>
                <c:pt idx="1">
                  <c:v>3.709016393442623E-3</c:v>
                </c:pt>
                <c:pt idx="2">
                  <c:v>2.5930656934306569E-4</c:v>
                </c:pt>
                <c:pt idx="3">
                  <c:v>3.5398230088495575E-3</c:v>
                </c:pt>
                <c:pt idx="4">
                  <c:v>4.1307339449541281E-3</c:v>
                </c:pt>
                <c:pt idx="5">
                  <c:v>2.2551020408163267E-4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C-43DB-8FAC-BD6B59EF1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6379600"/>
        <c:axId val="516380160"/>
      </c:barChart>
      <c:catAx>
        <c:axId val="5163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6380160"/>
        <c:crosses val="autoZero"/>
        <c:auto val="1"/>
        <c:lblAlgn val="ctr"/>
        <c:lblOffset val="100"/>
        <c:noMultiLvlLbl val="0"/>
      </c:catAx>
      <c:valAx>
        <c:axId val="51638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.000_);[Red]\(#,##0.000\)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637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'[140709EPN3mut_p53mut_U373_Luc①回目 (1).xlsx]Sheet1'!$J$67</c:f>
              <c:strCache>
                <c:ptCount val="1"/>
                <c:pt idx="0">
                  <c:v>pcDNA3.1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'[140709EPN3mut_p53mut_U373_Luc①回目 (1).xlsx]Sheet1'!$K$68:$K$76</c:f>
                <c:numCache>
                  <c:formatCode>General</c:formatCode>
                  <c:ptCount val="3"/>
                  <c:pt idx="0">
                    <c:v>0.33472510352025858</c:v>
                  </c:pt>
                  <c:pt idx="1">
                    <c:v>0.25467178841913551</c:v>
                  </c:pt>
                  <c:pt idx="2">
                    <c:v>0.34565915715216472</c:v>
                  </c:pt>
                </c:numCache>
                <c:extLst/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'[140709EPN3mut_p53mut_U373_Luc①回目 (1).xlsx]Sheet1'!$C$5:$C$13</c:f>
              <c:strCache>
                <c:ptCount val="3"/>
                <c:pt idx="0">
                  <c:v>pGL4</c:v>
                </c:pt>
                <c:pt idx="1">
                  <c:v>EPN3 BS1/pGL4</c:v>
                </c:pt>
                <c:pt idx="2">
                  <c:v>EPN3 BS3/pGL4</c:v>
                </c:pt>
              </c:strCache>
              <c:extLst/>
            </c:strRef>
          </c:cat>
          <c:val>
            <c:numRef>
              <c:f>'[140709EPN3mut_p53mut_U373_Luc①回目 (1).xlsx]Sheet1'!$J$68:$J$76</c:f>
              <c:numCache>
                <c:formatCode>0.00_);[Red]\(0.00\)</c:formatCode>
                <c:ptCount val="3"/>
                <c:pt idx="0">
                  <c:v>1.5384615384615388</c:v>
                </c:pt>
                <c:pt idx="1">
                  <c:v>1.5384615384615388</c:v>
                </c:pt>
                <c:pt idx="2">
                  <c:v>1.5384615384615385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BC4B-44C1-B378-FC14BB4EE0D5}"/>
            </c:ext>
          </c:extLst>
        </c:ser>
        <c:ser>
          <c:idx val="1"/>
          <c:order val="1"/>
          <c:tx>
            <c:strRef>
              <c:f>'[140709EPN3mut_p53mut_U373_Luc①回目 (1).xlsx]Sheet1'!$L$67</c:f>
              <c:strCache>
                <c:ptCount val="1"/>
                <c:pt idx="0">
                  <c:v>p53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'[140709EPN3mut_p53mut_U373_Luc①回目 (1).xlsx]Sheet1'!$M$68:$M$76</c:f>
                <c:numCache>
                  <c:formatCode>General</c:formatCode>
                  <c:ptCount val="3"/>
                  <c:pt idx="0">
                    <c:v>5.8682942971619863E-2</c:v>
                  </c:pt>
                  <c:pt idx="1">
                    <c:v>1.267513598609449</c:v>
                  </c:pt>
                  <c:pt idx="2">
                    <c:v>6.3038485341292834</c:v>
                  </c:pt>
                </c:numCache>
                <c:extLst/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'[140709EPN3mut_p53mut_U373_Luc①回目 (1).xlsx]Sheet1'!$C$5:$C$13</c:f>
              <c:strCache>
                <c:ptCount val="3"/>
                <c:pt idx="0">
                  <c:v>pGL4</c:v>
                </c:pt>
                <c:pt idx="1">
                  <c:v>EPN3 BS1/pGL4</c:v>
                </c:pt>
                <c:pt idx="2">
                  <c:v>EPN3 BS3/pGL4</c:v>
                </c:pt>
              </c:strCache>
              <c:extLst/>
            </c:strRef>
          </c:cat>
          <c:val>
            <c:numRef>
              <c:f>'[140709EPN3mut_p53mut_U373_Luc①回目 (1).xlsx]Sheet1'!$L$68:$L$76</c:f>
              <c:numCache>
                <c:formatCode>0.00_);[Red]\(0.00\)</c:formatCode>
                <c:ptCount val="3"/>
                <c:pt idx="0">
                  <c:v>1.5384615384615385</c:v>
                </c:pt>
                <c:pt idx="1">
                  <c:v>110.08686376940335</c:v>
                </c:pt>
                <c:pt idx="2">
                  <c:v>31.727864427171895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BC4B-44C1-B378-FC14BB4EE0D5}"/>
            </c:ext>
          </c:extLst>
        </c:ser>
        <c:ser>
          <c:idx val="2"/>
          <c:order val="2"/>
          <c:tx>
            <c:strRef>
              <c:f>'[140709EPN3mut_p53mut_U373_Luc①回目 (1).xlsx]Sheet1'!$N$67</c:f>
              <c:strCache>
                <c:ptCount val="1"/>
                <c:pt idx="0">
                  <c:v>p53R175H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'[140709EPN3mut_p53mut_U373_Luc①回目 (1).xlsx]Sheet1'!$O$68:$O$76</c:f>
                <c:numCache>
                  <c:formatCode>General</c:formatCode>
                  <c:ptCount val="3"/>
                  <c:pt idx="0">
                    <c:v>0.14967592765921361</c:v>
                  </c:pt>
                  <c:pt idx="1">
                    <c:v>0.40567269878766321</c:v>
                  </c:pt>
                  <c:pt idx="2">
                    <c:v>7.794343750750661E-2</c:v>
                  </c:pt>
                </c:numCache>
                <c:extLst/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'[140709EPN3mut_p53mut_U373_Luc①回目 (1).xlsx]Sheet1'!$C$5:$C$13</c:f>
              <c:strCache>
                <c:ptCount val="3"/>
                <c:pt idx="0">
                  <c:v>pGL4</c:v>
                </c:pt>
                <c:pt idx="1">
                  <c:v>EPN3 BS1/pGL4</c:v>
                </c:pt>
                <c:pt idx="2">
                  <c:v>EPN3 BS3/pGL4</c:v>
                </c:pt>
              </c:strCache>
              <c:extLst/>
            </c:strRef>
          </c:cat>
          <c:val>
            <c:numRef>
              <c:f>'[140709EPN3mut_p53mut_U373_Luc①回目 (1).xlsx]Sheet1'!$N$68:$N$76</c:f>
              <c:numCache>
                <c:formatCode>0.00_);[Red]\(0.00\)</c:formatCode>
                <c:ptCount val="3"/>
                <c:pt idx="0">
                  <c:v>1.5384615384615388</c:v>
                </c:pt>
                <c:pt idx="1">
                  <c:v>1.5491534187832245</c:v>
                </c:pt>
                <c:pt idx="2">
                  <c:v>1.6140626154517603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BC4B-44C1-B378-FC14BB4EE0D5}"/>
            </c:ext>
          </c:extLst>
        </c:ser>
        <c:ser>
          <c:idx val="3"/>
          <c:order val="3"/>
          <c:tx>
            <c:strRef>
              <c:f>'[140709EPN3mut_p53mut_U373_Luc①回目 (1).xlsx]Sheet1'!$P$67</c:f>
              <c:strCache>
                <c:ptCount val="1"/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'[140709EPN3mut_p53mut_U373_Luc①回目 (1).xlsx]Sheet1'!$Q$68:$Q$76</c:f>
                <c:numCache>
                  <c:formatCode>General</c:formatCode>
                  <c:ptCount val="3"/>
                </c:numCache>
                <c:extLst/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Lit>
              <c:ptCount val="3"/>
              <c:pt idx="0">
                <c:v>pGL4</c:v>
              </c:pt>
              <c:pt idx="1">
                <c:v>EPN3 BS1/pGL4</c:v>
              </c:pt>
              <c:pt idx="2">
                <c:v>EPN3 BS3/pGL4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'[140709EPN3mut_p53mut_U373_Luc①回目 (1).xlsx]Sheet1'!$P$68:$P$76</c:f>
              <c:numCache>
                <c:formatCode>General</c:formatCode>
                <c:ptCount val="3"/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BC4B-44C1-B378-FC14BB4EE0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339584"/>
        <c:axId val="88341120"/>
      </c:barChart>
      <c:catAx>
        <c:axId val="8833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8341120"/>
        <c:crosses val="autoZero"/>
        <c:auto val="1"/>
        <c:lblAlgn val="ctr"/>
        <c:lblOffset val="100"/>
        <c:noMultiLvlLbl val="0"/>
      </c:catAx>
      <c:valAx>
        <c:axId val="88341120"/>
        <c:scaling>
          <c:orientation val="minMax"/>
        </c:scaling>
        <c:delete val="0"/>
        <c:axPos val="l"/>
        <c:majorGridlines/>
        <c:numFmt formatCode="0.00_);[Red]\(0.00\)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ja-JP"/>
          </a:p>
        </c:txPr>
        <c:crossAx val="88339584"/>
        <c:crosses val="autoZero"/>
        <c:crossBetween val="between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5745920397919001"/>
          <c:y val="0.15889496085221169"/>
          <c:w val="0.21729844201800072"/>
          <c:h val="0.24430755344060714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200" b="1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29CDE354-8039-4662-BDAD-612D98DD30AF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377950" y="1077913"/>
            <a:ext cx="7183438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498E7446-17CB-43EE-B0EB-72D91229E8A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7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4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E7446-17CB-43EE-B0EB-72D91229E8A2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367322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7D372-FFDF-424C-8D5F-747C91535AD1}" type="datetimeFigureOut">
              <a:rPr kumimoji="1" lang="ja-JP" altLang="en-US" smtClean="0"/>
              <a:pPr/>
              <a:t>2016/12/7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5F26C-CA04-4B85-8BE9-943E264FF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chart" Target="../charts/chart1.xml"/>
   <Relationship Id="rId3" Type="http://schemas.openxmlformats.org/officeDocument/2006/relationships/chart" Target="../charts/chart2.xml"/>
   <Relationship Id="rId4" Type="http://schemas.openxmlformats.org/officeDocument/2006/relationships/chart" Target="../charts/chart3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chart" Target="../charts/chart4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png"/>
   <Relationship Id="rId3" Type="http://schemas.openxmlformats.org/officeDocument/2006/relationships/image" Target="../media/image2.png"/>
   <Relationship Id="rId4" Type="http://schemas.openxmlformats.org/officeDocument/2006/relationships/image" Target="../media/image3.png"/>
   <Relationship Id="rId5" Type="http://schemas.openxmlformats.org/officeDocument/2006/relationships/image" Target="../media/image4.png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10" Type="http://schemas.openxmlformats.org/officeDocument/2006/relationships/image" Target="../media/image12.emf"/>
   <Relationship Id="rId11" Type="http://schemas.openxmlformats.org/officeDocument/2006/relationships/image" Target="../media/image13.emf"/>
   <Relationship Id="rId12" Type="http://schemas.openxmlformats.org/officeDocument/2006/relationships/image" Target="../media/image14.emf"/>
   <Relationship Id="rId13" Type="http://schemas.openxmlformats.org/officeDocument/2006/relationships/image" Target="../media/image15.emf"/>
   <Relationship Id="rId14" Type="http://schemas.openxmlformats.org/officeDocument/2006/relationships/image" Target="../media/image16.emf"/>
   <Relationship Id="rId2" Type="http://schemas.openxmlformats.org/officeDocument/2006/relationships/notesSlide" Target="../notesSlides/notesSlide1.xml"/>
   <Relationship Id="rId3" Type="http://schemas.openxmlformats.org/officeDocument/2006/relationships/image" Target="../media/image5.emf"/>
   <Relationship Id="rId4" Type="http://schemas.openxmlformats.org/officeDocument/2006/relationships/image" Target="../media/image6.emf"/>
   <Relationship Id="rId5" Type="http://schemas.openxmlformats.org/officeDocument/2006/relationships/image" Target="../media/image7.emf"/>
   <Relationship Id="rId6" Type="http://schemas.openxmlformats.org/officeDocument/2006/relationships/image" Target="../media/image8.emf"/>
   <Relationship Id="rId7" Type="http://schemas.openxmlformats.org/officeDocument/2006/relationships/image" Target="../media/image9.emf"/>
   <Relationship Id="rId8" Type="http://schemas.openxmlformats.org/officeDocument/2006/relationships/image" Target="../media/image10.emf"/>
   <Relationship Id="rId9" Type="http://schemas.openxmlformats.org/officeDocument/2006/relationships/image" Target="../media/image11.emf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7.png"/>
   <Relationship Id="rId3" Type="http://schemas.openxmlformats.org/officeDocument/2006/relationships/image" Target="../media/image18.png"/>
   <Relationship Id="rId4" Type="http://schemas.openxmlformats.org/officeDocument/2006/relationships/image" Target="../media/image19.png"/>
   <Relationship Id="rId5" Type="http://schemas.microsoft.com/office/2007/relationships/hdphoto" Target="../media/hdphoto1.wdp"/>
   <Relationship Id="rId6" Type="http://schemas.openxmlformats.org/officeDocument/2006/relationships/image" Target="../media/image20.png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1.jpe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673051" y="1673156"/>
            <a:ext cx="2780269" cy="2941374"/>
            <a:chOff x="673051" y="1309062"/>
            <a:chExt cx="2780269" cy="3001314"/>
          </a:xfrm>
        </p:grpSpPr>
        <p:graphicFrame>
          <p:nvGraphicFramePr>
            <p:cNvPr id="6" name="グラフ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51859665"/>
                </p:ext>
              </p:extLst>
            </p:nvPr>
          </p:nvGraphicFramePr>
          <p:xfrm>
            <a:off x="673051" y="1309062"/>
            <a:ext cx="2361979" cy="2383546"/>
          </p:xfrm>
          <a:graphic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7" name="正方形/長方形 6"/>
            <p:cNvSpPr/>
            <p:nvPr/>
          </p:nvSpPr>
          <p:spPr>
            <a:xfrm>
              <a:off x="1235414" y="3463047"/>
              <a:ext cx="2217906" cy="155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" name="直線コネクタ 7"/>
            <p:cNvCxnSpPr/>
            <p:nvPr/>
          </p:nvCxnSpPr>
          <p:spPr>
            <a:xfrm>
              <a:off x="1303472" y="3993469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テキスト ボックス 8"/>
            <p:cNvSpPr txBox="1"/>
            <p:nvPr/>
          </p:nvSpPr>
          <p:spPr>
            <a:xfrm>
              <a:off x="2281147" y="3994563"/>
              <a:ext cx="706601" cy="31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ADR+</a:t>
              </a: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420758" y="3994563"/>
              <a:ext cx="663223" cy="31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ADR-</a:t>
              </a: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 rot="16200000">
              <a:off x="1160412" y="3538273"/>
              <a:ext cx="49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noTF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 rot="16200000">
              <a:off x="1371056" y="3596687"/>
              <a:ext cx="607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siEGFP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 rot="16200000">
              <a:off x="1690290" y="3553143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sip53</a:t>
              </a: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 rot="16200000">
              <a:off x="1962438" y="3545253"/>
              <a:ext cx="49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noTF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 rot="16200000">
              <a:off x="2176292" y="3598608"/>
              <a:ext cx="607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siEGFP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 rot="16200000">
              <a:off x="2494768" y="3553143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sip53</a:t>
              </a:r>
            </a:p>
          </p:txBody>
        </p:sp>
        <p:cxnSp>
          <p:nvCxnSpPr>
            <p:cNvPr id="17" name="直線コネクタ 16"/>
            <p:cNvCxnSpPr/>
            <p:nvPr/>
          </p:nvCxnSpPr>
          <p:spPr>
            <a:xfrm>
              <a:off x="2135316" y="3993469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グループ化 17"/>
          <p:cNvGrpSpPr/>
          <p:nvPr/>
        </p:nvGrpSpPr>
        <p:grpSpPr>
          <a:xfrm>
            <a:off x="3176284" y="1673157"/>
            <a:ext cx="2882304" cy="2962638"/>
            <a:chOff x="4043790" y="1309063"/>
            <a:chExt cx="2882304" cy="3001311"/>
          </a:xfrm>
        </p:grpSpPr>
        <p:graphicFrame>
          <p:nvGraphicFramePr>
            <p:cNvPr id="19" name="グラフ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63401554"/>
                </p:ext>
              </p:extLst>
            </p:nvPr>
          </p:nvGraphicFramePr>
          <p:xfrm>
            <a:off x="4043790" y="1309063"/>
            <a:ext cx="2361979" cy="2383546"/>
          </p:xfrm>
          <a:graphic>
            <a:graphicData uri="http://schemas.openxmlformats.org/drawingml/2006/chart">
              <c:chart xmlns:c="http://schemas.openxmlformats.org/drawingml/2006/chart" r:id="rId3"/>
            </a:graphicData>
          </a:graphic>
        </p:graphicFrame>
        <p:sp>
          <p:nvSpPr>
            <p:cNvPr id="20" name="正方形/長方形 19"/>
            <p:cNvSpPr/>
            <p:nvPr/>
          </p:nvSpPr>
          <p:spPr>
            <a:xfrm>
              <a:off x="4708188" y="3463047"/>
              <a:ext cx="2217906" cy="155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1" name="直線コネクタ 20"/>
            <p:cNvCxnSpPr/>
            <p:nvPr/>
          </p:nvCxnSpPr>
          <p:spPr>
            <a:xfrm>
              <a:off x="4689080" y="3993469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テキスト ボックス 21"/>
            <p:cNvSpPr txBox="1"/>
            <p:nvPr/>
          </p:nvSpPr>
          <p:spPr>
            <a:xfrm>
              <a:off x="5666756" y="3994561"/>
              <a:ext cx="734044" cy="31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ADR+</a:t>
              </a: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4806366" y="3994561"/>
              <a:ext cx="680034" cy="31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ADR-</a:t>
              </a: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 rot="16200000">
              <a:off x="4546020" y="3538273"/>
              <a:ext cx="49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noTF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 rot="16200000">
              <a:off x="4756664" y="3596687"/>
              <a:ext cx="607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siEGFP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 rot="16200000">
              <a:off x="5075898" y="3553143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sip53</a:t>
              </a: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 rot="16200000">
              <a:off x="5348046" y="3545253"/>
              <a:ext cx="49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noTF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 rot="16200000">
              <a:off x="5561900" y="3598608"/>
              <a:ext cx="607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siEGFP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 rot="16200000">
              <a:off x="5880376" y="3553143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sip53</a:t>
              </a:r>
            </a:p>
          </p:txBody>
        </p:sp>
        <p:cxnSp>
          <p:nvCxnSpPr>
            <p:cNvPr id="30" name="直線コネクタ 29"/>
            <p:cNvCxnSpPr/>
            <p:nvPr/>
          </p:nvCxnSpPr>
          <p:spPr>
            <a:xfrm>
              <a:off x="5520924" y="3993469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グループ化 30"/>
          <p:cNvGrpSpPr/>
          <p:nvPr/>
        </p:nvGrpSpPr>
        <p:grpSpPr>
          <a:xfrm>
            <a:off x="5815547" y="1673156"/>
            <a:ext cx="2805163" cy="2962639"/>
            <a:chOff x="7503665" y="1309062"/>
            <a:chExt cx="2805163" cy="3001313"/>
          </a:xfrm>
        </p:grpSpPr>
        <p:graphicFrame>
          <p:nvGraphicFramePr>
            <p:cNvPr id="32" name="グラフ 3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0456470"/>
                </p:ext>
              </p:extLst>
            </p:nvPr>
          </p:nvGraphicFramePr>
          <p:xfrm>
            <a:off x="7503665" y="1309062"/>
            <a:ext cx="2361979" cy="2383546"/>
          </p:xfrm>
          <a:graphic>
            <a:graphicData uri="http://schemas.openxmlformats.org/drawingml/2006/chart">
              <c:chart xmlns:c="http://schemas.openxmlformats.org/drawingml/2006/chart" r:id="rId4"/>
            </a:graphicData>
          </a:graphic>
        </p:graphicFrame>
        <p:sp>
          <p:nvSpPr>
            <p:cNvPr id="33" name="正方形/長方形 32"/>
            <p:cNvSpPr/>
            <p:nvPr/>
          </p:nvSpPr>
          <p:spPr>
            <a:xfrm>
              <a:off x="8090922" y="3463047"/>
              <a:ext cx="2217906" cy="155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コネクタ 33"/>
            <p:cNvCxnSpPr/>
            <p:nvPr/>
          </p:nvCxnSpPr>
          <p:spPr>
            <a:xfrm>
              <a:off x="8126284" y="3993469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テキスト ボックス 34"/>
            <p:cNvSpPr txBox="1"/>
            <p:nvPr/>
          </p:nvSpPr>
          <p:spPr>
            <a:xfrm>
              <a:off x="9103959" y="3994562"/>
              <a:ext cx="699259" cy="31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ADR+</a:t>
              </a: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8243570" y="3994561"/>
              <a:ext cx="623983" cy="31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ADR-</a:t>
              </a:r>
            </a:p>
          </p:txBody>
        </p:sp>
        <p:sp>
          <p:nvSpPr>
            <p:cNvPr id="37" name="テキスト ボックス 36"/>
            <p:cNvSpPr txBox="1"/>
            <p:nvPr/>
          </p:nvSpPr>
          <p:spPr>
            <a:xfrm rot="16200000">
              <a:off x="7983224" y="3538273"/>
              <a:ext cx="49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noTF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 rot="16200000">
              <a:off x="8193868" y="3596687"/>
              <a:ext cx="607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siEGFP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 rot="16200000">
              <a:off x="8513102" y="3553143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sip53</a:t>
              </a: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 rot="16200000">
              <a:off x="8785250" y="3545253"/>
              <a:ext cx="49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noTF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 rot="16200000">
              <a:off x="8999104" y="3598608"/>
              <a:ext cx="607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err="1">
                  <a:ea typeface="Arial Unicode MS" pitchFamily="50" charset="-128"/>
                  <a:cs typeface="Arial Unicode MS" pitchFamily="50" charset="-128"/>
                </a:rPr>
                <a:t>siEGFP</a:t>
              </a:r>
              <a:endParaRPr lang="en-US" altLang="ja-JP" sz="1200" b="1" dirty="0"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 rot="16200000">
              <a:off x="9317580" y="3553143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>
                  <a:ea typeface="Arial Unicode MS" pitchFamily="50" charset="-128"/>
                  <a:cs typeface="Arial Unicode MS" pitchFamily="50" charset="-128"/>
                </a:rPr>
                <a:t>sip53</a:t>
              </a:r>
            </a:p>
          </p:txBody>
        </p:sp>
        <p:cxnSp>
          <p:nvCxnSpPr>
            <p:cNvPr id="43" name="直線コネクタ 42"/>
            <p:cNvCxnSpPr/>
            <p:nvPr/>
          </p:nvCxnSpPr>
          <p:spPr>
            <a:xfrm>
              <a:off x="8958128" y="3993469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タイトル 1"/>
          <p:cNvSpPr txBox="1">
            <a:spLocks/>
          </p:cNvSpPr>
          <p:nvPr/>
        </p:nvSpPr>
        <p:spPr>
          <a:xfrm>
            <a:off x="1488221" y="1338882"/>
            <a:ext cx="1152128" cy="404663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b="1">
                <a:latin typeface="Calibri" panose="020F0502020204030204" pitchFamily="34" charset="0"/>
              </a:rPr>
              <a:t>A549</a:t>
            </a:r>
            <a:endParaRPr lang="ja-JP" altLang="en-US" sz="1200" b="1" dirty="0">
              <a:latin typeface="Calibri" panose="020F0502020204030204" pitchFamily="34" charset="0"/>
            </a:endParaRPr>
          </a:p>
        </p:txBody>
      </p:sp>
      <p:sp>
        <p:nvSpPr>
          <p:cNvPr id="45" name="タイトル 1"/>
          <p:cNvSpPr txBox="1">
            <a:spLocks/>
          </p:cNvSpPr>
          <p:nvPr/>
        </p:nvSpPr>
        <p:spPr>
          <a:xfrm>
            <a:off x="4011945" y="1338882"/>
            <a:ext cx="1152128" cy="40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latin typeface="Calibri" panose="020F0502020204030204" pitchFamily="34" charset="0"/>
                <a:ea typeface="+mj-ea"/>
                <a:cs typeface="+mj-cs"/>
              </a:rPr>
              <a:t>U2OS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46" name="タイトル 1"/>
          <p:cNvSpPr txBox="1">
            <a:spLocks/>
          </p:cNvSpPr>
          <p:nvPr/>
        </p:nvSpPr>
        <p:spPr>
          <a:xfrm>
            <a:off x="6640715" y="1370781"/>
            <a:ext cx="1152128" cy="330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noProof="0" dirty="0">
                <a:latin typeface="Calibri" panose="020F0502020204030204" pitchFamily="34" charset="0"/>
                <a:ea typeface="+mj-ea"/>
                <a:cs typeface="+mj-cs"/>
              </a:rPr>
              <a:t>HepG2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-22229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S1</a:t>
            </a:r>
            <a:endParaRPr kumimoji="1" lang="ja-JP" altLang="en-US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59259" y="114773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A</a:t>
            </a:r>
            <a:endParaRPr kumimoji="1" lang="ja-JP" altLang="en-US" sz="1400" b="1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092139" y="1147731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B</a:t>
            </a:r>
            <a:endParaRPr kumimoji="1" lang="ja-JP" altLang="en-US" sz="1400" b="1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5672719" y="1147731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C</a:t>
            </a:r>
            <a:endParaRPr kumimoji="1" lang="ja-JP" altLang="en-US" sz="1400" b="1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09600" y="4812632"/>
            <a:ext cx="81333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Supplementary Figure S1.</a:t>
            </a:r>
            <a:endParaRPr lang="ja-JP" altLang="ja-JP" dirty="0"/>
          </a:p>
          <a:p>
            <a:r>
              <a:rPr lang="en-US" altLang="ja-JP" dirty="0"/>
              <a:t>Knockdown of p53 expression by sip53. (A) A549, (B) U2OS and (C) HepG2 cells were transfected with sip53 24 h before treatment with </a:t>
            </a:r>
            <a:r>
              <a:rPr lang="en-US" altLang="ja-JP" dirty="0" err="1"/>
              <a:t>adriamycin</a:t>
            </a:r>
            <a:r>
              <a:rPr lang="en-US" altLang="ja-JP" dirty="0"/>
              <a:t> (ADR). </a:t>
            </a:r>
            <a:r>
              <a:rPr lang="en-US" altLang="ja-JP" dirty="0" err="1"/>
              <a:t>siEGFP</a:t>
            </a:r>
            <a:r>
              <a:rPr lang="en-US" altLang="ja-JP" dirty="0"/>
              <a:t> and no transfection (</a:t>
            </a:r>
            <a:r>
              <a:rPr lang="en-US" altLang="ja-JP" dirty="0" err="1"/>
              <a:t>noTF</a:t>
            </a:r>
            <a:r>
              <a:rPr lang="en-US" altLang="ja-JP" dirty="0"/>
              <a:t>) were used as controls. At 48 h after treatment with 2 </a:t>
            </a:r>
            <a:r>
              <a:rPr lang="en-US" altLang="ja-JP" dirty="0" err="1"/>
              <a:t>μg</a:t>
            </a:r>
            <a:r>
              <a:rPr lang="en-US" altLang="ja-JP" dirty="0"/>
              <a:t>/ml of ADR, total RNA was subjected to </a:t>
            </a:r>
            <a:r>
              <a:rPr lang="en-US" altLang="ja-JP" dirty="0" err="1"/>
              <a:t>qRT</a:t>
            </a:r>
            <a:r>
              <a:rPr lang="en-US" altLang="ja-JP" dirty="0"/>
              <a:t>-PCR. Error bars represent the S.D. (n = 3</a:t>
            </a:r>
            <a:r>
              <a:rPr lang="en-US" altLang="ja-JP" dirty="0" smtClean="0"/>
              <a:t>). </a:t>
            </a:r>
            <a:r>
              <a:rPr lang="en-US" altLang="ja-JP" i="1" dirty="0" smtClean="0">
                <a:latin typeface="Symbol" panose="05050102010706020507" pitchFamily="18" charset="2"/>
              </a:rPr>
              <a:t>b</a:t>
            </a:r>
            <a:r>
              <a:rPr lang="en-US" altLang="ja-JP" i="1" dirty="0" smtClean="0"/>
              <a:t>-actin</a:t>
            </a:r>
            <a:r>
              <a:rPr lang="en-US" altLang="ja-JP" dirty="0" smtClean="0"/>
              <a:t> </a:t>
            </a:r>
            <a:r>
              <a:rPr lang="en-US" altLang="ja-JP" dirty="0"/>
              <a:t>was used to normalize the expression levels</a:t>
            </a:r>
            <a:r>
              <a:rPr lang="en-US" altLang="ja-JP" dirty="0" smtClean="0"/>
              <a:t>.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9604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63504"/>
              </p:ext>
            </p:extLst>
          </p:nvPr>
        </p:nvGraphicFramePr>
        <p:xfrm>
          <a:off x="1518439" y="726397"/>
          <a:ext cx="4923213" cy="324679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2008356" y="3752369"/>
            <a:ext cx="4808306" cy="297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5" name="テキスト ボックス 4"/>
          <p:cNvSpPr txBox="1"/>
          <p:nvPr/>
        </p:nvSpPr>
        <p:spPr>
          <a:xfrm rot="5400000">
            <a:off x="2368053" y="3829181"/>
            <a:ext cx="561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pGL4</a:t>
            </a:r>
            <a:endParaRPr lang="ja-JP" altLang="en-US" sz="1400" b="1" dirty="0"/>
          </a:p>
        </p:txBody>
      </p:sp>
      <p:sp>
        <p:nvSpPr>
          <p:cNvPr id="6" name="テキスト ボックス 5"/>
          <p:cNvSpPr txBox="1"/>
          <p:nvPr/>
        </p:nvSpPr>
        <p:spPr>
          <a:xfrm rot="5400000">
            <a:off x="2992673" y="4236344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pGL4/p53BS1+2</a:t>
            </a:r>
            <a:endParaRPr lang="ja-JP" altLang="en-US" sz="1400" b="1" dirty="0"/>
          </a:p>
        </p:txBody>
      </p:sp>
      <p:sp>
        <p:nvSpPr>
          <p:cNvPr id="7" name="テキスト ボックス 6"/>
          <p:cNvSpPr txBox="1"/>
          <p:nvPr/>
        </p:nvSpPr>
        <p:spPr>
          <a:xfrm rot="5400000">
            <a:off x="4129195" y="4145774"/>
            <a:ext cx="1194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pGL4/p53BS3</a:t>
            </a:r>
            <a:endParaRPr lang="ja-JP" altLang="en-US" sz="1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22229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S2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 rot="16200000">
            <a:off x="235235" y="2211296"/>
            <a:ext cx="2289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 err="1"/>
              <a:t>Ralative</a:t>
            </a:r>
            <a:r>
              <a:rPr lang="en-US" altLang="ja-JP" sz="1200" b="1" dirty="0"/>
              <a:t> </a:t>
            </a:r>
            <a:r>
              <a:rPr lang="en-US" altLang="ja-JP" sz="1200" b="1" dirty="0" err="1"/>
              <a:t>luciferase</a:t>
            </a:r>
            <a:r>
              <a:rPr lang="en-US" altLang="ja-JP" sz="1200" b="1" dirty="0"/>
              <a:t> activity (folds)</a:t>
            </a:r>
            <a:endParaRPr lang="ja-JP" altLang="en-US" sz="1200" b="1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35243" y="4973054"/>
            <a:ext cx="50372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/>
              <a:t>Supplementary Figure </a:t>
            </a:r>
            <a:r>
              <a:rPr lang="en-US" altLang="ja-JP" sz="1400" b="1" dirty="0" smtClean="0"/>
              <a:t>S2. </a:t>
            </a:r>
            <a:endParaRPr lang="ja-JP" altLang="ja-JP" sz="1400" dirty="0"/>
          </a:p>
          <a:p>
            <a:r>
              <a:rPr lang="en-US" altLang="ja-JP" sz="1400" dirty="0"/>
              <a:t>Results of the luciferase assay of the genomic fragments containing p53BSs using U373MG cells. The luciferase activity is indicated relative to the activity of the mock vector with S.D. (n = 2). Mutant p53 represents the plasmid expressing either human p53 with a missense mutation (R175H). U373 MG cells were used for these analyses.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2495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14734" r="12764"/>
          <a:stretch/>
        </p:blipFill>
        <p:spPr>
          <a:xfrm>
            <a:off x="2107096" y="3297331"/>
            <a:ext cx="1881808" cy="6742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28407" t="10337" r="21244" b="4432"/>
          <a:stretch/>
        </p:blipFill>
        <p:spPr>
          <a:xfrm>
            <a:off x="5685182" y="3299791"/>
            <a:ext cx="1855305" cy="67586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直線コネクタ 5"/>
          <p:cNvCxnSpPr/>
          <p:nvPr/>
        </p:nvCxnSpPr>
        <p:spPr>
          <a:xfrm>
            <a:off x="3975655" y="3737113"/>
            <a:ext cx="2915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7540490" y="3657601"/>
            <a:ext cx="2915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/>
          <a:srcRect l="9445" r="11666" b="16832"/>
          <a:stretch/>
        </p:blipFill>
        <p:spPr>
          <a:xfrm>
            <a:off x="2107095" y="4270139"/>
            <a:ext cx="1881809" cy="6861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5"/>
          <a:srcRect l="13936" t="15947" r="8225"/>
          <a:stretch/>
        </p:blipFill>
        <p:spPr>
          <a:xfrm>
            <a:off x="5698435" y="4267201"/>
            <a:ext cx="1828800" cy="6830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4240317" y="357577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832038" y="35095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16200000">
            <a:off x="2134721" y="2564092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Mock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2615028" y="2484580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p53WT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3004275" y="2325556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p53R175H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 rot="16200000">
            <a:off x="5606790" y="2564092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Mock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16200000">
            <a:off x="6019826" y="2418320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mp53WT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6448828" y="2272548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mp53R172H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二等辺三角形 17"/>
          <p:cNvSpPr/>
          <p:nvPr/>
        </p:nvSpPr>
        <p:spPr>
          <a:xfrm rot="16200000">
            <a:off x="4041917" y="3475274"/>
            <a:ext cx="159023" cy="20100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二等辺三角形 18"/>
          <p:cNvSpPr/>
          <p:nvPr/>
        </p:nvSpPr>
        <p:spPr>
          <a:xfrm rot="16200000">
            <a:off x="7553361" y="3594542"/>
            <a:ext cx="159023" cy="20100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532937" y="3470621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p53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991232" y="3470621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>
                <a:latin typeface="Calibri" panose="020F0502020204030204" pitchFamily="34" charset="0"/>
                <a:cs typeface="Calibri" panose="020F0502020204030204" pitchFamily="34" charset="0"/>
              </a:rPr>
              <a:t>mp53</a:t>
            </a:r>
            <a:endParaRPr kumimoji="1"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396904" y="1594316"/>
            <a:ext cx="565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A</a:t>
            </a:r>
            <a:endParaRPr kumimoji="1" lang="ja-JP" altLang="en-US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995620" y="1594316"/>
            <a:ext cx="565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B</a:t>
            </a:r>
            <a:endParaRPr kumimoji="1" lang="ja-JP" altLang="en-US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-22229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S3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19200" y="5358063"/>
            <a:ext cx="66093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/>
              <a:t>Supplementary Figure S3.</a:t>
            </a:r>
            <a:endParaRPr lang="ja-JP" altLang="ja-JP" sz="1400" dirty="0"/>
          </a:p>
          <a:p>
            <a:r>
              <a:rPr lang="en-US" altLang="ja-JP" sz="1400" dirty="0"/>
              <a:t>U373 MG cells were transfected with either (A) p53WT, p53R175H, (B) mp53WT, mp53R172H or mock vector. At 36 h after transfection, whole cell lysates were subjected to western blot analysis with an anti-p53 antibody. </a:t>
            </a:r>
            <a:r>
              <a:rPr lang="en-US" altLang="ja-JP" sz="1400" dirty="0" err="1"/>
              <a:t>Coomassie</a:t>
            </a:r>
            <a:r>
              <a:rPr lang="en-US" altLang="ja-JP" sz="1400" dirty="0"/>
              <a:t> brilliant blue staining is shown as a loading control.</a:t>
            </a:r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944915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-22229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S4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547" y="344658"/>
            <a:ext cx="1962314" cy="196236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638" y="344658"/>
            <a:ext cx="1962314" cy="196236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0489" y="344658"/>
            <a:ext cx="1962314" cy="196236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13" y="344658"/>
            <a:ext cx="1962314" cy="196236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612" y="2533423"/>
            <a:ext cx="1962314" cy="1962367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546" y="2533423"/>
            <a:ext cx="1962314" cy="1962367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9638" y="2533423"/>
            <a:ext cx="1962314" cy="1962367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2561" y="2533423"/>
            <a:ext cx="1962314" cy="196236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612" y="4698742"/>
            <a:ext cx="1962314" cy="196236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1546" y="4730174"/>
            <a:ext cx="1962314" cy="196236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39638" y="4698742"/>
            <a:ext cx="1962314" cy="1962367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32561" y="4698742"/>
            <a:ext cx="1962314" cy="1962367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6084757" y="1989219"/>
            <a:ext cx="85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00B050"/>
                </a:solidFill>
              </a:rPr>
              <a:t>EPN3</a:t>
            </a:r>
            <a:r>
              <a:rPr kumimoji="1" lang="en-US" altLang="ja-JP" b="1" dirty="0"/>
              <a:t> 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8369091" y="1965773"/>
            <a:ext cx="6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p53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906307" y="1989219"/>
            <a:ext cx="80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00B0F0"/>
                </a:solidFill>
              </a:rPr>
              <a:t>DAPI </a:t>
            </a:r>
            <a:endParaRPr kumimoji="1" lang="en-US" altLang="ja-JP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668698" y="1965773"/>
            <a:ext cx="920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bg1"/>
                </a:solidFill>
              </a:rPr>
              <a:t>Merge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084757" y="4164703"/>
            <a:ext cx="85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00B050"/>
                </a:solidFill>
              </a:rPr>
              <a:t>EPN3</a:t>
            </a:r>
            <a:r>
              <a:rPr kumimoji="1" lang="en-US" altLang="ja-JP" b="1" dirty="0"/>
              <a:t> 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8369091" y="4141257"/>
            <a:ext cx="6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p53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906307" y="4164703"/>
            <a:ext cx="80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00B0F0"/>
                </a:solidFill>
              </a:rPr>
              <a:t>DAPI </a:t>
            </a:r>
            <a:endParaRPr kumimoji="1" lang="en-US" altLang="ja-JP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668698" y="4141257"/>
            <a:ext cx="920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bg1"/>
                </a:solidFill>
              </a:rPr>
              <a:t>Merge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084757" y="6316741"/>
            <a:ext cx="85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00B050"/>
                </a:solidFill>
              </a:rPr>
              <a:t>EPN3</a:t>
            </a:r>
            <a:r>
              <a:rPr kumimoji="1" lang="en-US" altLang="ja-JP" b="1" dirty="0"/>
              <a:t> 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8369091" y="6293295"/>
            <a:ext cx="6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p53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906307" y="6340187"/>
            <a:ext cx="80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00B0F0"/>
                </a:solidFill>
              </a:rPr>
              <a:t>DAPI </a:t>
            </a:r>
            <a:endParaRPr kumimoji="1" lang="en-US" altLang="ja-JP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668698" y="6293295"/>
            <a:ext cx="920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bg1"/>
                </a:solidFill>
              </a:rPr>
              <a:t>Merge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-19009" y="407403"/>
            <a:ext cx="565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12h</a:t>
            </a:r>
            <a:endParaRPr kumimoji="1" lang="ja-JP" altLang="en-US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-19009" y="2558032"/>
            <a:ext cx="567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24</a:t>
            </a:r>
            <a:r>
              <a:rPr kumimoji="1" lang="en-US" altLang="ja-JP" b="1" dirty="0"/>
              <a:t>h</a:t>
            </a:r>
            <a:endParaRPr kumimoji="1" lang="ja-JP" altLang="en-US" b="1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-19009" y="4698742"/>
            <a:ext cx="567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48h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31571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0" y="126072"/>
            <a:ext cx="9238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/>
              <a:t>Supplementary Figure S4.</a:t>
            </a:r>
            <a:endParaRPr lang="ja-JP" altLang="ja-JP" sz="1400" dirty="0"/>
          </a:p>
          <a:p>
            <a:r>
              <a:rPr lang="en-US" altLang="ja-JP" sz="1600" dirty="0"/>
              <a:t>HCT116 </a:t>
            </a:r>
            <a:r>
              <a:rPr lang="en-US" altLang="ja-JP" sz="1600" i="1" dirty="0"/>
              <a:t>p53</a:t>
            </a:r>
            <a:r>
              <a:rPr lang="en-US" altLang="ja-JP" sz="1600" baseline="30000" dirty="0"/>
              <a:t>+/+</a:t>
            </a:r>
            <a:r>
              <a:rPr lang="en-US" altLang="ja-JP" sz="1600" dirty="0"/>
              <a:t> cells were treated with 2 </a:t>
            </a:r>
            <a:r>
              <a:rPr lang="en-US" altLang="ja-JP" sz="1600" dirty="0" err="1"/>
              <a:t>μg</a:t>
            </a:r>
            <a:r>
              <a:rPr lang="en-US" altLang="ja-JP" sz="1600" dirty="0"/>
              <a:t>/ml of ADR for 2 h and then incubated with normal medium for the indicated hours. Adherent cells were fixed with 4% paraformaldehyde in PBS and </a:t>
            </a:r>
            <a:r>
              <a:rPr lang="en-US" altLang="ja-JP" sz="1600" dirty="0" err="1"/>
              <a:t>permeabilized</a:t>
            </a:r>
            <a:r>
              <a:rPr lang="en-US" altLang="ja-JP" sz="1600" dirty="0"/>
              <a:t> with 0.2% Triton X-100 in PBS for 5 min at room temperature. EPSIN 3 (green) and p53 (red) were visualized using specific primary antibodies and fluorescein-conjugated secondary antibodies. Nuclei were stained with DAPI (blue).</a:t>
            </a:r>
            <a:endParaRPr lang="ja-JP" altLang="ja-JP" sz="1600" dirty="0"/>
          </a:p>
          <a:p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41890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l="7885" t="31443" r="72893" b="50000"/>
          <a:stretch/>
        </p:blipFill>
        <p:spPr bwMode="auto">
          <a:xfrm>
            <a:off x="5896797" y="3947643"/>
            <a:ext cx="421408" cy="34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 rotWithShape="1">
          <a:blip r:embed="rId3" cstate="print"/>
          <a:srcRect l="14464" t="37132" r="71023" b="50363"/>
          <a:stretch/>
        </p:blipFill>
        <p:spPr bwMode="auto">
          <a:xfrm>
            <a:off x="5896796" y="4397540"/>
            <a:ext cx="386651" cy="23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 rotWithShape="1">
          <a:blip r:embed="rId3" cstate="print"/>
          <a:srcRect l="52651" t="37131" r="29881" b="50363"/>
          <a:stretch/>
        </p:blipFill>
        <p:spPr bwMode="auto">
          <a:xfrm>
            <a:off x="6283447" y="4397540"/>
            <a:ext cx="465403" cy="231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正方形/長方形 27"/>
          <p:cNvSpPr/>
          <p:nvPr/>
        </p:nvSpPr>
        <p:spPr>
          <a:xfrm>
            <a:off x="5896797" y="4397540"/>
            <a:ext cx="852054" cy="23151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805856" y="3962519"/>
            <a:ext cx="472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/>
              <a:t>p53</a:t>
            </a:r>
            <a:endParaRPr lang="ja-JP" altLang="en-US" sz="1200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72031" y="2766010"/>
            <a:ext cx="470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 err="1"/>
              <a:t>kDa</a:t>
            </a:r>
            <a:endParaRPr kumimoji="1" lang="ja-JP" altLang="en-US" sz="1050" b="1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8442" t="20227" r="73305" b="38878"/>
          <a:stretch/>
        </p:blipFill>
        <p:spPr bwMode="auto">
          <a:xfrm>
            <a:off x="5896796" y="2932834"/>
            <a:ext cx="432522" cy="90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2" name="直線コネクタ 31"/>
          <p:cNvCxnSpPr/>
          <p:nvPr/>
        </p:nvCxnSpPr>
        <p:spPr>
          <a:xfrm>
            <a:off x="5762959" y="3029224"/>
            <a:ext cx="125118" cy="9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5762959" y="3222923"/>
            <a:ext cx="125118" cy="9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5762959" y="3515790"/>
            <a:ext cx="125118" cy="9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5762959" y="3757683"/>
            <a:ext cx="125118" cy="9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5434463" y="3625808"/>
            <a:ext cx="199522" cy="161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37</a:t>
            </a:r>
            <a:endParaRPr kumimoji="1" lang="ja-JP" altLang="en-US" sz="1200" b="1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434463" y="3386106"/>
            <a:ext cx="199522" cy="161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50</a:t>
            </a:r>
            <a:endParaRPr kumimoji="1" lang="ja-JP" altLang="en-US" sz="1200" b="1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434463" y="3101253"/>
            <a:ext cx="199522" cy="161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75</a:t>
            </a:r>
            <a:endParaRPr kumimoji="1" lang="ja-JP" altLang="en-US" sz="1200" b="1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355443" y="2900746"/>
            <a:ext cx="245378" cy="161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100</a:t>
            </a:r>
            <a:endParaRPr kumimoji="1" lang="ja-JP" altLang="en-US" sz="1200" b="1" dirty="0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53089" t="18355" r="28957" b="40748"/>
          <a:stretch/>
        </p:blipFill>
        <p:spPr bwMode="auto">
          <a:xfrm>
            <a:off x="6329318" y="2932834"/>
            <a:ext cx="425450" cy="90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1" name="直線コネクタ 40"/>
          <p:cNvCxnSpPr/>
          <p:nvPr/>
        </p:nvCxnSpPr>
        <p:spPr>
          <a:xfrm>
            <a:off x="5762959" y="4111983"/>
            <a:ext cx="125118" cy="9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5896797" y="2932835"/>
            <a:ext cx="852054" cy="90777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3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l="51189" t="29756" r="29379" b="51687"/>
          <a:stretch/>
        </p:blipFill>
        <p:spPr bwMode="auto">
          <a:xfrm>
            <a:off x="6314801" y="3947645"/>
            <a:ext cx="42602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正方形/長方形 43"/>
          <p:cNvSpPr/>
          <p:nvPr/>
        </p:nvSpPr>
        <p:spPr>
          <a:xfrm>
            <a:off x="5896797" y="3947644"/>
            <a:ext cx="852054" cy="3429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5434463" y="3974062"/>
            <a:ext cx="199522" cy="161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50</a:t>
            </a:r>
            <a:endParaRPr kumimoji="1" lang="ja-JP" altLang="en-US" sz="1200" b="1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6805855" y="3270821"/>
            <a:ext cx="668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/>
              <a:t>EPSIN 3</a:t>
            </a:r>
            <a:endParaRPr lang="ja-JP" altLang="en-US" sz="1200" b="1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805856" y="4374798"/>
            <a:ext cx="472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/>
              <a:t>CBB</a:t>
            </a:r>
            <a:endParaRPr lang="ja-JP" altLang="en-US" sz="1200" b="1" dirty="0"/>
          </a:p>
        </p:txBody>
      </p:sp>
      <p:cxnSp>
        <p:nvCxnSpPr>
          <p:cNvPr id="48" name="直線コネクタ 47"/>
          <p:cNvCxnSpPr/>
          <p:nvPr/>
        </p:nvCxnSpPr>
        <p:spPr>
          <a:xfrm>
            <a:off x="6373626" y="2148823"/>
            <a:ext cx="38749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>
            <a:off x="6323559" y="1866148"/>
            <a:ext cx="494271" cy="253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IP:HA</a:t>
            </a:r>
            <a:endParaRPr kumimoji="1" lang="ja-JP" altLang="en-US" sz="1200" b="1" dirty="0"/>
          </a:p>
        </p:txBody>
      </p:sp>
      <p:sp>
        <p:nvSpPr>
          <p:cNvPr id="50" name="テキスト ボックス 49"/>
          <p:cNvSpPr txBox="1"/>
          <p:nvPr/>
        </p:nvSpPr>
        <p:spPr>
          <a:xfrm rot="16200000">
            <a:off x="6184914" y="2469024"/>
            <a:ext cx="494271" cy="253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Mock</a:t>
            </a:r>
            <a:endParaRPr kumimoji="1" lang="ja-JP" altLang="en-US" sz="1200" b="1" dirty="0"/>
          </a:p>
        </p:txBody>
      </p:sp>
      <p:sp>
        <p:nvSpPr>
          <p:cNvPr id="51" name="テキスト ボックス 50"/>
          <p:cNvSpPr txBox="1"/>
          <p:nvPr/>
        </p:nvSpPr>
        <p:spPr>
          <a:xfrm rot="16200000">
            <a:off x="6282661" y="2363671"/>
            <a:ext cx="752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EPSIN 3C</a:t>
            </a:r>
            <a:endParaRPr kumimoji="1" lang="ja-JP" altLang="en-US" sz="1200" b="1" dirty="0"/>
          </a:p>
        </p:txBody>
      </p:sp>
      <p:cxnSp>
        <p:nvCxnSpPr>
          <p:cNvPr id="52" name="直線コネクタ 51"/>
          <p:cNvCxnSpPr/>
          <p:nvPr/>
        </p:nvCxnSpPr>
        <p:spPr>
          <a:xfrm>
            <a:off x="5917911" y="2148823"/>
            <a:ext cx="38749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5854925" y="1866148"/>
            <a:ext cx="529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Input</a:t>
            </a:r>
            <a:endParaRPr kumimoji="1" lang="ja-JP" altLang="en-US" sz="1200" b="1" dirty="0"/>
          </a:p>
        </p:txBody>
      </p:sp>
      <p:sp>
        <p:nvSpPr>
          <p:cNvPr id="54" name="テキスト ボックス 53"/>
          <p:cNvSpPr txBox="1"/>
          <p:nvPr/>
        </p:nvSpPr>
        <p:spPr>
          <a:xfrm rot="16200000">
            <a:off x="5756681" y="2469024"/>
            <a:ext cx="494271" cy="253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Mock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854428" y="2363671"/>
            <a:ext cx="752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EPSIN 3C</a:t>
            </a:r>
            <a:endParaRPr kumimoji="1" lang="ja-JP" altLang="en-US" sz="1200" b="1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1796285" y="1707268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A</a:t>
            </a:r>
            <a:endParaRPr kumimoji="1" lang="ja-JP" altLang="en-US" sz="1400" b="1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5198879" y="1751026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B</a:t>
            </a:r>
            <a:endParaRPr kumimoji="1" lang="ja-JP" altLang="en-US" sz="1400" b="1" dirty="0"/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 rotWithShape="1">
          <a:blip r:embed="rId6"/>
          <a:srcRect l="14297" t="26308" r="52119" b="23993"/>
          <a:stretch/>
        </p:blipFill>
        <p:spPr bwMode="auto">
          <a:xfrm>
            <a:off x="2767866" y="2648052"/>
            <a:ext cx="905888" cy="1810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9" name="テキスト ボックス 58"/>
          <p:cNvSpPr txBox="1"/>
          <p:nvPr/>
        </p:nvSpPr>
        <p:spPr>
          <a:xfrm rot="16200000">
            <a:off x="3152314" y="2276730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Mock</a:t>
            </a:r>
            <a:endParaRPr kumimoji="1" lang="ja-JP" altLang="en-US" sz="1200" b="1" dirty="0"/>
          </a:p>
        </p:txBody>
      </p:sp>
      <p:sp>
        <p:nvSpPr>
          <p:cNvPr id="60" name="テキスト ボックス 59"/>
          <p:cNvSpPr txBox="1"/>
          <p:nvPr/>
        </p:nvSpPr>
        <p:spPr>
          <a:xfrm rot="16200000">
            <a:off x="2644128" y="2183954"/>
            <a:ext cx="752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EPSIN 3C</a:t>
            </a:r>
            <a:endParaRPr kumimoji="1" lang="ja-JP" altLang="en-US" sz="1200" b="1" dirty="0"/>
          </a:p>
        </p:txBody>
      </p:sp>
      <p:sp>
        <p:nvSpPr>
          <p:cNvPr id="61" name="二等辺三角形 60"/>
          <p:cNvSpPr/>
          <p:nvPr/>
        </p:nvSpPr>
        <p:spPr>
          <a:xfrm rot="5400000" flipH="1">
            <a:off x="2740751" y="2837214"/>
            <a:ext cx="81869" cy="8186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832165" y="4253822"/>
            <a:ext cx="3964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/>
              <a:t>20</a:t>
            </a:r>
            <a:endParaRPr kumimoji="1" lang="ja-JP" altLang="en-US" sz="1200" b="1" dirty="0"/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3832165" y="410837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25</a:t>
            </a:r>
            <a:endParaRPr kumimoji="1" lang="ja-JP" altLang="en-US" sz="1200" b="1" dirty="0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832165" y="37351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37</a:t>
            </a:r>
            <a:endParaRPr kumimoji="1" lang="ja-JP" altLang="en-US" sz="1200" b="1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832165" y="3514814"/>
            <a:ext cx="3964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/>
              <a:t>50</a:t>
            </a:r>
            <a:endParaRPr kumimoji="1" lang="ja-JP" altLang="en-US" sz="1200" b="1" dirty="0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3832165" y="32213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75</a:t>
            </a:r>
            <a:endParaRPr kumimoji="1" lang="ja-JP" altLang="en-US" sz="1200" b="1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3765112" y="3014454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100</a:t>
            </a:r>
            <a:endParaRPr kumimoji="1" lang="ja-JP" altLang="en-US" sz="1200" b="1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3765111" y="2759703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150</a:t>
            </a:r>
            <a:endParaRPr kumimoji="1" lang="ja-JP" altLang="en-US" sz="1200" b="1" dirty="0"/>
          </a:p>
        </p:txBody>
      </p:sp>
      <p:cxnSp>
        <p:nvCxnSpPr>
          <p:cNvPr id="69" name="直線コネクタ 68"/>
          <p:cNvCxnSpPr/>
          <p:nvPr/>
        </p:nvCxnSpPr>
        <p:spPr>
          <a:xfrm>
            <a:off x="3673246" y="2891837"/>
            <a:ext cx="122804" cy="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/>
          <p:cNvCxnSpPr/>
          <p:nvPr/>
        </p:nvCxnSpPr>
        <p:spPr>
          <a:xfrm>
            <a:off x="3673246" y="3138353"/>
            <a:ext cx="122804" cy="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>
            <a:off x="3673246" y="3343934"/>
            <a:ext cx="122804" cy="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>
            <a:off x="3673246" y="3632293"/>
            <a:ext cx="122804" cy="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/>
        </p:nvCxnSpPr>
        <p:spPr>
          <a:xfrm>
            <a:off x="3673246" y="3876084"/>
            <a:ext cx="122804" cy="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/>
          <p:cNvCxnSpPr/>
          <p:nvPr/>
        </p:nvCxnSpPr>
        <p:spPr>
          <a:xfrm>
            <a:off x="3673246" y="4251765"/>
            <a:ext cx="122804" cy="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>
            <a:off x="3673246" y="4375478"/>
            <a:ext cx="122804" cy="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二等辺三角形 75"/>
          <p:cNvSpPr/>
          <p:nvPr/>
        </p:nvSpPr>
        <p:spPr>
          <a:xfrm rot="5400000" flipH="1">
            <a:off x="2740751" y="3341812"/>
            <a:ext cx="81869" cy="81869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/>
          </a:p>
        </p:txBody>
      </p:sp>
      <p:sp>
        <p:nvSpPr>
          <p:cNvPr id="77" name="二等辺三角形 76"/>
          <p:cNvSpPr/>
          <p:nvPr/>
        </p:nvSpPr>
        <p:spPr>
          <a:xfrm rot="5400000" flipH="1">
            <a:off x="2740751" y="3771751"/>
            <a:ext cx="81869" cy="81869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2316635" y="2750473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CHC</a:t>
            </a:r>
            <a:endParaRPr kumimoji="1" lang="ja-JP" altLang="en-US" sz="1200" b="1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097179" y="3247340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EPSIN</a:t>
            </a:r>
            <a:r>
              <a:rPr lang="ja-JP" altLang="en-US" sz="1200" b="1" dirty="0"/>
              <a:t> </a:t>
            </a:r>
            <a:r>
              <a:rPr lang="en-US" altLang="ja-JP" sz="1200" b="1" dirty="0"/>
              <a:t>3</a:t>
            </a:r>
            <a:endParaRPr kumimoji="1" lang="ja-JP" altLang="en-US" sz="1200" b="1" dirty="0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2097179" y="3661638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EPSIN</a:t>
            </a:r>
            <a:r>
              <a:rPr lang="ja-JP" altLang="en-US" sz="1200" b="1" dirty="0"/>
              <a:t> </a:t>
            </a:r>
            <a:r>
              <a:rPr lang="en-US" altLang="ja-JP" sz="1200" b="1" dirty="0"/>
              <a:t>3</a:t>
            </a:r>
            <a:endParaRPr kumimoji="1" lang="ja-JP" altLang="en-US" sz="1200" b="1" dirty="0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-22229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S5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644242" y="4756558"/>
            <a:ext cx="58045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/>
              <a:t>Supplementary Figure S5.</a:t>
            </a:r>
            <a:endParaRPr lang="ja-JP" altLang="ja-JP" sz="1400" dirty="0"/>
          </a:p>
          <a:p>
            <a:r>
              <a:rPr lang="en-US" altLang="ja-JP" sz="1400" dirty="0"/>
              <a:t>HEK293T cells were transfected with either EPSIN 3C or mock vector. At 36 h after transfection, whole cell lysates were subjected to immunoprecipitation with an anti-HA agarose antibody, and the </a:t>
            </a:r>
            <a:r>
              <a:rPr lang="en-US" altLang="ja-JP" sz="1400" dirty="0" err="1"/>
              <a:t>immunoprecipitates</a:t>
            </a:r>
            <a:r>
              <a:rPr lang="en-US" altLang="ja-JP" sz="1400" dirty="0"/>
              <a:t> were analyzed using SDS-PAGE and subsequent silver staining (A) or western blotting using anti-p53 antibody (B). (A) Mass spectrometric analysis revealed that the red-arrow-indicated protein band contained </a:t>
            </a:r>
            <a:r>
              <a:rPr lang="en-US" altLang="ja-JP" sz="1400" dirty="0" err="1"/>
              <a:t>clathrin</a:t>
            </a:r>
            <a:r>
              <a:rPr lang="en-US" altLang="ja-JP" sz="1400" dirty="0"/>
              <a:t> heavy chain. Green arrows indicate the protein bands of EPSIN 3.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58063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-22229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S6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19" y="513562"/>
            <a:ext cx="3644629" cy="3644629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3387533" y="850788"/>
            <a:ext cx="865762" cy="418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046313" y="1059932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Below median</a:t>
            </a:r>
            <a:endParaRPr kumimoji="1" lang="ja-JP" altLang="en-US" sz="12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46313" y="2555798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Above median</a:t>
            </a:r>
            <a:endParaRPr kumimoji="1" lang="ja-JP" altLang="en-US" sz="1200" b="1" dirty="0"/>
          </a:p>
        </p:txBody>
      </p:sp>
      <p:sp>
        <p:nvSpPr>
          <p:cNvPr id="10" name="正方形/長方形 9"/>
          <p:cNvSpPr/>
          <p:nvPr/>
        </p:nvSpPr>
        <p:spPr>
          <a:xfrm>
            <a:off x="984801" y="850788"/>
            <a:ext cx="350196" cy="2597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95453" y="871199"/>
            <a:ext cx="40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1.0</a:t>
            </a:r>
            <a:endParaRPr kumimoji="1" lang="ja-JP" altLang="en-US" sz="120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95453" y="1336931"/>
            <a:ext cx="40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0.8</a:t>
            </a:r>
            <a:endParaRPr kumimoji="1" lang="ja-JP" altLang="en-US" sz="12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95453" y="1772881"/>
            <a:ext cx="40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0.6</a:t>
            </a:r>
            <a:endParaRPr kumimoji="1" lang="ja-JP" altLang="en-US" sz="1200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95453" y="2208831"/>
            <a:ext cx="40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0.4</a:t>
            </a:r>
            <a:endParaRPr kumimoji="1" lang="ja-JP" altLang="en-US" sz="12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95453" y="2684569"/>
            <a:ext cx="40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0.2</a:t>
            </a:r>
            <a:endParaRPr kumimoji="1" lang="ja-JP" altLang="en-US" sz="12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041372" y="3113603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0</a:t>
            </a:r>
            <a:endParaRPr kumimoji="1" lang="ja-JP" altLang="en-US" sz="1200" b="1" dirty="0"/>
          </a:p>
        </p:txBody>
      </p:sp>
      <p:sp>
        <p:nvSpPr>
          <p:cNvPr id="17" name="正方形/長方形 16"/>
          <p:cNvSpPr/>
          <p:nvPr/>
        </p:nvSpPr>
        <p:spPr>
          <a:xfrm>
            <a:off x="1334997" y="3479702"/>
            <a:ext cx="2918298" cy="255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277295" y="3388748"/>
            <a:ext cx="272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0</a:t>
            </a:r>
            <a:endParaRPr kumimoji="1" lang="ja-JP" altLang="en-US" sz="12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693468" y="3388748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200</a:t>
            </a:r>
            <a:endParaRPr kumimoji="1" lang="ja-JP" altLang="en-US" sz="12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185911" y="3388748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400</a:t>
            </a:r>
            <a:endParaRPr kumimoji="1" lang="ja-JP" altLang="en-US" sz="12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707494" y="3388748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600</a:t>
            </a:r>
            <a:endParaRPr kumimoji="1" lang="ja-JP" altLang="en-US" sz="1200" b="1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229077" y="3388748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800</a:t>
            </a:r>
            <a:endParaRPr kumimoji="1" lang="ja-JP" altLang="en-US" sz="12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722366" y="3388748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1000</a:t>
            </a:r>
            <a:endParaRPr kumimoji="1" lang="ja-JP" altLang="en-US" sz="12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061329" y="3607588"/>
            <a:ext cx="17091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Days after diagnosis</a:t>
            </a:r>
            <a:endParaRPr kumimoji="1" lang="ja-JP" altLang="en-US" sz="1200" b="1" dirty="0"/>
          </a:p>
        </p:txBody>
      </p:sp>
      <p:sp>
        <p:nvSpPr>
          <p:cNvPr id="25" name="テキスト ボックス 24"/>
          <p:cNvSpPr txBox="1"/>
          <p:nvPr/>
        </p:nvSpPr>
        <p:spPr>
          <a:xfrm rot="16200000">
            <a:off x="325147" y="1972522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Probability</a:t>
            </a:r>
            <a:endParaRPr kumimoji="1" lang="ja-JP" altLang="en-US" sz="1200" b="1" dirty="0"/>
          </a:p>
        </p:txBody>
      </p:sp>
      <p:sp>
        <p:nvSpPr>
          <p:cNvPr id="26" name="正方形/長方形 25"/>
          <p:cNvSpPr/>
          <p:nvPr/>
        </p:nvSpPr>
        <p:spPr>
          <a:xfrm>
            <a:off x="482080" y="3681841"/>
            <a:ext cx="1562469" cy="1622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627621" y="3884587"/>
            <a:ext cx="3661340" cy="4573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8" name="表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228811"/>
              </p:ext>
            </p:extLst>
          </p:nvPr>
        </p:nvGraphicFramePr>
        <p:xfrm>
          <a:off x="627621" y="4012756"/>
          <a:ext cx="3735345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345">
                  <a:extLst>
                    <a:ext uri="{9D8B030D-6E8A-4147-A177-3AD203B41FA5}">
                      <a16:colId xmlns:a16="http://schemas.microsoft.com/office/drawing/2014/main" val="2984756210"/>
                    </a:ext>
                  </a:extLst>
                </a:gridCol>
                <a:gridCol w="522000">
                  <a:extLst>
                    <a:ext uri="{9D8B030D-6E8A-4147-A177-3AD203B41FA5}">
                      <a16:colId xmlns:a16="http://schemas.microsoft.com/office/drawing/2014/main" val="2441758081"/>
                    </a:ext>
                  </a:extLst>
                </a:gridCol>
                <a:gridCol w="522000">
                  <a:extLst>
                    <a:ext uri="{9D8B030D-6E8A-4147-A177-3AD203B41FA5}">
                      <a16:colId xmlns:a16="http://schemas.microsoft.com/office/drawing/2014/main" val="523215899"/>
                    </a:ext>
                  </a:extLst>
                </a:gridCol>
                <a:gridCol w="522000">
                  <a:extLst>
                    <a:ext uri="{9D8B030D-6E8A-4147-A177-3AD203B41FA5}">
                      <a16:colId xmlns:a16="http://schemas.microsoft.com/office/drawing/2014/main" val="2964107754"/>
                    </a:ext>
                  </a:extLst>
                </a:gridCol>
                <a:gridCol w="522000">
                  <a:extLst>
                    <a:ext uri="{9D8B030D-6E8A-4147-A177-3AD203B41FA5}">
                      <a16:colId xmlns:a16="http://schemas.microsoft.com/office/drawing/2014/main" val="1277801017"/>
                    </a:ext>
                  </a:extLst>
                </a:gridCol>
                <a:gridCol w="522000">
                  <a:extLst>
                    <a:ext uri="{9D8B030D-6E8A-4147-A177-3AD203B41FA5}">
                      <a16:colId xmlns:a16="http://schemas.microsoft.com/office/drawing/2014/main" val="2650527341"/>
                    </a:ext>
                  </a:extLst>
                </a:gridCol>
                <a:gridCol w="522000">
                  <a:extLst>
                    <a:ext uri="{9D8B030D-6E8A-4147-A177-3AD203B41FA5}">
                      <a16:colId xmlns:a16="http://schemas.microsoft.com/office/drawing/2014/main" val="1682280459"/>
                    </a:ext>
                  </a:extLst>
                </a:gridCol>
              </a:tblGrid>
              <a:tr h="236534"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Below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117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890283"/>
                  </a:ext>
                </a:extLst>
              </a:tr>
              <a:tr h="236534"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Above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116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kumimoji="1" lang="ja-JP" altLang="en-US" sz="105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649451"/>
                  </a:ext>
                </a:extLst>
              </a:tr>
            </a:tbl>
          </a:graphicData>
        </a:graphic>
      </p:graphicFrame>
      <p:sp>
        <p:nvSpPr>
          <p:cNvPr id="29" name="テキスト ボックス 28"/>
          <p:cNvSpPr txBox="1"/>
          <p:nvPr/>
        </p:nvSpPr>
        <p:spPr>
          <a:xfrm>
            <a:off x="1184203" y="3792426"/>
            <a:ext cx="12025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/>
              <a:t>Number at risk</a:t>
            </a:r>
            <a:endParaRPr kumimoji="1" lang="ja-JP" altLang="en-US" sz="1100" b="1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765452" y="2085840"/>
            <a:ext cx="691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P = 0.37</a:t>
            </a:r>
            <a:endParaRPr kumimoji="1" lang="ja-JP" altLang="en-US" sz="1200" b="1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65724" y="4724887"/>
            <a:ext cx="42576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/>
              <a:t>Supplementary Figure S6.</a:t>
            </a:r>
            <a:endParaRPr lang="ja-JP" altLang="ja-JP" sz="1400" dirty="0"/>
          </a:p>
          <a:p>
            <a:r>
              <a:rPr lang="en-US" altLang="ja-JP" sz="1400" dirty="0"/>
              <a:t>Kaplan-Meier curves of patients stratified by the expression levels of </a:t>
            </a:r>
            <a:r>
              <a:rPr lang="en-US" altLang="ja-JP" sz="1400" i="1" dirty="0"/>
              <a:t>EPSIN 3</a:t>
            </a:r>
            <a:r>
              <a:rPr lang="en-US" altLang="ja-JP" sz="1400" dirty="0"/>
              <a:t> in gastric cancer tissues. Data on RNA sequence and clinical information were obtained from the TCGA database. The P value was calculated by using a log-rank test.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90478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16918</TotalTime>
  <Words>591</Words>
  <Application>Microsoft Office PowerPoint</Application>
  <PresentationFormat>画面に合わせる (4:3)</PresentationFormat>
  <Paragraphs>141</Paragraphs>
  <Slides>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Arial Unicode MS</vt:lpstr>
      <vt:lpstr>ＭＳ Ｐゴシック</vt:lpstr>
      <vt:lpstr>Arial</vt:lpstr>
      <vt:lpstr>Calibri</vt:lpstr>
      <vt:lpstr>Symbol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