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94"/>
    <p:restoredTop sz="94613"/>
  </p:normalViewPr>
  <p:slideViewPr>
    <p:cSldViewPr snapToGrid="0" snapToObjects="1">
      <p:cViewPr>
        <p:scale>
          <a:sx n="195" d="100"/>
          <a:sy n="195" d="100"/>
        </p:scale>
        <p:origin x="136" y="-2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localhost/Users/adrian/Documents/Mcmdc2%20Data/Mcmdc2%20tissue%20RT-qPC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Sheet4!$A$33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Sheet4!$B$32:$D$32</c:f>
              <c:strCache>
                <c:ptCount val="3"/>
                <c:pt idx="0">
                  <c:v>Exon 1</c:v>
                </c:pt>
                <c:pt idx="1">
                  <c:v>Exon 2</c:v>
                </c:pt>
                <c:pt idx="2">
                  <c:v>Exon 7 </c:v>
                </c:pt>
              </c:strCache>
            </c:strRef>
          </c:cat>
          <c:val>
            <c:numRef>
              <c:f>Sheet4!$B$33:$D$33</c:f>
              <c:numCache>
                <c:formatCode>General</c:formatCode>
                <c:ptCount val="3"/>
                <c:pt idx="0" formatCode="0.00">
                  <c:v>1.0</c:v>
                </c:pt>
                <c:pt idx="1">
                  <c:v>1.0</c:v>
                </c:pt>
                <c:pt idx="2">
                  <c:v>1.0</c:v>
                </c:pt>
              </c:numCache>
            </c:numRef>
          </c:val>
        </c:ser>
        <c:ser>
          <c:idx val="1"/>
          <c:order val="1"/>
          <c:tx>
            <c:strRef>
              <c:f>Sheet4!$A$34</c:f>
              <c:strCache>
                <c:ptCount val="1"/>
                <c:pt idx="0">
                  <c:v>Mcmdc2 -/-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Sheet4!$B$35:$D$35</c:f>
                <c:numCache>
                  <c:formatCode>General</c:formatCode>
                  <c:ptCount val="3"/>
                  <c:pt idx="0">
                    <c:v>0.0327539606818419</c:v>
                  </c:pt>
                  <c:pt idx="1">
                    <c:v>0.0159290072774424</c:v>
                  </c:pt>
                  <c:pt idx="2">
                    <c:v>0.0350218663733252</c:v>
                  </c:pt>
                </c:numCache>
              </c:numRef>
            </c:plus>
            <c:minus>
              <c:numRef>
                <c:f>Sheet4!$B$35:$D$35</c:f>
                <c:numCache>
                  <c:formatCode>General</c:formatCode>
                  <c:ptCount val="3"/>
                  <c:pt idx="0">
                    <c:v>0.0327539606818419</c:v>
                  </c:pt>
                  <c:pt idx="1">
                    <c:v>0.0159290072774424</c:v>
                  </c:pt>
                  <c:pt idx="2">
                    <c:v>0.0350218663733252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Sheet4!$B$32:$D$32</c:f>
              <c:strCache>
                <c:ptCount val="3"/>
                <c:pt idx="0">
                  <c:v>Exon 1</c:v>
                </c:pt>
                <c:pt idx="1">
                  <c:v>Exon 2</c:v>
                </c:pt>
                <c:pt idx="2">
                  <c:v>Exon 7 </c:v>
                </c:pt>
              </c:strCache>
            </c:strRef>
          </c:cat>
          <c:val>
            <c:numRef>
              <c:f>Sheet4!$B$34:$D$34</c:f>
              <c:numCache>
                <c:formatCode>0.00</c:formatCode>
                <c:ptCount val="3"/>
                <c:pt idx="0">
                  <c:v>0.0644563575765961</c:v>
                </c:pt>
                <c:pt idx="1">
                  <c:v>0.0153571280704351</c:v>
                </c:pt>
                <c:pt idx="2">
                  <c:v>0.0530152539500724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7"/>
        <c:axId val="-1003329744"/>
        <c:axId val="-1003327424"/>
      </c:barChart>
      <c:catAx>
        <c:axId val="-1003329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003327424"/>
        <c:crosses val="autoZero"/>
        <c:auto val="1"/>
        <c:lblAlgn val="ctr"/>
        <c:lblOffset val="100"/>
        <c:noMultiLvlLbl val="0"/>
      </c:catAx>
      <c:valAx>
        <c:axId val="-1003327424"/>
        <c:scaling>
          <c:orientation val="minMax"/>
          <c:min val="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/>
                  <a:t>Fold Relative Expression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charset="0"/>
                  <a:ea typeface="Arial" charset="0"/>
                  <a:cs typeface="Arial" charset="0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003329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60068599493566"/>
          <c:y val="0.831069805311166"/>
          <c:w val="0.442545098478024"/>
          <c:h val="0.1047415084387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Arial" charset="0"/>
              <a:cs typeface="Arial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charset="0"/>
          <a:ea typeface="Arial" charset="0"/>
          <a:cs typeface="Arial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5C98-D437-8441-B771-73A00ABF8988}" type="datetimeFigureOut">
              <a:rPr lang="en-US" smtClean="0"/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72E6-6993-DA43-A85A-1787FDF8C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27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5C98-D437-8441-B771-73A00ABF8988}" type="datetimeFigureOut">
              <a:rPr lang="en-US" smtClean="0"/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72E6-6993-DA43-A85A-1787FDF8C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26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5C98-D437-8441-B771-73A00ABF8988}" type="datetimeFigureOut">
              <a:rPr lang="en-US" smtClean="0"/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72E6-6993-DA43-A85A-1787FDF8C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31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5C98-D437-8441-B771-73A00ABF8988}" type="datetimeFigureOut">
              <a:rPr lang="en-US" smtClean="0"/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72E6-6993-DA43-A85A-1787FDF8C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6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5C98-D437-8441-B771-73A00ABF8988}" type="datetimeFigureOut">
              <a:rPr lang="en-US" smtClean="0"/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72E6-6993-DA43-A85A-1787FDF8C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58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5C98-D437-8441-B771-73A00ABF8988}" type="datetimeFigureOut">
              <a:rPr lang="en-US" smtClean="0"/>
              <a:t>12/2/16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72E6-6993-DA43-A85A-1787FDF8C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75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5C98-D437-8441-B771-73A00ABF8988}" type="datetimeFigureOut">
              <a:rPr lang="en-US" smtClean="0"/>
              <a:t>12/2/16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72E6-6993-DA43-A85A-1787FDF8C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32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5C98-D437-8441-B771-73A00ABF8988}" type="datetimeFigureOut">
              <a:rPr lang="en-US" smtClean="0"/>
              <a:t>12/2/16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72E6-6993-DA43-A85A-1787FDF8C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73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5C98-D437-8441-B771-73A00ABF8988}" type="datetimeFigureOut">
              <a:rPr lang="en-US" smtClean="0"/>
              <a:t>12/2/16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72E6-6993-DA43-A85A-1787FDF8C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63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5C98-D437-8441-B771-73A00ABF8988}" type="datetimeFigureOut">
              <a:rPr lang="en-US" smtClean="0"/>
              <a:t>12/2/16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72E6-6993-DA43-A85A-1787FDF8C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04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5C98-D437-8441-B771-73A00ABF8988}" type="datetimeFigureOut">
              <a:rPr lang="en-US" smtClean="0"/>
              <a:t>12/2/16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72E6-6993-DA43-A85A-1787FDF8C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964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A5C98-D437-8441-B771-73A00ABF8988}" type="datetimeFigureOut">
              <a:rPr lang="en-US" smtClean="0"/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E72E6-6993-DA43-A85A-1787FDF8C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394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Box 104"/>
          <p:cNvSpPr txBox="1"/>
          <p:nvPr/>
        </p:nvSpPr>
        <p:spPr>
          <a:xfrm>
            <a:off x="1101470" y="1757510"/>
            <a:ext cx="267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grpSp>
        <p:nvGrpSpPr>
          <p:cNvPr id="109" name="Group 108"/>
          <p:cNvGrpSpPr/>
          <p:nvPr/>
        </p:nvGrpSpPr>
        <p:grpSpPr>
          <a:xfrm>
            <a:off x="1486311" y="1892649"/>
            <a:ext cx="4092565" cy="532137"/>
            <a:chOff x="1039748" y="552951"/>
            <a:chExt cx="4092565" cy="532137"/>
          </a:xfrm>
        </p:grpSpPr>
        <p:grpSp>
          <p:nvGrpSpPr>
            <p:cNvPr id="14" name="Group 13"/>
            <p:cNvGrpSpPr/>
            <p:nvPr/>
          </p:nvGrpSpPr>
          <p:grpSpPr>
            <a:xfrm>
              <a:off x="2080704" y="814913"/>
              <a:ext cx="628600" cy="270175"/>
              <a:chOff x="3559596" y="1379859"/>
              <a:chExt cx="1552373" cy="485891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3630010" y="1382274"/>
                <a:ext cx="1481959" cy="48347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559596" y="1379859"/>
                <a:ext cx="954680" cy="3366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SA-</a:t>
                </a:r>
                <a:r>
                  <a:rPr lang="en-US" sz="1200" dirty="0" err="1"/>
                  <a:t>LacZ</a:t>
                </a:r>
                <a:endParaRPr lang="en-US" sz="1200" dirty="0"/>
              </a:p>
            </p:txBody>
          </p:sp>
        </p:grpSp>
        <p:sp>
          <p:nvSpPr>
            <p:cNvPr id="16" name="Rounded Rectangle 15"/>
            <p:cNvSpPr/>
            <p:nvPr/>
          </p:nvSpPr>
          <p:spPr>
            <a:xfrm>
              <a:off x="1308119" y="810607"/>
              <a:ext cx="136971" cy="23572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/>
                <a:t>2</a:t>
              </a: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1039748" y="810607"/>
              <a:ext cx="106706" cy="23572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/>
                <a:t>1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693926" y="814913"/>
              <a:ext cx="135711" cy="23572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/>
                <a:t>4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711369" y="821714"/>
              <a:ext cx="155714" cy="23572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/>
                <a:t>5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4125219" y="826765"/>
              <a:ext cx="149821" cy="23572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/>
                <a:t>7</a:t>
              </a: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4424282" y="820339"/>
              <a:ext cx="124567" cy="23572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/>
                <a:t>8</a:t>
              </a: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4799847" y="832808"/>
              <a:ext cx="332466" cy="23572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12</a:t>
              </a:r>
            </a:p>
          </p:txBody>
        </p:sp>
        <p:sp>
          <p:nvSpPr>
            <p:cNvPr id="37" name="Triangle 36"/>
            <p:cNvSpPr/>
            <p:nvPr/>
          </p:nvSpPr>
          <p:spPr>
            <a:xfrm rot="5400000">
              <a:off x="2758552" y="897820"/>
              <a:ext cx="189474" cy="78276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1146454" y="928471"/>
              <a:ext cx="1718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1432896" y="836961"/>
              <a:ext cx="251642" cy="193037"/>
              <a:chOff x="1468843" y="1726455"/>
              <a:chExt cx="430592" cy="174408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1655943" y="1726455"/>
                <a:ext cx="56393" cy="174408"/>
                <a:chOff x="9655064" y="2366259"/>
                <a:chExt cx="80960" cy="211970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 rot="1800000">
                  <a:off x="9655064" y="2366259"/>
                  <a:ext cx="0" cy="21197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 rot="1800000">
                  <a:off x="9736024" y="2366259"/>
                  <a:ext cx="0" cy="21197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" name="Straight Connector 39"/>
              <p:cNvCxnSpPr/>
              <p:nvPr/>
            </p:nvCxnSpPr>
            <p:spPr>
              <a:xfrm flipV="1">
                <a:off x="1468843" y="1819169"/>
                <a:ext cx="430592" cy="25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Straight Connector 55"/>
            <p:cNvCxnSpPr/>
            <p:nvPr/>
          </p:nvCxnSpPr>
          <p:spPr>
            <a:xfrm>
              <a:off x="2703324" y="940218"/>
              <a:ext cx="11344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Group 83"/>
            <p:cNvGrpSpPr/>
            <p:nvPr/>
          </p:nvGrpSpPr>
          <p:grpSpPr>
            <a:xfrm>
              <a:off x="1836370" y="868631"/>
              <a:ext cx="266293" cy="141894"/>
              <a:chOff x="1007386" y="911232"/>
              <a:chExt cx="266293" cy="141894"/>
            </a:xfrm>
          </p:grpSpPr>
          <p:sp>
            <p:nvSpPr>
              <p:cNvPr id="60" name="Right Triangle 59"/>
              <p:cNvSpPr/>
              <p:nvPr/>
            </p:nvSpPr>
            <p:spPr>
              <a:xfrm rot="10800000" flipH="1">
                <a:off x="1121248" y="911232"/>
                <a:ext cx="77981" cy="141894"/>
              </a:xfrm>
              <a:prstGeom prst="rtTriangle">
                <a:avLst/>
              </a:prstGeom>
              <a:pattFill prst="wd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/>
              </a:p>
            </p:txBody>
          </p:sp>
          <p:cxnSp>
            <p:nvCxnSpPr>
              <p:cNvPr id="61" name="Straight Connector 60"/>
              <p:cNvCxnSpPr/>
              <p:nvPr/>
            </p:nvCxnSpPr>
            <p:spPr>
              <a:xfrm>
                <a:off x="1007386" y="982179"/>
                <a:ext cx="11344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1160238" y="982179"/>
                <a:ext cx="11344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Straight Connector 73"/>
            <p:cNvCxnSpPr/>
            <p:nvPr/>
          </p:nvCxnSpPr>
          <p:spPr>
            <a:xfrm>
              <a:off x="4283374" y="944629"/>
              <a:ext cx="11344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Bent Arrow 74"/>
            <p:cNvSpPr/>
            <p:nvPr/>
          </p:nvSpPr>
          <p:spPr>
            <a:xfrm>
              <a:off x="2925225" y="713756"/>
              <a:ext cx="140304" cy="95585"/>
            </a:xfrm>
            <a:prstGeom prst="bentArrow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796473" y="552951"/>
              <a:ext cx="359394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Frt</a:t>
              </a:r>
              <a:endParaRPr lang="en-US" sz="1200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442103" y="552951"/>
              <a:ext cx="359394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Frt</a:t>
              </a:r>
              <a:endParaRPr lang="en-US" sz="1200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587438" y="552951"/>
              <a:ext cx="446211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loxP</a:t>
              </a:r>
              <a:endParaRPr lang="en-US" sz="12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116988" y="552951"/>
              <a:ext cx="446211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loxP</a:t>
              </a:r>
              <a:endParaRPr lang="en-US" sz="1200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139513" y="552951"/>
              <a:ext cx="446211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loxP</a:t>
              </a:r>
              <a:endParaRPr lang="en-US" sz="1200" dirty="0"/>
            </a:p>
          </p:txBody>
        </p:sp>
        <p:grpSp>
          <p:nvGrpSpPr>
            <p:cNvPr id="88" name="Group 87"/>
            <p:cNvGrpSpPr/>
            <p:nvPr/>
          </p:nvGrpSpPr>
          <p:grpSpPr>
            <a:xfrm>
              <a:off x="3320111" y="849892"/>
              <a:ext cx="189103" cy="189474"/>
              <a:chOff x="2033473" y="1044240"/>
              <a:chExt cx="189103" cy="189474"/>
            </a:xfrm>
          </p:grpSpPr>
          <p:sp>
            <p:nvSpPr>
              <p:cNvPr id="86" name="Triangle 85"/>
              <p:cNvSpPr/>
              <p:nvPr/>
            </p:nvSpPr>
            <p:spPr>
              <a:xfrm rot="5400000">
                <a:off x="2088701" y="1099839"/>
                <a:ext cx="189474" cy="78276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/>
              </a:p>
            </p:txBody>
          </p:sp>
          <p:cxnSp>
            <p:nvCxnSpPr>
              <p:cNvPr id="87" name="Straight Connector 86"/>
              <p:cNvCxnSpPr/>
              <p:nvPr/>
            </p:nvCxnSpPr>
            <p:spPr>
              <a:xfrm>
                <a:off x="2033473" y="1142237"/>
                <a:ext cx="11344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Group 88"/>
            <p:cNvGrpSpPr/>
            <p:nvPr/>
          </p:nvGrpSpPr>
          <p:grpSpPr>
            <a:xfrm>
              <a:off x="3429843" y="877524"/>
              <a:ext cx="266293" cy="141894"/>
              <a:chOff x="1007386" y="911232"/>
              <a:chExt cx="266293" cy="141894"/>
            </a:xfrm>
          </p:grpSpPr>
          <p:sp>
            <p:nvSpPr>
              <p:cNvPr id="90" name="Right Triangle 89"/>
              <p:cNvSpPr/>
              <p:nvPr/>
            </p:nvSpPr>
            <p:spPr>
              <a:xfrm rot="10800000" flipH="1">
                <a:off x="1121248" y="911232"/>
                <a:ext cx="77981" cy="141894"/>
              </a:xfrm>
              <a:prstGeom prst="rtTriangle">
                <a:avLst/>
              </a:prstGeom>
              <a:pattFill prst="wd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/>
              </a:p>
            </p:txBody>
          </p:sp>
          <p:cxnSp>
            <p:nvCxnSpPr>
              <p:cNvPr id="91" name="Straight Connector 90"/>
              <p:cNvCxnSpPr/>
              <p:nvPr/>
            </p:nvCxnSpPr>
            <p:spPr>
              <a:xfrm>
                <a:off x="1007386" y="982179"/>
                <a:ext cx="11344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1160238" y="982179"/>
                <a:ext cx="11344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 92"/>
            <p:cNvGrpSpPr/>
            <p:nvPr/>
          </p:nvGrpSpPr>
          <p:grpSpPr>
            <a:xfrm>
              <a:off x="3870087" y="834150"/>
              <a:ext cx="251642" cy="193037"/>
              <a:chOff x="1468843" y="1726455"/>
              <a:chExt cx="430592" cy="174408"/>
            </a:xfrm>
          </p:grpSpPr>
          <p:grpSp>
            <p:nvGrpSpPr>
              <p:cNvPr id="94" name="Group 93"/>
              <p:cNvGrpSpPr/>
              <p:nvPr/>
            </p:nvGrpSpPr>
            <p:grpSpPr>
              <a:xfrm>
                <a:off x="1655943" y="1726455"/>
                <a:ext cx="56393" cy="174408"/>
                <a:chOff x="9655064" y="2366259"/>
                <a:chExt cx="80960" cy="211970"/>
              </a:xfrm>
            </p:grpSpPr>
            <p:cxnSp>
              <p:nvCxnSpPr>
                <p:cNvPr id="96" name="Straight Connector 95"/>
                <p:cNvCxnSpPr/>
                <p:nvPr/>
              </p:nvCxnSpPr>
              <p:spPr>
                <a:xfrm rot="1800000">
                  <a:off x="9655064" y="2366259"/>
                  <a:ext cx="0" cy="21197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rot="1800000">
                  <a:off x="9736024" y="2366259"/>
                  <a:ext cx="0" cy="21197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5" name="Straight Connector 94"/>
              <p:cNvCxnSpPr/>
              <p:nvPr/>
            </p:nvCxnSpPr>
            <p:spPr>
              <a:xfrm flipV="1">
                <a:off x="1468843" y="1819169"/>
                <a:ext cx="430592" cy="25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8" name="Triangle 97"/>
            <p:cNvSpPr/>
            <p:nvPr/>
          </p:nvSpPr>
          <p:spPr>
            <a:xfrm rot="5400000">
              <a:off x="4276002" y="905491"/>
              <a:ext cx="189474" cy="78276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/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4558471" y="847081"/>
              <a:ext cx="251642" cy="193037"/>
              <a:chOff x="1468843" y="1726455"/>
              <a:chExt cx="430592" cy="174408"/>
            </a:xfrm>
          </p:grpSpPr>
          <p:grpSp>
            <p:nvGrpSpPr>
              <p:cNvPr id="100" name="Group 99"/>
              <p:cNvGrpSpPr/>
              <p:nvPr/>
            </p:nvGrpSpPr>
            <p:grpSpPr>
              <a:xfrm>
                <a:off x="1655943" y="1726455"/>
                <a:ext cx="56393" cy="174408"/>
                <a:chOff x="9655064" y="2366259"/>
                <a:chExt cx="80960" cy="211970"/>
              </a:xfrm>
            </p:grpSpPr>
            <p:cxnSp>
              <p:nvCxnSpPr>
                <p:cNvPr id="102" name="Straight Connector 101"/>
                <p:cNvCxnSpPr/>
                <p:nvPr/>
              </p:nvCxnSpPr>
              <p:spPr>
                <a:xfrm rot="1800000">
                  <a:off x="9655064" y="2366259"/>
                  <a:ext cx="0" cy="21197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 rot="1800000">
                  <a:off x="9736024" y="2366259"/>
                  <a:ext cx="0" cy="21197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1" name="Straight Connector 100"/>
              <p:cNvCxnSpPr/>
              <p:nvPr/>
            </p:nvCxnSpPr>
            <p:spPr>
              <a:xfrm flipV="1">
                <a:off x="1468843" y="1819169"/>
                <a:ext cx="430592" cy="25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6" name="Group 105"/>
            <p:cNvGrpSpPr/>
            <p:nvPr/>
          </p:nvGrpSpPr>
          <p:grpSpPr>
            <a:xfrm>
              <a:off x="2898875" y="805099"/>
              <a:ext cx="412904" cy="276999"/>
              <a:chOff x="3559596" y="1379859"/>
              <a:chExt cx="1552373" cy="498163"/>
            </a:xfrm>
          </p:grpSpPr>
          <p:sp>
            <p:nvSpPr>
              <p:cNvPr id="107" name="Rectangle 106"/>
              <p:cNvSpPr/>
              <p:nvPr/>
            </p:nvSpPr>
            <p:spPr>
              <a:xfrm>
                <a:off x="3630010" y="1382274"/>
                <a:ext cx="1481959" cy="48347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3559596" y="1379859"/>
                <a:ext cx="1045898" cy="49816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neo</a:t>
                </a:r>
                <a:endParaRPr lang="en-US" sz="1200" dirty="0"/>
              </a:p>
            </p:txBody>
          </p:sp>
        </p:grpSp>
      </p:grpSp>
      <p:graphicFrame>
        <p:nvGraphicFramePr>
          <p:cNvPr id="112" name="Table 1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942735"/>
              </p:ext>
            </p:extLst>
          </p:nvPr>
        </p:nvGraphicFramePr>
        <p:xfrm>
          <a:off x="1368774" y="2899048"/>
          <a:ext cx="4597399" cy="1143000"/>
        </p:xfrm>
        <a:graphic>
          <a:graphicData uri="http://schemas.openxmlformats.org/drawingml/2006/table">
            <a:tbl>
              <a:tblPr/>
              <a:tblGrid>
                <a:gridCol w="1599096"/>
                <a:gridCol w="494958"/>
                <a:gridCol w="523513"/>
                <a:gridCol w="418811"/>
                <a:gridCol w="523513"/>
                <a:gridCol w="494958"/>
                <a:gridCol w="542550"/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Brain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Heart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lung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ovary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testis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MEF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WT(♂+♀)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75E2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B9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D6F3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3612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190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CA84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♀ </a:t>
                      </a:r>
                      <a:r>
                        <a:rPr lang="en-US" sz="135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Mcmdc2</a:t>
                      </a:r>
                      <a:r>
                        <a:rPr lang="en-US" sz="1350" i="1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Gt/+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1622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A934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B662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9682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♂ </a:t>
                      </a:r>
                      <a:r>
                        <a:rPr lang="en-US" sz="135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Mcmdc2</a:t>
                      </a:r>
                      <a:r>
                        <a:rPr lang="en-US" sz="1350" i="1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Gt/+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B5B2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8893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6B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♂ </a:t>
                      </a:r>
                      <a:r>
                        <a:rPr lang="en-US" sz="135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Mcmdc2</a:t>
                      </a:r>
                      <a:r>
                        <a:rPr lang="en-US" sz="1350" i="1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Gt/Gt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75E2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572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9512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3" name="TextBox 112"/>
          <p:cNvSpPr txBox="1"/>
          <p:nvPr/>
        </p:nvSpPr>
        <p:spPr>
          <a:xfrm>
            <a:off x="1104655" y="2755797"/>
            <a:ext cx="267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39332" y="6472364"/>
            <a:ext cx="54934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Figure S1. </a:t>
            </a:r>
            <a:r>
              <a:rPr lang="en-US" sz="1200" b="1" i="1" dirty="0">
                <a:latin typeface="Arial" charset="0"/>
                <a:ea typeface="Arial" charset="0"/>
                <a:cs typeface="Arial" charset="0"/>
              </a:rPr>
              <a:t>Mcmdc2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 gene trap and expression in mouse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 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A) Schematic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of ES gene trap vector used in the production of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Mcmdc2</a:t>
            </a:r>
            <a:r>
              <a:rPr lang="en-US" sz="1200" i="1" baseline="30000" dirty="0">
                <a:latin typeface="Arial" charset="0"/>
                <a:ea typeface="Arial" charset="0"/>
                <a:cs typeface="Arial" charset="0"/>
              </a:rPr>
              <a:t>Gt/+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animals. 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B) Heat map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of RT-qPCR results for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Mcmdc2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expression in various tissues and cells. Total RNA was isolated from the indicated tissues and used in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qRT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-PCR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with primers against 3 exons of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Mcmdc2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. Green indicates low or absent expression, red is highest. Ovary expression is likely low as oocytes undergo meiosis embryonically and adult ovaries were examined.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C)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RT-qPCR results for 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Mcmdc2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expression in testes. Three primer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ets were used to examine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mRNA corresponding to three different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exons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in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wild-type and 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Mcmdc2</a:t>
            </a:r>
            <a:r>
              <a:rPr lang="en-US" sz="1200" i="1" baseline="30000" dirty="0" smtClean="0">
                <a:latin typeface="Arial" charset="0"/>
                <a:ea typeface="Arial" charset="0"/>
                <a:cs typeface="Arial" charset="0"/>
              </a:rPr>
              <a:t>Gt/Gt</a:t>
            </a:r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testes</a:t>
            </a:r>
            <a:r>
              <a:rPr lang="en-US" sz="1200" smtClean="0">
                <a:latin typeface="Arial" charset="0"/>
                <a:ea typeface="Arial" charset="0"/>
                <a:cs typeface="Arial" charset="0"/>
              </a:rPr>
              <a:t>. 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01470" y="4213697"/>
            <a:ext cx="267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graphicFrame>
        <p:nvGraphicFramePr>
          <p:cNvPr id="59" name="Chart 5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914611"/>
              </p:ext>
            </p:extLst>
          </p:nvPr>
        </p:nvGraphicFramePr>
        <p:xfrm>
          <a:off x="1539664" y="4250625"/>
          <a:ext cx="2654247" cy="2176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95424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53</Words>
  <Application>Microsoft Macintosh PowerPoint</Application>
  <PresentationFormat>Letter Paper (8.5x11 in)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 J. McNairn</dc:creator>
  <cp:lastModifiedBy>John C. Schimenti</cp:lastModifiedBy>
  <cp:revision>20</cp:revision>
  <dcterms:created xsi:type="dcterms:W3CDTF">2016-09-22T16:17:26Z</dcterms:created>
  <dcterms:modified xsi:type="dcterms:W3CDTF">2016-12-02T14:33:35Z</dcterms:modified>
</cp:coreProperties>
</file>