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76"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941"/>
    <a:srgbClr val="C61618"/>
    <a:srgbClr val="43FF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42" autoAdjust="0"/>
    <p:restoredTop sz="92137" autoAdjust="0"/>
  </p:normalViewPr>
  <p:slideViewPr>
    <p:cSldViewPr snapToGrid="0">
      <p:cViewPr>
        <p:scale>
          <a:sx n="108" d="100"/>
          <a:sy n="108" d="100"/>
        </p:scale>
        <p:origin x="-680" y="3552"/>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cuim:Desktop:Ceramide_April21-2016:Figures:Fig1_Combined%20starvation%20data%20April201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cuim:Desktop:Ceramide_April21-2016:Figures:Fig1_Combined%20starvation%20data%20April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24783611626988"/>
          <c:y val="0.0495238095238095"/>
          <c:w val="0.684736166010728"/>
          <c:h val="0.845485714285714"/>
        </c:manualLayout>
      </c:layout>
      <c:lineChart>
        <c:grouping val="standard"/>
        <c:varyColors val="0"/>
        <c:ser>
          <c:idx val="1"/>
          <c:order val="0"/>
          <c:tx>
            <c:strRef>
              <c:f>Graph_Fig1Sup!$B$1</c:f>
              <c:strCache>
                <c:ptCount val="1"/>
                <c:pt idx="0">
                  <c:v>Wild type</c:v>
                </c:pt>
              </c:strCache>
            </c:strRef>
          </c:tx>
          <c:spPr>
            <a:ln w="12700">
              <a:solidFill>
                <a:schemeClr val="tx1"/>
              </a:solidFill>
            </a:ln>
          </c:spPr>
          <c:marker>
            <c:symbol val="none"/>
          </c:marker>
          <c:errBars>
            <c:errDir val="y"/>
            <c:errBarType val="both"/>
            <c:errValType val="cust"/>
            <c:noEndCap val="0"/>
            <c:plus>
              <c:numRef>
                <c:f>Graph_Fig1Sup!$C$2:$C$11</c:f>
                <c:numCache>
                  <c:formatCode>General</c:formatCode>
                  <c:ptCount val="10"/>
                  <c:pt idx="0">
                    <c:v>0.006557466</c:v>
                  </c:pt>
                  <c:pt idx="1">
                    <c:v>0.02914935</c:v>
                  </c:pt>
                  <c:pt idx="2">
                    <c:v>0.016184026</c:v>
                  </c:pt>
                  <c:pt idx="3">
                    <c:v>0.039895639</c:v>
                  </c:pt>
                  <c:pt idx="4">
                    <c:v>0.042373438</c:v>
                  </c:pt>
                  <c:pt idx="5">
                    <c:v>0.079128406</c:v>
                  </c:pt>
                  <c:pt idx="6">
                    <c:v>0.173766415</c:v>
                  </c:pt>
                  <c:pt idx="7">
                    <c:v>0.304558975</c:v>
                  </c:pt>
                  <c:pt idx="8">
                    <c:v>0.051455426</c:v>
                  </c:pt>
                  <c:pt idx="9">
                    <c:v>0.0</c:v>
                  </c:pt>
                </c:numCache>
              </c:numRef>
            </c:plus>
            <c:minus>
              <c:numRef>
                <c:f>Graph_Fig1Sup!$D$2:$D$11</c:f>
                <c:numCache>
                  <c:formatCode>General</c:formatCode>
                  <c:ptCount val="10"/>
                  <c:pt idx="0">
                    <c:v>0.003788253</c:v>
                  </c:pt>
                  <c:pt idx="1">
                    <c:v>0.016839601</c:v>
                  </c:pt>
                  <c:pt idx="2">
                    <c:v>0.009349524</c:v>
                  </c:pt>
                  <c:pt idx="3">
                    <c:v>0.023047741</c:v>
                  </c:pt>
                  <c:pt idx="4">
                    <c:v>0.024479167</c:v>
                  </c:pt>
                  <c:pt idx="5">
                    <c:v>0.04571254</c:v>
                  </c:pt>
                  <c:pt idx="6">
                    <c:v>0.100384989</c:v>
                  </c:pt>
                  <c:pt idx="7">
                    <c:v>0.175943948</c:v>
                  </c:pt>
                  <c:pt idx="8">
                    <c:v>0.029725838</c:v>
                  </c:pt>
                  <c:pt idx="9">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Graph_Fig1Sup!$B$2:$B$11</c:f>
              <c:numCache>
                <c:formatCode>General</c:formatCode>
                <c:ptCount val="10"/>
                <c:pt idx="0">
                  <c:v>0.986562886</c:v>
                </c:pt>
                <c:pt idx="1">
                  <c:v>0.97572667</c:v>
                </c:pt>
                <c:pt idx="2">
                  <c:v>0.944651124</c:v>
                </c:pt>
                <c:pt idx="3">
                  <c:v>0.888264533</c:v>
                </c:pt>
                <c:pt idx="4">
                  <c:v>0.836038183</c:v>
                </c:pt>
                <c:pt idx="5">
                  <c:v>0.727278121</c:v>
                </c:pt>
                <c:pt idx="6">
                  <c:v>0.514597191</c:v>
                </c:pt>
                <c:pt idx="7">
                  <c:v>0.235571221</c:v>
                </c:pt>
                <c:pt idx="8">
                  <c:v>0.035300105</c:v>
                </c:pt>
                <c:pt idx="9">
                  <c:v>0.0</c:v>
                </c:pt>
              </c:numCache>
            </c:numRef>
          </c:val>
          <c:smooth val="0"/>
        </c:ser>
        <c:ser>
          <c:idx val="2"/>
          <c:order val="1"/>
          <c:tx>
            <c:strRef>
              <c:f>Graph_Fig1Sup!$E$1</c:f>
              <c:strCache>
                <c:ptCount val="1"/>
                <c:pt idx="0">
                  <c:v>asm-2(tm3746)</c:v>
                </c:pt>
              </c:strCache>
            </c:strRef>
          </c:tx>
          <c:spPr>
            <a:ln w="12700"/>
          </c:spPr>
          <c:marker>
            <c:symbol val="none"/>
          </c:marker>
          <c:errBars>
            <c:errDir val="y"/>
            <c:errBarType val="both"/>
            <c:errValType val="cust"/>
            <c:noEndCap val="0"/>
            <c:plus>
              <c:numRef>
                <c:f>Graph_Fig1Sup!$G$2:$G$10</c:f>
                <c:numCache>
                  <c:formatCode>General</c:formatCode>
                  <c:ptCount val="9"/>
                  <c:pt idx="0">
                    <c:v>0.00859020808137181</c:v>
                  </c:pt>
                  <c:pt idx="1">
                    <c:v>0.0112278628696508</c:v>
                  </c:pt>
                  <c:pt idx="2">
                    <c:v>0.0190432476272298</c:v>
                  </c:pt>
                  <c:pt idx="3">
                    <c:v>0.0190310811399798</c:v>
                  </c:pt>
                  <c:pt idx="4">
                    <c:v>0.0441639286407275</c:v>
                  </c:pt>
                  <c:pt idx="5">
                    <c:v>0.0464875256855331</c:v>
                  </c:pt>
                  <c:pt idx="6">
                    <c:v>0.00441342911296019</c:v>
                  </c:pt>
                  <c:pt idx="7">
                    <c:v>0.0127608297402359</c:v>
                  </c:pt>
                  <c:pt idx="8">
                    <c:v>0.0</c:v>
                  </c:pt>
                </c:numCache>
              </c:numRef>
            </c:plus>
            <c:minus>
              <c:numRef>
                <c:f>Graph_Fig1Sup!$G$2:$G$10</c:f>
                <c:numCache>
                  <c:formatCode>General</c:formatCode>
                  <c:ptCount val="9"/>
                  <c:pt idx="0">
                    <c:v>0.00859020808137181</c:v>
                  </c:pt>
                  <c:pt idx="1">
                    <c:v>0.0112278628696508</c:v>
                  </c:pt>
                  <c:pt idx="2">
                    <c:v>0.0190432476272298</c:v>
                  </c:pt>
                  <c:pt idx="3">
                    <c:v>0.0190310811399798</c:v>
                  </c:pt>
                  <c:pt idx="4">
                    <c:v>0.0441639286407275</c:v>
                  </c:pt>
                  <c:pt idx="5">
                    <c:v>0.0464875256855331</c:v>
                  </c:pt>
                  <c:pt idx="6">
                    <c:v>0.00441342911296019</c:v>
                  </c:pt>
                  <c:pt idx="7">
                    <c:v>0.0127608297402359</c:v>
                  </c:pt>
                  <c:pt idx="8">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Graph_Fig1Sup!$E$2:$E$10</c:f>
              <c:numCache>
                <c:formatCode>General</c:formatCode>
                <c:ptCount val="9"/>
                <c:pt idx="0">
                  <c:v>0.960858685906124</c:v>
                </c:pt>
                <c:pt idx="1">
                  <c:v>0.93970473970474</c:v>
                </c:pt>
                <c:pt idx="2">
                  <c:v>0.928776477146042</c:v>
                </c:pt>
                <c:pt idx="3">
                  <c:v>0.895871738486252</c:v>
                </c:pt>
                <c:pt idx="4">
                  <c:v>0.831560542746656</c:v>
                </c:pt>
                <c:pt idx="5">
                  <c:v>0.553801505294043</c:v>
                </c:pt>
                <c:pt idx="6">
                  <c:v>0.16082564778217</c:v>
                </c:pt>
                <c:pt idx="7">
                  <c:v>0.0358119658119658</c:v>
                </c:pt>
                <c:pt idx="8">
                  <c:v>0.0</c:v>
                </c:pt>
              </c:numCache>
            </c:numRef>
          </c:val>
          <c:smooth val="0"/>
        </c:ser>
        <c:ser>
          <c:idx val="3"/>
          <c:order val="2"/>
          <c:tx>
            <c:strRef>
              <c:f>Graph_Fig1Sup!$H$1</c:f>
              <c:strCache>
                <c:ptCount val="1"/>
                <c:pt idx="0">
                  <c:v>asm-3(ok1744)</c:v>
                </c:pt>
              </c:strCache>
            </c:strRef>
          </c:tx>
          <c:spPr>
            <a:ln w="12700"/>
          </c:spPr>
          <c:marker>
            <c:symbol val="none"/>
          </c:marker>
          <c:errBars>
            <c:errDir val="y"/>
            <c:errBarType val="both"/>
            <c:errValType val="cust"/>
            <c:noEndCap val="0"/>
            <c:plus>
              <c:numRef>
                <c:f>Graph_Fig1Sup!$J$2:$J$11</c:f>
                <c:numCache>
                  <c:formatCode>General</c:formatCode>
                  <c:ptCount val="10"/>
                  <c:pt idx="0">
                    <c:v>0.00226424265266876</c:v>
                  </c:pt>
                  <c:pt idx="1">
                    <c:v>0.012038073097016</c:v>
                  </c:pt>
                  <c:pt idx="2">
                    <c:v>0.0175275792423017</c:v>
                  </c:pt>
                  <c:pt idx="3">
                    <c:v>0.0221115036281566</c:v>
                  </c:pt>
                  <c:pt idx="4">
                    <c:v>0.0114722467115863</c:v>
                  </c:pt>
                  <c:pt idx="5">
                    <c:v>0.0257353433818843</c:v>
                  </c:pt>
                  <c:pt idx="6">
                    <c:v>0.0379762060277646</c:v>
                  </c:pt>
                  <c:pt idx="7">
                    <c:v>0.050481205871108</c:v>
                  </c:pt>
                  <c:pt idx="8">
                    <c:v>0.0105812894785751</c:v>
                  </c:pt>
                  <c:pt idx="9">
                    <c:v>0.0</c:v>
                  </c:pt>
                </c:numCache>
              </c:numRef>
            </c:plus>
            <c:minus>
              <c:numRef>
                <c:f>Graph_Fig1Sup!$J$2:$J$11</c:f>
                <c:numCache>
                  <c:formatCode>General</c:formatCode>
                  <c:ptCount val="10"/>
                  <c:pt idx="0">
                    <c:v>0.00226424265266876</c:v>
                  </c:pt>
                  <c:pt idx="1">
                    <c:v>0.012038073097016</c:v>
                  </c:pt>
                  <c:pt idx="2">
                    <c:v>0.0175275792423017</c:v>
                  </c:pt>
                  <c:pt idx="3">
                    <c:v>0.0221115036281566</c:v>
                  </c:pt>
                  <c:pt idx="4">
                    <c:v>0.0114722467115863</c:v>
                  </c:pt>
                  <c:pt idx="5">
                    <c:v>0.0257353433818843</c:v>
                  </c:pt>
                  <c:pt idx="6">
                    <c:v>0.0379762060277646</c:v>
                  </c:pt>
                  <c:pt idx="7">
                    <c:v>0.050481205871108</c:v>
                  </c:pt>
                  <c:pt idx="8">
                    <c:v>0.0105812894785751</c:v>
                  </c:pt>
                  <c:pt idx="9">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Graph_Fig1Sup!$H$2:$H$11</c:f>
              <c:numCache>
                <c:formatCode>General</c:formatCode>
                <c:ptCount val="10"/>
                <c:pt idx="0">
                  <c:v>0.965224845995005</c:v>
                </c:pt>
                <c:pt idx="1">
                  <c:v>0.978204021884193</c:v>
                </c:pt>
                <c:pt idx="2">
                  <c:v>0.949214495182237</c:v>
                </c:pt>
                <c:pt idx="3">
                  <c:v>0.889446863635654</c:v>
                </c:pt>
                <c:pt idx="4">
                  <c:v>0.873754910213243</c:v>
                </c:pt>
                <c:pt idx="5">
                  <c:v>0.764248174186062</c:v>
                </c:pt>
                <c:pt idx="6">
                  <c:v>0.605773420479303</c:v>
                </c:pt>
                <c:pt idx="7">
                  <c:v>0.313365455319478</c:v>
                </c:pt>
                <c:pt idx="8">
                  <c:v>0.0419369227620045</c:v>
                </c:pt>
                <c:pt idx="9">
                  <c:v>0.0</c:v>
                </c:pt>
              </c:numCache>
            </c:numRef>
          </c:val>
          <c:smooth val="0"/>
        </c:ser>
        <c:ser>
          <c:idx val="4"/>
          <c:order val="3"/>
          <c:tx>
            <c:strRef>
              <c:f>Graph_Fig1Sup!$K$1</c:f>
              <c:strCache>
                <c:ptCount val="1"/>
                <c:pt idx="0">
                  <c:v>sms-1(tm2660)</c:v>
                </c:pt>
              </c:strCache>
            </c:strRef>
          </c:tx>
          <c:spPr>
            <a:ln w="12700"/>
          </c:spPr>
          <c:marker>
            <c:symbol val="none"/>
          </c:marker>
          <c:errBars>
            <c:errDir val="y"/>
            <c:errBarType val="both"/>
            <c:errValType val="cust"/>
            <c:noEndCap val="0"/>
            <c:plus>
              <c:numRef>
                <c:f>Graph_Fig1Sup!$M$2:$M$10</c:f>
                <c:numCache>
                  <c:formatCode>General</c:formatCode>
                  <c:ptCount val="9"/>
                  <c:pt idx="0">
                    <c:v>0.00589970501474927</c:v>
                  </c:pt>
                  <c:pt idx="1">
                    <c:v>0.00546448087431694</c:v>
                  </c:pt>
                  <c:pt idx="2">
                    <c:v>0.0114463646717417</c:v>
                  </c:pt>
                  <c:pt idx="3">
                    <c:v>0.0137221245750965</c:v>
                  </c:pt>
                  <c:pt idx="4">
                    <c:v>0.0154660121189723</c:v>
                  </c:pt>
                  <c:pt idx="5">
                    <c:v>0.0348913130142585</c:v>
                  </c:pt>
                  <c:pt idx="6">
                    <c:v>0.0564912731545352</c:v>
                  </c:pt>
                  <c:pt idx="7">
                    <c:v>0.0612999711172975</c:v>
                  </c:pt>
                  <c:pt idx="8">
                    <c:v>0.0124610591900311</c:v>
                  </c:pt>
                </c:numCache>
              </c:numRef>
            </c:plus>
            <c:minus>
              <c:numRef>
                <c:f>Graph_Fig1Sup!$M$2:$M$10</c:f>
                <c:numCache>
                  <c:formatCode>General</c:formatCode>
                  <c:ptCount val="9"/>
                  <c:pt idx="0">
                    <c:v>0.00589970501474927</c:v>
                  </c:pt>
                  <c:pt idx="1">
                    <c:v>0.00546448087431694</c:v>
                  </c:pt>
                  <c:pt idx="2">
                    <c:v>0.0114463646717417</c:v>
                  </c:pt>
                  <c:pt idx="3">
                    <c:v>0.0137221245750965</c:v>
                  </c:pt>
                  <c:pt idx="4">
                    <c:v>0.0154660121189723</c:v>
                  </c:pt>
                  <c:pt idx="5">
                    <c:v>0.0348913130142585</c:v>
                  </c:pt>
                  <c:pt idx="6">
                    <c:v>0.0564912731545352</c:v>
                  </c:pt>
                  <c:pt idx="7">
                    <c:v>0.0612999711172975</c:v>
                  </c:pt>
                  <c:pt idx="8">
                    <c:v>0.0124610591900311</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Graph_Fig1Sup!$K$2:$K$10</c:f>
              <c:numCache>
                <c:formatCode>General</c:formatCode>
                <c:ptCount val="9"/>
                <c:pt idx="0">
                  <c:v>0.994100294985251</c:v>
                </c:pt>
                <c:pt idx="1">
                  <c:v>0.994535519125683</c:v>
                </c:pt>
                <c:pt idx="2">
                  <c:v>0.949933912049441</c:v>
                </c:pt>
                <c:pt idx="3">
                  <c:v>0.952560408842242</c:v>
                </c:pt>
                <c:pt idx="4">
                  <c:v>0.905555555555556</c:v>
                </c:pt>
                <c:pt idx="5">
                  <c:v>0.779771689497717</c:v>
                </c:pt>
                <c:pt idx="6">
                  <c:v>0.572264735573325</c:v>
                </c:pt>
                <c:pt idx="7">
                  <c:v>0.168205705705706</c:v>
                </c:pt>
                <c:pt idx="8">
                  <c:v>0.0124610591900311</c:v>
                </c:pt>
              </c:numCache>
            </c:numRef>
          </c:val>
          <c:smooth val="0"/>
        </c:ser>
        <c:ser>
          <c:idx val="5"/>
          <c:order val="4"/>
          <c:tx>
            <c:strRef>
              <c:f>Graph_Fig1Sup!$N$1</c:f>
              <c:strCache>
                <c:ptCount val="1"/>
                <c:pt idx="0">
                  <c:v>sms-2(tm2757)</c:v>
                </c:pt>
              </c:strCache>
            </c:strRef>
          </c:tx>
          <c:spPr>
            <a:ln w="12700"/>
          </c:spPr>
          <c:marker>
            <c:symbol val="none"/>
          </c:marker>
          <c:errBars>
            <c:errDir val="y"/>
            <c:errBarType val="both"/>
            <c:errValType val="cust"/>
            <c:noEndCap val="0"/>
            <c:plus>
              <c:numRef>
                <c:f>Graph_Fig1Sup!$P$2:$P$10</c:f>
                <c:numCache>
                  <c:formatCode>General</c:formatCode>
                  <c:ptCount val="9"/>
                  <c:pt idx="0">
                    <c:v>0.00830148132353173</c:v>
                  </c:pt>
                  <c:pt idx="1">
                    <c:v>0.0181524707181523</c:v>
                  </c:pt>
                  <c:pt idx="2">
                    <c:v>0.0341199498054296</c:v>
                  </c:pt>
                  <c:pt idx="3">
                    <c:v>0.0248104135722469</c:v>
                  </c:pt>
                  <c:pt idx="4">
                    <c:v>0.0262165452274395</c:v>
                  </c:pt>
                  <c:pt idx="5">
                    <c:v>0.0497641500982297</c:v>
                  </c:pt>
                  <c:pt idx="6">
                    <c:v>0.0642948617810157</c:v>
                  </c:pt>
                  <c:pt idx="7">
                    <c:v>0.0358086938738983</c:v>
                  </c:pt>
                  <c:pt idx="8">
                    <c:v>0.0080456317884263</c:v>
                  </c:pt>
                </c:numCache>
              </c:numRef>
            </c:plus>
            <c:minus>
              <c:numRef>
                <c:f>Graph_Fig1Sup!$P$2:$P$10</c:f>
                <c:numCache>
                  <c:formatCode>General</c:formatCode>
                  <c:ptCount val="9"/>
                  <c:pt idx="0">
                    <c:v>0.00830148132353173</c:v>
                  </c:pt>
                  <c:pt idx="1">
                    <c:v>0.0181524707181523</c:v>
                  </c:pt>
                  <c:pt idx="2">
                    <c:v>0.0341199498054296</c:v>
                  </c:pt>
                  <c:pt idx="3">
                    <c:v>0.0248104135722469</c:v>
                  </c:pt>
                  <c:pt idx="4">
                    <c:v>0.0262165452274395</c:v>
                  </c:pt>
                  <c:pt idx="5">
                    <c:v>0.0497641500982297</c:v>
                  </c:pt>
                  <c:pt idx="6">
                    <c:v>0.0642948617810157</c:v>
                  </c:pt>
                  <c:pt idx="7">
                    <c:v>0.0358086938738983</c:v>
                  </c:pt>
                  <c:pt idx="8">
                    <c:v>0.0080456317884263</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Graph_Fig1Sup!$N$2:$N$10</c:f>
              <c:numCache>
                <c:formatCode>General</c:formatCode>
                <c:ptCount val="9"/>
                <c:pt idx="0">
                  <c:v>0.980216765605325</c:v>
                </c:pt>
                <c:pt idx="1">
                  <c:v>0.932886199821684</c:v>
                </c:pt>
                <c:pt idx="2">
                  <c:v>0.91380151533455</c:v>
                </c:pt>
                <c:pt idx="3">
                  <c:v>0.868098969295344</c:v>
                </c:pt>
                <c:pt idx="4">
                  <c:v>0.812809547307053</c:v>
                </c:pt>
                <c:pt idx="5">
                  <c:v>0.622227443609023</c:v>
                </c:pt>
                <c:pt idx="6">
                  <c:v>0.26377322944103</c:v>
                </c:pt>
                <c:pt idx="7">
                  <c:v>0.120442792501616</c:v>
                </c:pt>
                <c:pt idx="8">
                  <c:v>0.0133836650652025</c:v>
                </c:pt>
              </c:numCache>
            </c:numRef>
          </c:val>
          <c:smooth val="0"/>
        </c:ser>
        <c:ser>
          <c:idx val="6"/>
          <c:order val="5"/>
          <c:tx>
            <c:strRef>
              <c:f>Graph_Fig1Sup!$Q$1</c:f>
              <c:strCache>
                <c:ptCount val="1"/>
                <c:pt idx="0">
                  <c:v>sms-3(ok3540)</c:v>
                </c:pt>
              </c:strCache>
            </c:strRef>
          </c:tx>
          <c:spPr>
            <a:ln w="12700"/>
          </c:spPr>
          <c:marker>
            <c:symbol val="none"/>
          </c:marker>
          <c:errBars>
            <c:errDir val="y"/>
            <c:errBarType val="both"/>
            <c:errValType val="cust"/>
            <c:noEndCap val="0"/>
            <c:plus>
              <c:numRef>
                <c:f>Graph_Fig1Sup!$S$2:$S$10</c:f>
                <c:numCache>
                  <c:formatCode>General</c:formatCode>
                  <c:ptCount val="9"/>
                  <c:pt idx="0">
                    <c:v>0.00464642178984281</c:v>
                  </c:pt>
                  <c:pt idx="1">
                    <c:v>0.0181472761301317</c:v>
                  </c:pt>
                  <c:pt idx="2">
                    <c:v>0.0389566692003721</c:v>
                  </c:pt>
                  <c:pt idx="3">
                    <c:v>0.0576427208447404</c:v>
                  </c:pt>
                  <c:pt idx="4">
                    <c:v>0.0343838682377282</c:v>
                  </c:pt>
                  <c:pt idx="5">
                    <c:v>0.0272589006349509</c:v>
                  </c:pt>
                  <c:pt idx="6">
                    <c:v>0.0699894167848757</c:v>
                  </c:pt>
                  <c:pt idx="7">
                    <c:v>0.00663898773358684</c:v>
                  </c:pt>
                  <c:pt idx="8">
                    <c:v>0.0</c:v>
                  </c:pt>
                </c:numCache>
              </c:numRef>
            </c:plus>
            <c:minus>
              <c:numRef>
                <c:f>Graph_Fig1Sup!$S$2:$S$10</c:f>
                <c:numCache>
                  <c:formatCode>General</c:formatCode>
                  <c:ptCount val="9"/>
                  <c:pt idx="0">
                    <c:v>0.00464642178984281</c:v>
                  </c:pt>
                  <c:pt idx="1">
                    <c:v>0.0181472761301317</c:v>
                  </c:pt>
                  <c:pt idx="2">
                    <c:v>0.0389566692003721</c:v>
                  </c:pt>
                  <c:pt idx="3">
                    <c:v>0.0576427208447404</c:v>
                  </c:pt>
                  <c:pt idx="4">
                    <c:v>0.0343838682377282</c:v>
                  </c:pt>
                  <c:pt idx="5">
                    <c:v>0.0272589006349509</c:v>
                  </c:pt>
                  <c:pt idx="6">
                    <c:v>0.0699894167848757</c:v>
                  </c:pt>
                  <c:pt idx="7">
                    <c:v>0.00663898773358684</c:v>
                  </c:pt>
                  <c:pt idx="8">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Graph_Fig1Sup!$Q$2:$Q$9</c:f>
              <c:numCache>
                <c:formatCode>General</c:formatCode>
                <c:ptCount val="8"/>
                <c:pt idx="0">
                  <c:v>0.979115006975703</c:v>
                </c:pt>
                <c:pt idx="1">
                  <c:v>0.940940701810267</c:v>
                </c:pt>
                <c:pt idx="2">
                  <c:v>0.901604369346305</c:v>
                </c:pt>
                <c:pt idx="3">
                  <c:v>0.803628975760123</c:v>
                </c:pt>
                <c:pt idx="4">
                  <c:v>0.647477884434406</c:v>
                </c:pt>
                <c:pt idx="5">
                  <c:v>0.518140955454388</c:v>
                </c:pt>
                <c:pt idx="6">
                  <c:v>0.323555300420972</c:v>
                </c:pt>
                <c:pt idx="7">
                  <c:v>0.02663139329806</c:v>
                </c:pt>
              </c:numCache>
            </c:numRef>
          </c:val>
          <c:smooth val="0"/>
        </c:ser>
        <c:dLbls>
          <c:showLegendKey val="0"/>
          <c:showVal val="0"/>
          <c:showCatName val="0"/>
          <c:showSerName val="0"/>
          <c:showPercent val="0"/>
          <c:showBubbleSize val="0"/>
        </c:dLbls>
        <c:marker val="1"/>
        <c:smooth val="0"/>
        <c:axId val="2070667464"/>
        <c:axId val="2070819384"/>
      </c:lineChart>
      <c:catAx>
        <c:axId val="2070667464"/>
        <c:scaling>
          <c:orientation val="minMax"/>
        </c:scaling>
        <c:delete val="0"/>
        <c:axPos val="b"/>
        <c:numFmt formatCode="General" sourceLinked="1"/>
        <c:majorTickMark val="out"/>
        <c:minorTickMark val="none"/>
        <c:tickLblPos val="nextTo"/>
        <c:spPr>
          <a:ln w="12700">
            <a:solidFill>
              <a:schemeClr val="tx1"/>
            </a:solidFill>
          </a:ln>
        </c:spPr>
        <c:txPr>
          <a:bodyPr/>
          <a:lstStyle/>
          <a:p>
            <a:pPr>
              <a:defRPr sz="1000">
                <a:latin typeface="Helvetica"/>
                <a:cs typeface="Helvetica"/>
              </a:defRPr>
            </a:pPr>
            <a:endParaRPr lang="en-US"/>
          </a:p>
        </c:txPr>
        <c:crossAx val="2070819384"/>
        <c:crosses val="autoZero"/>
        <c:auto val="1"/>
        <c:lblAlgn val="ctr"/>
        <c:lblOffset val="100"/>
        <c:noMultiLvlLbl val="0"/>
      </c:catAx>
      <c:valAx>
        <c:axId val="2070819384"/>
        <c:scaling>
          <c:orientation val="minMax"/>
          <c:max val="1.0"/>
        </c:scaling>
        <c:delete val="0"/>
        <c:axPos val="l"/>
        <c:majorGridlines>
          <c:spPr>
            <a:ln>
              <a:noFill/>
            </a:ln>
          </c:spPr>
        </c:majorGridlines>
        <c:numFmt formatCode="0%" sourceLinked="0"/>
        <c:majorTickMark val="out"/>
        <c:minorTickMark val="none"/>
        <c:tickLblPos val="nextTo"/>
        <c:spPr>
          <a:ln w="12700">
            <a:solidFill>
              <a:schemeClr val="tx1"/>
            </a:solidFill>
          </a:ln>
        </c:spPr>
        <c:txPr>
          <a:bodyPr/>
          <a:lstStyle/>
          <a:p>
            <a:pPr>
              <a:defRPr sz="1000">
                <a:latin typeface="Helvetica"/>
                <a:cs typeface="Helvetica"/>
              </a:defRPr>
            </a:pPr>
            <a:endParaRPr lang="en-US"/>
          </a:p>
        </c:txPr>
        <c:crossAx val="2070667464"/>
        <c:crosses val="autoZero"/>
        <c:crossBetween val="midCat"/>
        <c:majorUnit val="0.5"/>
      </c:valAx>
    </c:plotArea>
    <c:legend>
      <c:legendPos val="r"/>
      <c:layout>
        <c:manualLayout>
          <c:xMode val="edge"/>
          <c:yMode val="edge"/>
          <c:x val="0.604649976673612"/>
          <c:y val="0.0407371259470586"/>
          <c:w val="0.317287118304164"/>
          <c:h val="0.370934233220847"/>
        </c:manualLayout>
      </c:layout>
      <c:overlay val="0"/>
      <c:txPr>
        <a:bodyPr/>
        <a:lstStyle/>
        <a:p>
          <a:pPr>
            <a:defRPr i="1">
              <a:latin typeface="Helvetica"/>
              <a:cs typeface="Helvetica"/>
            </a:defRPr>
          </a:pPr>
          <a:endParaRPr lang="en-US"/>
        </a:p>
      </c:txPr>
    </c:legend>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07961904842583"/>
          <c:y val="0.0497512437810945"/>
          <c:w val="0.750412972853918"/>
          <c:h val="0.85789043878126"/>
        </c:manualLayout>
      </c:layout>
      <c:lineChart>
        <c:grouping val="standard"/>
        <c:varyColors val="0"/>
        <c:ser>
          <c:idx val="0"/>
          <c:order val="0"/>
          <c:tx>
            <c:strRef>
              <c:f>Graph_Fig1Sup!$B$1</c:f>
              <c:strCache>
                <c:ptCount val="1"/>
                <c:pt idx="0">
                  <c:v>Wild type</c:v>
                </c:pt>
              </c:strCache>
            </c:strRef>
          </c:tx>
          <c:spPr>
            <a:ln w="12700">
              <a:solidFill>
                <a:schemeClr val="tx1"/>
              </a:solidFill>
            </a:ln>
          </c:spPr>
          <c:marker>
            <c:symbol val="none"/>
          </c:marker>
          <c:errBars>
            <c:errDir val="y"/>
            <c:errBarType val="both"/>
            <c:errValType val="cust"/>
            <c:noEndCap val="0"/>
            <c:plus>
              <c:numRef>
                <c:f>Graph_Fig1Sup!$D$2:$D$11</c:f>
                <c:numCache>
                  <c:formatCode>General</c:formatCode>
                  <c:ptCount val="10"/>
                  <c:pt idx="0">
                    <c:v>0.003788253</c:v>
                  </c:pt>
                  <c:pt idx="1">
                    <c:v>0.016839601</c:v>
                  </c:pt>
                  <c:pt idx="2">
                    <c:v>0.009349524</c:v>
                  </c:pt>
                  <c:pt idx="3">
                    <c:v>0.023047741</c:v>
                  </c:pt>
                  <c:pt idx="4">
                    <c:v>0.024479167</c:v>
                  </c:pt>
                  <c:pt idx="5">
                    <c:v>0.04571254</c:v>
                  </c:pt>
                  <c:pt idx="6">
                    <c:v>0.100384989</c:v>
                  </c:pt>
                  <c:pt idx="7">
                    <c:v>0.175943948</c:v>
                  </c:pt>
                  <c:pt idx="8">
                    <c:v>0.029725838</c:v>
                  </c:pt>
                  <c:pt idx="9">
                    <c:v>0.0</c:v>
                  </c:pt>
                </c:numCache>
              </c:numRef>
            </c:plus>
            <c:minus>
              <c:numRef>
                <c:f>Graph_Fig1Sup!$D$2:$D$11</c:f>
                <c:numCache>
                  <c:formatCode>General</c:formatCode>
                  <c:ptCount val="10"/>
                  <c:pt idx="0">
                    <c:v>0.003788253</c:v>
                  </c:pt>
                  <c:pt idx="1">
                    <c:v>0.016839601</c:v>
                  </c:pt>
                  <c:pt idx="2">
                    <c:v>0.009349524</c:v>
                  </c:pt>
                  <c:pt idx="3">
                    <c:v>0.023047741</c:v>
                  </c:pt>
                  <c:pt idx="4">
                    <c:v>0.024479167</c:v>
                  </c:pt>
                  <c:pt idx="5">
                    <c:v>0.04571254</c:v>
                  </c:pt>
                  <c:pt idx="6">
                    <c:v>0.100384989</c:v>
                  </c:pt>
                  <c:pt idx="7">
                    <c:v>0.175943948</c:v>
                  </c:pt>
                  <c:pt idx="8">
                    <c:v>0.029725838</c:v>
                  </c:pt>
                  <c:pt idx="9">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Graph_Fig1Sup!$B$2:$B$11</c:f>
              <c:numCache>
                <c:formatCode>General</c:formatCode>
                <c:ptCount val="10"/>
                <c:pt idx="0">
                  <c:v>0.986562886</c:v>
                </c:pt>
                <c:pt idx="1">
                  <c:v>0.97572667</c:v>
                </c:pt>
                <c:pt idx="2">
                  <c:v>0.944651124</c:v>
                </c:pt>
                <c:pt idx="3">
                  <c:v>0.888264533</c:v>
                </c:pt>
                <c:pt idx="4">
                  <c:v>0.836038183</c:v>
                </c:pt>
                <c:pt idx="5">
                  <c:v>0.727278121</c:v>
                </c:pt>
                <c:pt idx="6">
                  <c:v>0.514597191</c:v>
                </c:pt>
                <c:pt idx="7">
                  <c:v>0.235571221</c:v>
                </c:pt>
                <c:pt idx="8">
                  <c:v>0.035300105</c:v>
                </c:pt>
                <c:pt idx="9">
                  <c:v>0.0</c:v>
                </c:pt>
              </c:numCache>
            </c:numRef>
          </c:val>
          <c:smooth val="0"/>
        </c:ser>
        <c:ser>
          <c:idx val="1"/>
          <c:order val="1"/>
          <c:tx>
            <c:strRef>
              <c:f>Graph_Fig1Sup!$T$1</c:f>
              <c:strCache>
                <c:ptCount val="1"/>
                <c:pt idx="0">
                  <c:v>cgt-1(tm1027)</c:v>
                </c:pt>
              </c:strCache>
            </c:strRef>
          </c:tx>
          <c:spPr>
            <a:ln w="12700"/>
          </c:spPr>
          <c:marker>
            <c:symbol val="none"/>
          </c:marker>
          <c:errBars>
            <c:errDir val="y"/>
            <c:errBarType val="both"/>
            <c:errValType val="cust"/>
            <c:noEndCap val="0"/>
            <c:plus>
              <c:numRef>
                <c:f>Graph_Fig1Sup!$V$2:$V$11</c:f>
                <c:numCache>
                  <c:formatCode>General</c:formatCode>
                  <c:ptCount val="10"/>
                  <c:pt idx="0">
                    <c:v>0.011602372402912</c:v>
                  </c:pt>
                  <c:pt idx="1">
                    <c:v>0.00626410792582177</c:v>
                  </c:pt>
                  <c:pt idx="2">
                    <c:v>0.0122094344864297</c:v>
                  </c:pt>
                  <c:pt idx="3">
                    <c:v>0.02337769657952</c:v>
                  </c:pt>
                  <c:pt idx="4">
                    <c:v>0.0221605532195408</c:v>
                  </c:pt>
                  <c:pt idx="5">
                    <c:v>0.0144221206789799</c:v>
                  </c:pt>
                  <c:pt idx="6">
                    <c:v>0.0812866398858963</c:v>
                  </c:pt>
                  <c:pt idx="7">
                    <c:v>0.0892157997125577</c:v>
                  </c:pt>
                  <c:pt idx="8">
                    <c:v>0.0509567579514624</c:v>
                  </c:pt>
                  <c:pt idx="9">
                    <c:v>0.0</c:v>
                  </c:pt>
                </c:numCache>
              </c:numRef>
            </c:plus>
            <c:minus>
              <c:numRef>
                <c:f>Graph_Fig1Sup!$V$2:$V$11</c:f>
                <c:numCache>
                  <c:formatCode>General</c:formatCode>
                  <c:ptCount val="10"/>
                  <c:pt idx="0">
                    <c:v>0.011602372402912</c:v>
                  </c:pt>
                  <c:pt idx="1">
                    <c:v>0.00626410792582177</c:v>
                  </c:pt>
                  <c:pt idx="2">
                    <c:v>0.0122094344864297</c:v>
                  </c:pt>
                  <c:pt idx="3">
                    <c:v>0.02337769657952</c:v>
                  </c:pt>
                  <c:pt idx="4">
                    <c:v>0.0221605532195408</c:v>
                  </c:pt>
                  <c:pt idx="5">
                    <c:v>0.0144221206789799</c:v>
                  </c:pt>
                  <c:pt idx="6">
                    <c:v>0.0812866398858963</c:v>
                  </c:pt>
                  <c:pt idx="7">
                    <c:v>0.0892157997125577</c:v>
                  </c:pt>
                  <c:pt idx="8">
                    <c:v>0.0509567579514624</c:v>
                  </c:pt>
                  <c:pt idx="9">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Graph_Fig1Sup!$T$2:$T$11</c:f>
              <c:numCache>
                <c:formatCode>General</c:formatCode>
                <c:ptCount val="10"/>
                <c:pt idx="0">
                  <c:v>0.932803780343232</c:v>
                </c:pt>
                <c:pt idx="1">
                  <c:v>0.900110026789131</c:v>
                </c:pt>
                <c:pt idx="2">
                  <c:v>0.895853578976312</c:v>
                </c:pt>
                <c:pt idx="3">
                  <c:v>0.892542016568251</c:v>
                </c:pt>
                <c:pt idx="4">
                  <c:v>0.831283400803363</c:v>
                </c:pt>
                <c:pt idx="5">
                  <c:v>0.791359210768031</c:v>
                </c:pt>
                <c:pt idx="6">
                  <c:v>0.642446267837265</c:v>
                </c:pt>
                <c:pt idx="7">
                  <c:v>0.31465133260314</c:v>
                </c:pt>
                <c:pt idx="8">
                  <c:v>0.108775188364775</c:v>
                </c:pt>
                <c:pt idx="9">
                  <c:v>0.0</c:v>
                </c:pt>
              </c:numCache>
            </c:numRef>
          </c:val>
          <c:smooth val="0"/>
        </c:ser>
        <c:ser>
          <c:idx val="2"/>
          <c:order val="2"/>
          <c:tx>
            <c:strRef>
              <c:f>Graph_Fig1Sup!$W$1</c:f>
              <c:strCache>
                <c:ptCount val="1"/>
                <c:pt idx="0">
                  <c:v> cgt-3(tm504)</c:v>
                </c:pt>
              </c:strCache>
            </c:strRef>
          </c:tx>
          <c:spPr>
            <a:ln w="12700"/>
          </c:spPr>
          <c:marker>
            <c:symbol val="none"/>
          </c:marker>
          <c:errBars>
            <c:errDir val="y"/>
            <c:errBarType val="both"/>
            <c:errValType val="cust"/>
            <c:noEndCap val="0"/>
            <c:plus>
              <c:numRef>
                <c:f>Graph_Fig1Sup!$Y$2:$Y$10</c:f>
                <c:numCache>
                  <c:formatCode>General</c:formatCode>
                  <c:ptCount val="9"/>
                  <c:pt idx="0">
                    <c:v>0.00366892</c:v>
                  </c:pt>
                  <c:pt idx="1">
                    <c:v>0.009224348</c:v>
                  </c:pt>
                  <c:pt idx="2">
                    <c:v>0.011400996</c:v>
                  </c:pt>
                  <c:pt idx="3">
                    <c:v>0.039022656</c:v>
                  </c:pt>
                  <c:pt idx="4">
                    <c:v>0.056307688</c:v>
                  </c:pt>
                  <c:pt idx="5">
                    <c:v>0.02038276</c:v>
                  </c:pt>
                  <c:pt idx="6">
                    <c:v>0.020391092</c:v>
                  </c:pt>
                  <c:pt idx="7">
                    <c:v>0.008668901</c:v>
                  </c:pt>
                  <c:pt idx="8">
                    <c:v>0.0</c:v>
                  </c:pt>
                </c:numCache>
              </c:numRef>
            </c:plus>
            <c:minus>
              <c:numRef>
                <c:f>Graph_Fig1Sup!$Y$2:$Y$10</c:f>
                <c:numCache>
                  <c:formatCode>General</c:formatCode>
                  <c:ptCount val="9"/>
                  <c:pt idx="0">
                    <c:v>0.00366892</c:v>
                  </c:pt>
                  <c:pt idx="1">
                    <c:v>0.009224348</c:v>
                  </c:pt>
                  <c:pt idx="2">
                    <c:v>0.011400996</c:v>
                  </c:pt>
                  <c:pt idx="3">
                    <c:v>0.039022656</c:v>
                  </c:pt>
                  <c:pt idx="4">
                    <c:v>0.056307688</c:v>
                  </c:pt>
                  <c:pt idx="5">
                    <c:v>0.02038276</c:v>
                  </c:pt>
                  <c:pt idx="6">
                    <c:v>0.020391092</c:v>
                  </c:pt>
                  <c:pt idx="7">
                    <c:v>0.008668901</c:v>
                  </c:pt>
                  <c:pt idx="8">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Graph_Fig1Sup!$W$2:$W$10</c:f>
              <c:numCache>
                <c:formatCode>General</c:formatCode>
                <c:ptCount val="9"/>
                <c:pt idx="0">
                  <c:v>0.994757598</c:v>
                </c:pt>
                <c:pt idx="1">
                  <c:v>0.977201765</c:v>
                </c:pt>
                <c:pt idx="2">
                  <c:v>0.943100932</c:v>
                </c:pt>
                <c:pt idx="3">
                  <c:v>0.835521859</c:v>
                </c:pt>
                <c:pt idx="4">
                  <c:v>0.697661565</c:v>
                </c:pt>
                <c:pt idx="5">
                  <c:v>0.252883805</c:v>
                </c:pt>
                <c:pt idx="6">
                  <c:v>0.026505376</c:v>
                </c:pt>
                <c:pt idx="7">
                  <c:v>0.014970209</c:v>
                </c:pt>
                <c:pt idx="8">
                  <c:v>0.0</c:v>
                </c:pt>
              </c:numCache>
            </c:numRef>
          </c:val>
          <c:smooth val="0"/>
        </c:ser>
        <c:ser>
          <c:idx val="3"/>
          <c:order val="3"/>
          <c:tx>
            <c:strRef>
              <c:f>Graph_Fig1Sup!$Z$1</c:f>
              <c:strCache>
                <c:ptCount val="1"/>
                <c:pt idx="0">
                  <c:v>sphk-1(ok1059)</c:v>
                </c:pt>
              </c:strCache>
            </c:strRef>
          </c:tx>
          <c:spPr>
            <a:ln w="12700"/>
          </c:spPr>
          <c:marker>
            <c:symbol val="none"/>
          </c:marker>
          <c:errBars>
            <c:errDir val="y"/>
            <c:errBarType val="both"/>
            <c:errValType val="cust"/>
            <c:noEndCap val="0"/>
            <c:plus>
              <c:numRef>
                <c:f>Graph_Fig1Sup!$AB$2:$AB$9</c:f>
                <c:numCache>
                  <c:formatCode>General</c:formatCode>
                  <c:ptCount val="8"/>
                  <c:pt idx="0">
                    <c:v>0.0168202429883218</c:v>
                  </c:pt>
                  <c:pt idx="1">
                    <c:v>0.0183443750004815</c:v>
                  </c:pt>
                  <c:pt idx="2">
                    <c:v>0.0163305532287683</c:v>
                  </c:pt>
                  <c:pt idx="3">
                    <c:v>0.0227946136080432</c:v>
                  </c:pt>
                  <c:pt idx="4">
                    <c:v>0.0119610366514389</c:v>
                  </c:pt>
                  <c:pt idx="5">
                    <c:v>0.0232893767221301</c:v>
                  </c:pt>
                  <c:pt idx="6">
                    <c:v>0.00289864531302701</c:v>
                  </c:pt>
                  <c:pt idx="7">
                    <c:v>0.0</c:v>
                  </c:pt>
                </c:numCache>
              </c:numRef>
            </c:plus>
            <c:minus>
              <c:numRef>
                <c:f>Graph_Fig1Sup!$AB$2:$AB$9</c:f>
                <c:numCache>
                  <c:formatCode>General</c:formatCode>
                  <c:ptCount val="8"/>
                  <c:pt idx="0">
                    <c:v>0.0168202429883218</c:v>
                  </c:pt>
                  <c:pt idx="1">
                    <c:v>0.0183443750004815</c:v>
                  </c:pt>
                  <c:pt idx="2">
                    <c:v>0.0163305532287683</c:v>
                  </c:pt>
                  <c:pt idx="3">
                    <c:v>0.0227946136080432</c:v>
                  </c:pt>
                  <c:pt idx="4">
                    <c:v>0.0119610366514389</c:v>
                  </c:pt>
                  <c:pt idx="5">
                    <c:v>0.0232893767221301</c:v>
                  </c:pt>
                  <c:pt idx="6">
                    <c:v>0.00289864531302701</c:v>
                  </c:pt>
                  <c:pt idx="7">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Graph_Fig1Sup!$Z$2:$Z$9</c:f>
              <c:numCache>
                <c:formatCode>General</c:formatCode>
                <c:ptCount val="8"/>
                <c:pt idx="0">
                  <c:v>0.965173945832514</c:v>
                </c:pt>
                <c:pt idx="1">
                  <c:v>0.929008686569549</c:v>
                </c:pt>
                <c:pt idx="2">
                  <c:v>0.90253246418965</c:v>
                </c:pt>
                <c:pt idx="3">
                  <c:v>0.828639307973545</c:v>
                </c:pt>
                <c:pt idx="4">
                  <c:v>0.658320860053251</c:v>
                </c:pt>
                <c:pt idx="5">
                  <c:v>0.522386363636364</c:v>
                </c:pt>
                <c:pt idx="6">
                  <c:v>0.0394659892298125</c:v>
                </c:pt>
                <c:pt idx="7">
                  <c:v>0.0</c:v>
                </c:pt>
              </c:numCache>
            </c:numRef>
          </c:val>
          <c:smooth val="0"/>
        </c:ser>
        <c:ser>
          <c:idx val="4"/>
          <c:order val="4"/>
          <c:tx>
            <c:strRef>
              <c:f>Graph_Fig1Sup!$AC$1</c:f>
              <c:strCache>
                <c:ptCount val="1"/>
                <c:pt idx="0">
                  <c:v>cerk-1(ok1252)</c:v>
                </c:pt>
              </c:strCache>
            </c:strRef>
          </c:tx>
          <c:spPr>
            <a:ln w="12700"/>
          </c:spPr>
          <c:marker>
            <c:symbol val="none"/>
          </c:marker>
          <c:errBars>
            <c:errDir val="y"/>
            <c:errBarType val="both"/>
            <c:errValType val="cust"/>
            <c:noEndCap val="0"/>
            <c:plus>
              <c:numRef>
                <c:f>Graph_Fig1Sup!$AE$2:$AE$11</c:f>
                <c:numCache>
                  <c:formatCode>General</c:formatCode>
                  <c:ptCount val="10"/>
                  <c:pt idx="0">
                    <c:v>0.0168898054772743</c:v>
                  </c:pt>
                  <c:pt idx="1">
                    <c:v>0.0151487566548591</c:v>
                  </c:pt>
                  <c:pt idx="2">
                    <c:v>0.0124991659381624</c:v>
                  </c:pt>
                  <c:pt idx="3">
                    <c:v>0.0300696525993584</c:v>
                  </c:pt>
                  <c:pt idx="4">
                    <c:v>0.0245231178503287</c:v>
                  </c:pt>
                  <c:pt idx="5">
                    <c:v>0.0231115021315089</c:v>
                  </c:pt>
                  <c:pt idx="6">
                    <c:v>0.0330324427323448</c:v>
                  </c:pt>
                  <c:pt idx="7">
                    <c:v>0.0292809875517787</c:v>
                  </c:pt>
                  <c:pt idx="8">
                    <c:v>0.00621079287190916</c:v>
                  </c:pt>
                  <c:pt idx="9">
                    <c:v>0.0</c:v>
                  </c:pt>
                </c:numCache>
              </c:numRef>
            </c:plus>
            <c:minus>
              <c:numRef>
                <c:f>Graph_Fig1Sup!$AE$2:$AE$11</c:f>
                <c:numCache>
                  <c:formatCode>General</c:formatCode>
                  <c:ptCount val="10"/>
                  <c:pt idx="0">
                    <c:v>0.0168898054772743</c:v>
                  </c:pt>
                  <c:pt idx="1">
                    <c:v>0.0151487566548591</c:v>
                  </c:pt>
                  <c:pt idx="2">
                    <c:v>0.0124991659381624</c:v>
                  </c:pt>
                  <c:pt idx="3">
                    <c:v>0.0300696525993584</c:v>
                  </c:pt>
                  <c:pt idx="4">
                    <c:v>0.0245231178503287</c:v>
                  </c:pt>
                  <c:pt idx="5">
                    <c:v>0.0231115021315089</c:v>
                  </c:pt>
                  <c:pt idx="6">
                    <c:v>0.0330324427323448</c:v>
                  </c:pt>
                  <c:pt idx="7">
                    <c:v>0.0292809875517787</c:v>
                  </c:pt>
                  <c:pt idx="8">
                    <c:v>0.00621079287190916</c:v>
                  </c:pt>
                  <c:pt idx="9">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Graph_Fig1Sup!$AC$2:$AC$11</c:f>
              <c:numCache>
                <c:formatCode>General</c:formatCode>
                <c:ptCount val="10"/>
                <c:pt idx="0">
                  <c:v>0.952695909534309</c:v>
                </c:pt>
                <c:pt idx="1">
                  <c:v>0.920657808577977</c:v>
                </c:pt>
                <c:pt idx="2">
                  <c:v>0.875557353766886</c:v>
                </c:pt>
                <c:pt idx="3">
                  <c:v>0.84189703525641</c:v>
                </c:pt>
                <c:pt idx="4">
                  <c:v>0.78385101010101</c:v>
                </c:pt>
                <c:pt idx="5">
                  <c:v>0.669862072405909</c:v>
                </c:pt>
                <c:pt idx="6">
                  <c:v>0.497268083461687</c:v>
                </c:pt>
                <c:pt idx="7">
                  <c:v>0.232031532985372</c:v>
                </c:pt>
                <c:pt idx="8">
                  <c:v>0.0356349206349206</c:v>
                </c:pt>
                <c:pt idx="9">
                  <c:v>0.0</c:v>
                </c:pt>
              </c:numCache>
            </c:numRef>
          </c:val>
          <c:smooth val="0"/>
        </c:ser>
        <c:ser>
          <c:idx val="5"/>
          <c:order val="5"/>
          <c:tx>
            <c:strRef>
              <c:f>Graph_Fig1Sup!$AF$1</c:f>
              <c:strCache>
                <c:ptCount val="1"/>
                <c:pt idx="0">
                  <c:v>asah-2(ok564)</c:v>
                </c:pt>
              </c:strCache>
            </c:strRef>
          </c:tx>
          <c:spPr>
            <a:ln w="12700"/>
          </c:spPr>
          <c:marker>
            <c:symbol val="none"/>
          </c:marker>
          <c:errBars>
            <c:errDir val="y"/>
            <c:errBarType val="both"/>
            <c:errValType val="cust"/>
            <c:noEndCap val="0"/>
            <c:plus>
              <c:numRef>
                <c:f>Graph_Fig1Sup!$AH$2:$AH$10</c:f>
                <c:numCache>
                  <c:formatCode>General</c:formatCode>
                  <c:ptCount val="9"/>
                  <c:pt idx="0">
                    <c:v>0.0116366966331103</c:v>
                  </c:pt>
                  <c:pt idx="1">
                    <c:v>0.0080895678907876</c:v>
                  </c:pt>
                  <c:pt idx="2">
                    <c:v>0.00139518085548692</c:v>
                  </c:pt>
                  <c:pt idx="3">
                    <c:v>0.005044365690136</c:v>
                  </c:pt>
                  <c:pt idx="4">
                    <c:v>0.0347332862062945</c:v>
                  </c:pt>
                  <c:pt idx="5">
                    <c:v>0.0869860005100658</c:v>
                  </c:pt>
                  <c:pt idx="6">
                    <c:v>0.0478696789030229</c:v>
                  </c:pt>
                  <c:pt idx="7">
                    <c:v>0.0148249300794201</c:v>
                  </c:pt>
                  <c:pt idx="8">
                    <c:v>0.0</c:v>
                  </c:pt>
                </c:numCache>
              </c:numRef>
            </c:plus>
            <c:minus>
              <c:numRef>
                <c:f>Graph_Fig1Sup!$AH$2:$AH$10</c:f>
                <c:numCache>
                  <c:formatCode>General</c:formatCode>
                  <c:ptCount val="9"/>
                  <c:pt idx="0">
                    <c:v>0.0116366966331103</c:v>
                  </c:pt>
                  <c:pt idx="1">
                    <c:v>0.0080895678907876</c:v>
                  </c:pt>
                  <c:pt idx="2">
                    <c:v>0.00139518085548692</c:v>
                  </c:pt>
                  <c:pt idx="3">
                    <c:v>0.005044365690136</c:v>
                  </c:pt>
                  <c:pt idx="4">
                    <c:v>0.0347332862062945</c:v>
                  </c:pt>
                  <c:pt idx="5">
                    <c:v>0.0869860005100658</c:v>
                  </c:pt>
                  <c:pt idx="6">
                    <c:v>0.0478696789030229</c:v>
                  </c:pt>
                  <c:pt idx="7">
                    <c:v>0.0148249300794201</c:v>
                  </c:pt>
                  <c:pt idx="8">
                    <c:v>0.0</c:v>
                  </c:pt>
                </c:numCache>
              </c:numRef>
            </c:minus>
          </c:errBars>
          <c:cat>
            <c:numRef>
              <c:f>Graph_Fig1Sup!$A$2:$A$11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Graph_Fig1Sup!$AF$2:$AF$9</c:f>
              <c:numCache>
                <c:formatCode>General</c:formatCode>
                <c:ptCount val="8"/>
                <c:pt idx="0">
                  <c:v>0.961899049142451</c:v>
                </c:pt>
                <c:pt idx="1">
                  <c:v>0.963858305484519</c:v>
                </c:pt>
                <c:pt idx="2">
                  <c:v>0.958750075771352</c:v>
                </c:pt>
                <c:pt idx="3">
                  <c:v>0.821151149320163</c:v>
                </c:pt>
                <c:pt idx="4">
                  <c:v>0.719703559786219</c:v>
                </c:pt>
                <c:pt idx="5">
                  <c:v>0.524488304093567</c:v>
                </c:pt>
                <c:pt idx="6">
                  <c:v>0.217635670700805</c:v>
                </c:pt>
                <c:pt idx="7">
                  <c:v>0.0286501377410468</c:v>
                </c:pt>
              </c:numCache>
            </c:numRef>
          </c:val>
          <c:smooth val="0"/>
        </c:ser>
        <c:dLbls>
          <c:showLegendKey val="0"/>
          <c:showVal val="0"/>
          <c:showCatName val="0"/>
          <c:showSerName val="0"/>
          <c:showPercent val="0"/>
          <c:showBubbleSize val="0"/>
        </c:dLbls>
        <c:marker val="1"/>
        <c:smooth val="0"/>
        <c:axId val="2119866200"/>
        <c:axId val="2119869576"/>
      </c:lineChart>
      <c:catAx>
        <c:axId val="2119866200"/>
        <c:scaling>
          <c:orientation val="minMax"/>
        </c:scaling>
        <c:delete val="0"/>
        <c:axPos val="b"/>
        <c:numFmt formatCode="General" sourceLinked="1"/>
        <c:majorTickMark val="out"/>
        <c:minorTickMark val="none"/>
        <c:tickLblPos val="nextTo"/>
        <c:spPr>
          <a:ln w="12700">
            <a:solidFill>
              <a:schemeClr val="tx1"/>
            </a:solidFill>
          </a:ln>
        </c:spPr>
        <c:crossAx val="2119869576"/>
        <c:crosses val="autoZero"/>
        <c:auto val="1"/>
        <c:lblAlgn val="ctr"/>
        <c:lblOffset val="100"/>
        <c:noMultiLvlLbl val="0"/>
      </c:catAx>
      <c:valAx>
        <c:axId val="2119869576"/>
        <c:scaling>
          <c:orientation val="minMax"/>
          <c:max val="1.0"/>
        </c:scaling>
        <c:delete val="0"/>
        <c:axPos val="l"/>
        <c:majorGridlines>
          <c:spPr>
            <a:ln>
              <a:noFill/>
            </a:ln>
          </c:spPr>
        </c:majorGridlines>
        <c:numFmt formatCode="0%" sourceLinked="0"/>
        <c:majorTickMark val="out"/>
        <c:minorTickMark val="none"/>
        <c:tickLblPos val="nextTo"/>
        <c:spPr>
          <a:ln w="12700">
            <a:solidFill>
              <a:schemeClr val="tx1"/>
            </a:solidFill>
          </a:ln>
        </c:spPr>
        <c:crossAx val="2119866200"/>
        <c:crosses val="autoZero"/>
        <c:crossBetween val="midCat"/>
        <c:majorUnit val="0.5"/>
      </c:valAx>
    </c:plotArea>
    <c:legend>
      <c:legendPos val="r"/>
      <c:layout>
        <c:manualLayout>
          <c:xMode val="edge"/>
          <c:yMode val="edge"/>
          <c:x val="0.617819460975124"/>
          <c:y val="0.0343087711051044"/>
          <c:w val="0.347716049993568"/>
          <c:h val="0.384118776197751"/>
        </c:manualLayout>
      </c:layout>
      <c:overlay val="0"/>
      <c:txPr>
        <a:bodyPr/>
        <a:lstStyle/>
        <a:p>
          <a:pPr>
            <a:defRPr i="1"/>
          </a:pPr>
          <a:endParaRPr lang="en-US"/>
        </a:p>
      </c:txPr>
    </c:legend>
    <c:plotVisOnly val="1"/>
    <c:dispBlanksAs val="gap"/>
    <c:showDLblsOverMax val="0"/>
  </c:chart>
  <c:spPr>
    <a:ln w="12700">
      <a:noFill/>
    </a:ln>
  </c:spPr>
  <c:txPr>
    <a:bodyPr/>
    <a:lstStyle/>
    <a:p>
      <a:pPr>
        <a:defRPr>
          <a:latin typeface="Helvetica"/>
          <a:cs typeface="Helvetica"/>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B3992F-BC83-40B9-955A-45FCC4F56E47}" type="datetimeFigureOut">
              <a:rPr lang="en-US" smtClean="0"/>
              <a:pPr/>
              <a:t>12/12/16</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F78F2E-AA37-4534-B9B3-C154963F78D1}" type="slidenum">
              <a:rPr lang="en-US" smtClean="0"/>
              <a:pPr/>
              <a:t>‹#›</a:t>
            </a:fld>
            <a:endParaRPr lang="en-US"/>
          </a:p>
        </p:txBody>
      </p:sp>
    </p:spTree>
    <p:extLst>
      <p:ext uri="{BB962C8B-B14F-4D97-AF65-F5344CB8AC3E}">
        <p14:creationId xmlns:p14="http://schemas.microsoft.com/office/powerpoint/2010/main" val="40207164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F78F2E-AA37-4534-B9B3-C154963F78D1}" type="slidenum">
              <a:rPr lang="en-US" smtClean="0"/>
              <a:pPr/>
              <a:t>1</a:t>
            </a:fld>
            <a:endParaRPr lang="en-US"/>
          </a:p>
        </p:txBody>
      </p:sp>
    </p:spTree>
    <p:extLst>
      <p:ext uri="{BB962C8B-B14F-4D97-AF65-F5344CB8AC3E}">
        <p14:creationId xmlns:p14="http://schemas.microsoft.com/office/powerpoint/2010/main" val="117379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3"/>
            <a:ext cx="1748790" cy="85822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620" y="402803"/>
            <a:ext cx="5116830" cy="85822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 y="2346961"/>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50970" y="2346961"/>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78BD06-9D2B-4E73-AFF6-4B9216DD030E}" type="datetimeFigureOut">
              <a:rPr lang="en-US" smtClean="0"/>
              <a:pPr/>
              <a:t>12/12/16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78BD06-9D2B-4E73-AFF6-4B9216DD030E}" type="datetimeFigureOut">
              <a:rPr lang="en-US" smtClean="0"/>
              <a:pPr/>
              <a:t>12/12/16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78BD06-9D2B-4E73-AFF6-4B9216DD030E}" type="datetimeFigureOut">
              <a:rPr lang="en-US" smtClean="0"/>
              <a:pPr/>
              <a:t>12/12/16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78BD06-9D2B-4E73-AFF6-4B9216DD030E}" type="datetimeFigureOut">
              <a:rPr lang="en-US" smtClean="0"/>
              <a:pPr/>
              <a:t>12/12/16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78BD06-9D2B-4E73-AFF6-4B9216DD030E}" type="datetimeFigureOut">
              <a:rPr lang="en-US" smtClean="0"/>
              <a:pPr/>
              <a:t>12/12/16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78BD06-9D2B-4E73-AFF6-4B9216DD030E}" type="datetimeFigureOut">
              <a:rPr lang="en-US" smtClean="0"/>
              <a:pPr/>
              <a:t>12/12/16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0578BD06-9D2B-4E73-AFF6-4B9216DD030E}" type="datetimeFigureOut">
              <a:rPr lang="en-US" smtClean="0"/>
              <a:pPr/>
              <a:t>12/12/16</a:t>
            </a:fld>
            <a:endParaRPr lang="en-US"/>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13162887-5A4E-4C53-9EB6-FA9AA5BECD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hyperlink" Target="http://sbi.postech.ac.kr/oasis" TargetMode="External"/><Relationship Id="rId6" Type="http://schemas.openxmlformats.org/officeDocument/2006/relationships/hyperlink" Target="#_ENREF_48"/><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50752196"/>
              </p:ext>
            </p:extLst>
          </p:nvPr>
        </p:nvGraphicFramePr>
        <p:xfrm>
          <a:off x="220619" y="732507"/>
          <a:ext cx="3999762" cy="30245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3047943975"/>
              </p:ext>
            </p:extLst>
          </p:nvPr>
        </p:nvGraphicFramePr>
        <p:xfrm>
          <a:off x="270108" y="4012217"/>
          <a:ext cx="4042120" cy="3196741"/>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rot="16200000">
            <a:off x="-235170" y="2157188"/>
            <a:ext cx="911578" cy="276999"/>
          </a:xfrm>
          <a:prstGeom prst="rect">
            <a:avLst/>
          </a:prstGeom>
          <a:noFill/>
        </p:spPr>
        <p:txBody>
          <a:bodyPr wrap="none" rtlCol="0">
            <a:spAutoFit/>
          </a:bodyPr>
          <a:lstStyle/>
          <a:p>
            <a:r>
              <a:rPr lang="en-US" sz="1200" dirty="0" smtClean="0">
                <a:latin typeface="Helvetica"/>
                <a:cs typeface="Helvetica"/>
              </a:rPr>
              <a:t>% Survival</a:t>
            </a:r>
            <a:endParaRPr lang="en-US" sz="1200" dirty="0">
              <a:latin typeface="Helvetica"/>
              <a:cs typeface="Helvetica"/>
            </a:endParaRPr>
          </a:p>
        </p:txBody>
      </p:sp>
      <p:sp>
        <p:nvSpPr>
          <p:cNvPr id="10" name="TextBox 9"/>
          <p:cNvSpPr txBox="1"/>
          <p:nvPr/>
        </p:nvSpPr>
        <p:spPr>
          <a:xfrm>
            <a:off x="2028279" y="7034039"/>
            <a:ext cx="611443" cy="276999"/>
          </a:xfrm>
          <a:prstGeom prst="rect">
            <a:avLst/>
          </a:prstGeom>
          <a:noFill/>
        </p:spPr>
        <p:txBody>
          <a:bodyPr wrap="square" rtlCol="0">
            <a:spAutoFit/>
          </a:bodyPr>
          <a:lstStyle/>
          <a:p>
            <a:r>
              <a:rPr lang="en-US" sz="1200" dirty="0" smtClean="0">
                <a:latin typeface="Helvetica"/>
                <a:cs typeface="Helvetica"/>
              </a:rPr>
              <a:t>Days</a:t>
            </a:r>
            <a:endParaRPr lang="en-US" sz="1200" dirty="0">
              <a:latin typeface="Helvetica"/>
              <a:cs typeface="Helvetica"/>
            </a:endParaRPr>
          </a:p>
        </p:txBody>
      </p:sp>
      <p:sp>
        <p:nvSpPr>
          <p:cNvPr id="11" name="TextBox 10"/>
          <p:cNvSpPr txBox="1"/>
          <p:nvPr/>
        </p:nvSpPr>
        <p:spPr>
          <a:xfrm>
            <a:off x="2036457" y="3667277"/>
            <a:ext cx="535273" cy="276999"/>
          </a:xfrm>
          <a:prstGeom prst="rect">
            <a:avLst/>
          </a:prstGeom>
          <a:noFill/>
        </p:spPr>
        <p:txBody>
          <a:bodyPr wrap="none" rtlCol="0">
            <a:spAutoFit/>
          </a:bodyPr>
          <a:lstStyle/>
          <a:p>
            <a:r>
              <a:rPr lang="en-US" sz="1200" dirty="0" smtClean="0">
                <a:latin typeface="Helvetica"/>
                <a:cs typeface="Helvetica"/>
              </a:rPr>
              <a:t>Days</a:t>
            </a:r>
            <a:endParaRPr lang="en-US" sz="1200" dirty="0">
              <a:latin typeface="Helvetica"/>
              <a:cs typeface="Helvetica"/>
            </a:endParaRPr>
          </a:p>
        </p:txBody>
      </p:sp>
      <p:sp>
        <p:nvSpPr>
          <p:cNvPr id="9" name="TextBox 8"/>
          <p:cNvSpPr txBox="1"/>
          <p:nvPr/>
        </p:nvSpPr>
        <p:spPr>
          <a:xfrm>
            <a:off x="559591" y="455507"/>
            <a:ext cx="300082" cy="276999"/>
          </a:xfrm>
          <a:prstGeom prst="rect">
            <a:avLst/>
          </a:prstGeom>
          <a:noFill/>
        </p:spPr>
        <p:txBody>
          <a:bodyPr wrap="none" rtlCol="0">
            <a:spAutoFit/>
          </a:bodyPr>
          <a:lstStyle/>
          <a:p>
            <a:r>
              <a:rPr lang="en-US" sz="1200" b="1" dirty="0" smtClean="0">
                <a:latin typeface="Helvetica"/>
                <a:cs typeface="Helvetica"/>
              </a:rPr>
              <a:t>A</a:t>
            </a:r>
            <a:endParaRPr lang="en-US" sz="1200" b="1" dirty="0">
              <a:latin typeface="Helvetica"/>
              <a:cs typeface="Helvetica"/>
            </a:endParaRPr>
          </a:p>
        </p:txBody>
      </p:sp>
      <p:sp>
        <p:nvSpPr>
          <p:cNvPr id="12" name="TextBox 11"/>
          <p:cNvSpPr txBox="1"/>
          <p:nvPr/>
        </p:nvSpPr>
        <p:spPr>
          <a:xfrm>
            <a:off x="606247" y="3788138"/>
            <a:ext cx="287308" cy="276999"/>
          </a:xfrm>
          <a:prstGeom prst="rect">
            <a:avLst/>
          </a:prstGeom>
          <a:noFill/>
        </p:spPr>
        <p:txBody>
          <a:bodyPr wrap="none" rtlCol="0">
            <a:spAutoFit/>
          </a:bodyPr>
          <a:lstStyle/>
          <a:p>
            <a:r>
              <a:rPr lang="en-US" sz="1200" dirty="0">
                <a:latin typeface="Helvetica"/>
                <a:cs typeface="Helvetica"/>
              </a:rPr>
              <a:t>B</a:t>
            </a:r>
          </a:p>
        </p:txBody>
      </p:sp>
      <p:sp>
        <p:nvSpPr>
          <p:cNvPr id="13" name="TextBox 12"/>
          <p:cNvSpPr txBox="1"/>
          <p:nvPr/>
        </p:nvSpPr>
        <p:spPr>
          <a:xfrm rot="16200000">
            <a:off x="-235171" y="5366109"/>
            <a:ext cx="911578" cy="276999"/>
          </a:xfrm>
          <a:prstGeom prst="rect">
            <a:avLst/>
          </a:prstGeom>
          <a:noFill/>
        </p:spPr>
        <p:txBody>
          <a:bodyPr wrap="none" rtlCol="0">
            <a:spAutoFit/>
          </a:bodyPr>
          <a:lstStyle/>
          <a:p>
            <a:r>
              <a:rPr lang="en-US" sz="1200" dirty="0" smtClean="0">
                <a:latin typeface="Helvetica"/>
                <a:cs typeface="Helvetica"/>
              </a:rPr>
              <a:t>% Survival</a:t>
            </a:r>
            <a:endParaRPr lang="en-US" sz="1200" dirty="0">
              <a:latin typeface="Helvetica"/>
              <a:cs typeface="Helvetica"/>
            </a:endParaRPr>
          </a:p>
        </p:txBody>
      </p:sp>
      <p:graphicFrame>
        <p:nvGraphicFramePr>
          <p:cNvPr id="3" name="Table 2"/>
          <p:cNvGraphicFramePr>
            <a:graphicFrameLocks noGrp="1"/>
          </p:cNvGraphicFramePr>
          <p:nvPr>
            <p:extLst>
              <p:ext uri="{D42A27DB-BD31-4B8C-83A1-F6EECF244321}">
                <p14:modId xmlns:p14="http://schemas.microsoft.com/office/powerpoint/2010/main" val="3512631353"/>
              </p:ext>
            </p:extLst>
          </p:nvPr>
        </p:nvGraphicFramePr>
        <p:xfrm>
          <a:off x="4173507" y="870356"/>
          <a:ext cx="3306546" cy="4183995"/>
        </p:xfrm>
        <a:graphic>
          <a:graphicData uri="http://schemas.openxmlformats.org/drawingml/2006/table">
            <a:tbl>
              <a:tblPr>
                <a:tableStyleId>{68D230F3-CF80-4859-8CE7-A43EE81993B5}</a:tableStyleId>
              </a:tblPr>
              <a:tblGrid>
                <a:gridCol w="1411330"/>
                <a:gridCol w="887123"/>
                <a:gridCol w="1008093"/>
              </a:tblGrid>
              <a:tr h="658343">
                <a:tc>
                  <a:txBody>
                    <a:bodyPr/>
                    <a:lstStyle/>
                    <a:p>
                      <a:pPr algn="l" fontAlgn="ctr"/>
                      <a:r>
                        <a:rPr lang="en-US" sz="1200" u="none" strike="noStrike" dirty="0">
                          <a:effectLst/>
                          <a:latin typeface="Helvetica"/>
                          <a:cs typeface="Helvetica"/>
                        </a:rPr>
                        <a:t>Genotype</a:t>
                      </a:r>
                      <a:endParaRPr lang="en-US" sz="1200" b="0" i="0" u="none" strike="noStrike" dirty="0">
                        <a:solidFill>
                          <a:srgbClr val="000000"/>
                        </a:solidFill>
                        <a:effectLst/>
                        <a:latin typeface="Helvetica"/>
                        <a:cs typeface="Helvetica"/>
                      </a:endParaRPr>
                    </a:p>
                  </a:txBody>
                  <a:tcPr marL="12700" marR="12700" marT="12700" marB="0"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ctr"/>
                      <a:r>
                        <a:rPr lang="en-US" sz="1200" u="none" strike="noStrike" dirty="0">
                          <a:effectLst/>
                          <a:latin typeface="Helvetica"/>
                          <a:cs typeface="Helvetica"/>
                        </a:rPr>
                        <a:t>Mean survival (±SE)</a:t>
                      </a:r>
                      <a:endParaRPr lang="en-US" sz="1200" b="0" i="0" u="none" strike="noStrike" dirty="0">
                        <a:solidFill>
                          <a:srgbClr val="000000"/>
                        </a:solidFill>
                        <a:effectLst/>
                        <a:latin typeface="Helvetica"/>
                        <a:cs typeface="Helvetica"/>
                      </a:endParaRPr>
                    </a:p>
                  </a:txBody>
                  <a:tcPr marL="12700" marR="12700" marT="12700" marB="0"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ctr"/>
                      <a:r>
                        <a:rPr lang="en-US" sz="1200" u="none" strike="noStrike" dirty="0">
                          <a:effectLst/>
                          <a:latin typeface="Helvetica"/>
                          <a:cs typeface="Helvetica"/>
                        </a:rPr>
                        <a:t>p-value</a:t>
                      </a:r>
                      <a:endParaRPr lang="en-US" sz="1200" b="0" i="0" u="none" strike="noStrike" dirty="0">
                        <a:solidFill>
                          <a:srgbClr val="000000"/>
                        </a:solidFill>
                        <a:effectLst/>
                        <a:latin typeface="Helvetica"/>
                        <a:cs typeface="Helvetica"/>
                      </a:endParaRPr>
                    </a:p>
                  </a:txBody>
                  <a:tcPr marL="12700" marR="12700" marT="12700" marB="0"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66807">
                <a:tc>
                  <a:txBody>
                    <a:bodyPr/>
                    <a:lstStyle/>
                    <a:p>
                      <a:pPr algn="l" fontAlgn="ctr"/>
                      <a:r>
                        <a:rPr lang="en-US" sz="1200" u="none" strike="noStrike" dirty="0" smtClean="0">
                          <a:effectLst/>
                          <a:latin typeface="Helvetica"/>
                          <a:cs typeface="Helvetica"/>
                        </a:rPr>
                        <a:t>Wild </a:t>
                      </a:r>
                      <a:r>
                        <a:rPr lang="en-US" sz="1200" u="none" strike="noStrike" dirty="0">
                          <a:effectLst/>
                          <a:latin typeface="Helvetica"/>
                          <a:cs typeface="Helvetica"/>
                        </a:rPr>
                        <a:t>type</a:t>
                      </a:r>
                      <a:endParaRPr lang="en-US" sz="1200" b="0" i="0" u="none" strike="noStrike" dirty="0">
                        <a:solidFill>
                          <a:srgbClr val="000000"/>
                        </a:solidFill>
                        <a:effectLst/>
                        <a:latin typeface="Helvetica"/>
                        <a:cs typeface="Helvetica"/>
                      </a:endParaRPr>
                    </a:p>
                  </a:txBody>
                  <a:tcPr marL="12700" marR="12700" marT="12700" marB="0" anchor="ctr">
                    <a:lnT w="12700" cap="flat" cmpd="sng" algn="ctr">
                      <a:solidFill>
                        <a:scrgbClr r="0" g="0" b="0"/>
                      </a:solidFill>
                      <a:prstDash val="solid"/>
                      <a:round/>
                      <a:headEnd type="none" w="med" len="med"/>
                      <a:tailEnd type="none" w="med" len="med"/>
                    </a:lnT>
                  </a:tcPr>
                </a:tc>
                <a:tc>
                  <a:txBody>
                    <a:bodyPr/>
                    <a:lstStyle/>
                    <a:p>
                      <a:pPr algn="l" fontAlgn="ctr"/>
                      <a:r>
                        <a:rPr lang="en-US" sz="1200" u="none" strike="noStrike" dirty="0" smtClean="0">
                          <a:effectLst/>
                          <a:latin typeface="Helvetica"/>
                          <a:cs typeface="Helvetica"/>
                        </a:rPr>
                        <a:t>19.4 </a:t>
                      </a:r>
                      <a:r>
                        <a:rPr lang="en-US" sz="1200" u="none" strike="noStrike" dirty="0">
                          <a:effectLst/>
                          <a:latin typeface="Helvetica"/>
                          <a:cs typeface="Helvetica"/>
                        </a:rPr>
                        <a:t>± </a:t>
                      </a:r>
                      <a:r>
                        <a:rPr lang="en-US" sz="1200" u="none" strike="noStrike" dirty="0" smtClean="0">
                          <a:effectLst/>
                          <a:latin typeface="Helvetica"/>
                          <a:cs typeface="Helvetica"/>
                        </a:rPr>
                        <a:t>0.5</a:t>
                      </a:r>
                      <a:endParaRPr lang="en-US" sz="1200" b="0" i="0" u="none" strike="noStrike" dirty="0">
                        <a:solidFill>
                          <a:srgbClr val="000000"/>
                        </a:solidFill>
                        <a:effectLst/>
                        <a:latin typeface="Helvetica"/>
                        <a:cs typeface="Helvetica"/>
                      </a:endParaRPr>
                    </a:p>
                  </a:txBody>
                  <a:tcPr marL="12700" marR="12700" marT="12700" marB="0" anchor="ctr">
                    <a:lnT w="12700" cap="flat" cmpd="sng" algn="ctr">
                      <a:solidFill>
                        <a:scrgbClr r="0" g="0" b="0"/>
                      </a:solidFill>
                      <a:prstDash val="solid"/>
                      <a:round/>
                      <a:headEnd type="none" w="med" len="med"/>
                      <a:tailEnd type="none" w="med" len="med"/>
                    </a:lnT>
                  </a:tcPr>
                </a:tc>
                <a:tc>
                  <a:txBody>
                    <a:bodyPr/>
                    <a:lstStyle/>
                    <a:p>
                      <a:pPr algn="l" fontAlgn="ctr"/>
                      <a:r>
                        <a:rPr lang="en-US" sz="1200" u="none" strike="noStrike">
                          <a:effectLst/>
                          <a:latin typeface="Helvetica"/>
                          <a:cs typeface="Helvetica"/>
                        </a:rPr>
                        <a:t>NA</a:t>
                      </a:r>
                      <a:endParaRPr lang="en-US" sz="1200" b="0" i="0" u="none" strike="noStrike">
                        <a:solidFill>
                          <a:srgbClr val="000000"/>
                        </a:solidFill>
                        <a:effectLst/>
                        <a:latin typeface="Helvetica"/>
                        <a:cs typeface="Helvetica"/>
                      </a:endParaRPr>
                    </a:p>
                  </a:txBody>
                  <a:tcPr marL="12700" marR="12700" marT="12700" marB="0" anchor="ctr">
                    <a:lnT w="12700" cap="flat" cmpd="sng" algn="ctr">
                      <a:solidFill>
                        <a:scrgbClr r="0" g="0" b="0"/>
                      </a:solidFill>
                      <a:prstDash val="solid"/>
                      <a:round/>
                      <a:headEnd type="none" w="med" len="med"/>
                      <a:tailEnd type="none" w="med" len="med"/>
                    </a:lnT>
                  </a:tcPr>
                </a:tc>
              </a:tr>
              <a:tr h="375348">
                <a:tc>
                  <a:txBody>
                    <a:bodyPr/>
                    <a:lstStyle/>
                    <a:p>
                      <a:pPr algn="l" fontAlgn="ctr"/>
                      <a:r>
                        <a:rPr lang="en-US" sz="1200" i="1" u="none" strike="noStrike" dirty="0" smtClean="0">
                          <a:effectLst/>
                          <a:latin typeface="Helvetica"/>
                          <a:cs typeface="Helvetica"/>
                        </a:rPr>
                        <a:t>cgt</a:t>
                      </a:r>
                      <a:r>
                        <a:rPr lang="en-US" sz="1200" i="1" u="none" strike="noStrike" dirty="0">
                          <a:effectLst/>
                          <a:latin typeface="Helvetica"/>
                          <a:cs typeface="Helvetica"/>
                        </a:rPr>
                        <a:t>-1(tm1027)   </a:t>
                      </a:r>
                      <a:endParaRPr lang="en-US" sz="1200" b="0" i="1"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20.0 </a:t>
                      </a:r>
                      <a:r>
                        <a:rPr lang="en-US" sz="1200" u="none" strike="noStrike" dirty="0">
                          <a:effectLst/>
                          <a:latin typeface="Helvetica"/>
                          <a:cs typeface="Helvetica"/>
                        </a:rPr>
                        <a:t>± 0.7</a:t>
                      </a:r>
                      <a:endParaRPr lang="en-US" sz="1200" b="0" i="0"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0.6953</a:t>
                      </a:r>
                      <a:endParaRPr lang="en-US" sz="1200" b="0" i="0" u="none" strike="noStrike" dirty="0">
                        <a:effectLst/>
                        <a:latin typeface="Helvetica"/>
                        <a:cs typeface="Helvetica"/>
                      </a:endParaRPr>
                    </a:p>
                  </a:txBody>
                  <a:tcPr marL="12700" marR="12700" marT="12700" marB="0" anchor="ctr"/>
                </a:tc>
              </a:tr>
              <a:tr h="309643">
                <a:tc>
                  <a:txBody>
                    <a:bodyPr/>
                    <a:lstStyle/>
                    <a:p>
                      <a:pPr algn="l" fontAlgn="b"/>
                      <a:r>
                        <a:rPr lang="en-US" sz="1200" i="1" u="none" strike="noStrike" dirty="0">
                          <a:effectLst/>
                          <a:latin typeface="Helvetica"/>
                          <a:cs typeface="Helvetica"/>
                        </a:rPr>
                        <a:t>cgt-3(tm504)</a:t>
                      </a:r>
                      <a:endParaRPr lang="en-US" sz="1200" b="0" i="1"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15.2 </a:t>
                      </a:r>
                      <a:r>
                        <a:rPr lang="en-US" sz="1200" u="none" strike="noStrike" dirty="0">
                          <a:effectLst/>
                          <a:latin typeface="Helvetica"/>
                          <a:cs typeface="Helvetica"/>
                        </a:rPr>
                        <a:t>± 0.4</a:t>
                      </a:r>
                      <a:endParaRPr lang="en-US" sz="1200" b="0" i="0" u="none" strike="noStrike" dirty="0">
                        <a:effectLst/>
                        <a:latin typeface="Helvetica"/>
                        <a:cs typeface="Helvetica"/>
                      </a:endParaRPr>
                    </a:p>
                  </a:txBody>
                  <a:tcPr marL="12700" marR="12700" marT="12700" marB="0" anchor="ctr"/>
                </a:tc>
                <a:tc>
                  <a:txBody>
                    <a:bodyPr/>
                    <a:lstStyle/>
                    <a:p>
                      <a:pPr algn="l" fontAlgn="b"/>
                      <a:r>
                        <a:rPr lang="en-US" sz="1200" b="0" i="0" u="none" strike="noStrike" dirty="0" smtClean="0">
                          <a:effectLst/>
                          <a:latin typeface="Helvetica"/>
                          <a:cs typeface="Helvetica"/>
                        </a:rPr>
                        <a:t>0.0107</a:t>
                      </a:r>
                      <a:endParaRPr lang="en-US" sz="1200" b="0" i="0" u="none" strike="noStrike" dirty="0">
                        <a:effectLst/>
                        <a:latin typeface="Helvetica"/>
                        <a:cs typeface="Helvetica"/>
                      </a:endParaRPr>
                    </a:p>
                  </a:txBody>
                  <a:tcPr marL="12700" marR="12700" marT="12700" marB="0" anchor="ctr"/>
                </a:tc>
              </a:tr>
              <a:tr h="309643">
                <a:tc>
                  <a:txBody>
                    <a:bodyPr/>
                    <a:lstStyle/>
                    <a:p>
                      <a:pPr algn="l" fontAlgn="b"/>
                      <a:r>
                        <a:rPr lang="en-US" sz="1200" i="1" u="none" strike="noStrike">
                          <a:effectLst/>
                          <a:latin typeface="Helvetica"/>
                          <a:cs typeface="Helvetica"/>
                        </a:rPr>
                        <a:t>asm-2(tm3746)</a:t>
                      </a:r>
                      <a:endParaRPr lang="en-US" sz="1200" b="0" i="1" u="none" strike="noStrike">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16.9 </a:t>
                      </a:r>
                      <a:r>
                        <a:rPr lang="en-US" sz="1200" u="none" strike="noStrike" dirty="0">
                          <a:effectLst/>
                          <a:latin typeface="Helvetica"/>
                          <a:cs typeface="Helvetica"/>
                        </a:rPr>
                        <a:t>± 0.5</a:t>
                      </a:r>
                      <a:endParaRPr lang="en-US" sz="1200" b="0" i="0" u="none" strike="noStrike" dirty="0">
                        <a:effectLst/>
                        <a:latin typeface="Helvetica"/>
                        <a:cs typeface="Helvetica"/>
                      </a:endParaRPr>
                    </a:p>
                  </a:txBody>
                  <a:tcPr marL="12700" marR="12700" marT="12700" marB="0" anchor="ctr"/>
                </a:tc>
                <a:tc>
                  <a:txBody>
                    <a:bodyPr/>
                    <a:lstStyle/>
                    <a:p>
                      <a:pPr algn="l" fontAlgn="b"/>
                      <a:r>
                        <a:rPr lang="en-US" sz="1200" b="0" i="0" u="none" strike="noStrike" dirty="0" smtClean="0">
                          <a:effectLst/>
                          <a:latin typeface="Helvetica"/>
                          <a:cs typeface="Helvetica"/>
                        </a:rPr>
                        <a:t>0.1040</a:t>
                      </a:r>
                      <a:endParaRPr lang="en-US" sz="1200" b="0" i="0" u="none" strike="noStrike" dirty="0">
                        <a:effectLst/>
                        <a:latin typeface="Helvetica"/>
                        <a:cs typeface="Helvetica"/>
                      </a:endParaRPr>
                    </a:p>
                  </a:txBody>
                  <a:tcPr marL="12700" marR="12700" marT="12700" marB="0" anchor="ctr"/>
                </a:tc>
              </a:tr>
              <a:tr h="309643">
                <a:tc>
                  <a:txBody>
                    <a:bodyPr/>
                    <a:lstStyle/>
                    <a:p>
                      <a:pPr algn="l" fontAlgn="b"/>
                      <a:r>
                        <a:rPr lang="en-US" sz="1200" i="1" u="none" strike="noStrike">
                          <a:effectLst/>
                          <a:latin typeface="Helvetica"/>
                          <a:cs typeface="Helvetica"/>
                        </a:rPr>
                        <a:t>asm-3(ok1744)</a:t>
                      </a:r>
                      <a:endParaRPr lang="en-US" sz="1200" b="0" i="1" u="none" strike="noStrike">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20.2 </a:t>
                      </a:r>
                      <a:r>
                        <a:rPr lang="en-US" sz="1200" u="none" strike="noStrike" dirty="0">
                          <a:effectLst/>
                          <a:latin typeface="Helvetica"/>
                          <a:cs typeface="Helvetica"/>
                        </a:rPr>
                        <a:t>± 0.6</a:t>
                      </a:r>
                      <a:endParaRPr lang="en-US" sz="1200" b="0" i="0"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0.5724</a:t>
                      </a:r>
                      <a:endParaRPr lang="en-US" sz="1200" b="0" i="0" u="none" strike="noStrike" dirty="0">
                        <a:effectLst/>
                        <a:latin typeface="Helvetica"/>
                        <a:cs typeface="Helvetica"/>
                      </a:endParaRPr>
                    </a:p>
                  </a:txBody>
                  <a:tcPr marL="12700" marR="12700" marT="12700" marB="0" anchor="ctr"/>
                </a:tc>
              </a:tr>
              <a:tr h="309643">
                <a:tc>
                  <a:txBody>
                    <a:bodyPr/>
                    <a:lstStyle/>
                    <a:p>
                      <a:pPr algn="l" fontAlgn="b"/>
                      <a:r>
                        <a:rPr lang="en-US" sz="1200" i="1" u="none" strike="noStrike">
                          <a:effectLst/>
                          <a:latin typeface="Helvetica"/>
                          <a:cs typeface="Helvetica"/>
                        </a:rPr>
                        <a:t>sms-1(tm2660)</a:t>
                      </a:r>
                      <a:endParaRPr lang="en-US" sz="1200" b="0" i="1" u="none" strike="noStrike">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19.9 </a:t>
                      </a:r>
                      <a:r>
                        <a:rPr lang="en-US" sz="1200" u="none" strike="noStrike" dirty="0">
                          <a:effectLst/>
                          <a:latin typeface="Helvetica"/>
                          <a:cs typeface="Helvetica"/>
                        </a:rPr>
                        <a:t>± </a:t>
                      </a:r>
                      <a:r>
                        <a:rPr lang="en-US" sz="1200" u="none" strike="noStrike" dirty="0" smtClean="0">
                          <a:effectLst/>
                          <a:latin typeface="Helvetica"/>
                          <a:cs typeface="Helvetica"/>
                        </a:rPr>
                        <a:t>0.4</a:t>
                      </a:r>
                      <a:endParaRPr lang="en-US" sz="1200" b="0" i="0"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0.6888</a:t>
                      </a:r>
                      <a:endParaRPr lang="en-US" sz="1200" b="0" i="0" u="none" strike="noStrike" dirty="0">
                        <a:effectLst/>
                        <a:latin typeface="Helvetica"/>
                        <a:cs typeface="Helvetica"/>
                      </a:endParaRPr>
                    </a:p>
                  </a:txBody>
                  <a:tcPr marL="12700" marR="12700" marT="12700" marB="0" anchor="ctr"/>
                </a:tc>
              </a:tr>
              <a:tr h="309643">
                <a:tc>
                  <a:txBody>
                    <a:bodyPr/>
                    <a:lstStyle/>
                    <a:p>
                      <a:pPr algn="l" fontAlgn="b"/>
                      <a:r>
                        <a:rPr lang="en-US" sz="1200" i="1" u="none" strike="noStrike" dirty="0">
                          <a:effectLst/>
                          <a:latin typeface="Helvetica"/>
                          <a:cs typeface="Helvetica"/>
                        </a:rPr>
                        <a:t>sms-2(tm2757)</a:t>
                      </a:r>
                      <a:endParaRPr lang="en-US" sz="1200" b="0" i="1"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17.6 </a:t>
                      </a:r>
                      <a:r>
                        <a:rPr lang="en-US" sz="1200" u="none" strike="noStrike" dirty="0">
                          <a:effectLst/>
                          <a:latin typeface="Helvetica"/>
                          <a:cs typeface="Helvetica"/>
                        </a:rPr>
                        <a:t>± 0.6</a:t>
                      </a:r>
                      <a:endParaRPr lang="en-US" sz="1200" b="0" i="0"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0.1389</a:t>
                      </a:r>
                      <a:endParaRPr lang="en-US" sz="1200" b="0" i="0" u="none" strike="noStrike" dirty="0">
                        <a:effectLst/>
                        <a:latin typeface="Helvetica"/>
                        <a:cs typeface="Helvetica"/>
                      </a:endParaRPr>
                    </a:p>
                  </a:txBody>
                  <a:tcPr marL="12700" marR="12700" marT="12700" marB="0" anchor="ctr"/>
                </a:tc>
              </a:tr>
              <a:tr h="309643">
                <a:tc>
                  <a:txBody>
                    <a:bodyPr/>
                    <a:lstStyle/>
                    <a:p>
                      <a:pPr algn="l" fontAlgn="b"/>
                      <a:r>
                        <a:rPr lang="en-US" sz="1200" i="1" u="none" strike="noStrike">
                          <a:effectLst/>
                          <a:latin typeface="Helvetica"/>
                          <a:cs typeface="Helvetica"/>
                        </a:rPr>
                        <a:t>sms-3(ok3540)</a:t>
                      </a:r>
                      <a:endParaRPr lang="en-US" sz="1200" b="0" i="1" u="none" strike="noStrike">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16.4 </a:t>
                      </a:r>
                      <a:r>
                        <a:rPr lang="en-US" sz="1200" u="none" strike="noStrike" dirty="0">
                          <a:effectLst/>
                          <a:latin typeface="Helvetica"/>
                          <a:cs typeface="Helvetica"/>
                        </a:rPr>
                        <a:t>± 0.6</a:t>
                      </a:r>
                      <a:endParaRPr lang="en-US" sz="1200" b="0" i="0" u="none" strike="noStrike" dirty="0">
                        <a:effectLst/>
                        <a:latin typeface="Helvetica"/>
                        <a:cs typeface="Helvetica"/>
                      </a:endParaRPr>
                    </a:p>
                  </a:txBody>
                  <a:tcPr marL="12700" marR="12700" marT="12700" marB="0" anchor="ctr"/>
                </a:tc>
                <a:tc>
                  <a:txBody>
                    <a:bodyPr/>
                    <a:lstStyle/>
                    <a:p>
                      <a:pPr algn="l" fontAlgn="b"/>
                      <a:r>
                        <a:rPr lang="en-US" sz="1200" b="0" i="0" u="none" strike="noStrike" dirty="0" smtClean="0">
                          <a:effectLst/>
                          <a:latin typeface="Helvetica"/>
                          <a:cs typeface="Helvetica"/>
                        </a:rPr>
                        <a:t>0.0859</a:t>
                      </a:r>
                      <a:endParaRPr lang="en-US" sz="1200" b="0" i="0" u="none" strike="noStrike" dirty="0">
                        <a:effectLst/>
                        <a:latin typeface="Helvetica"/>
                        <a:cs typeface="Helvetica"/>
                      </a:endParaRPr>
                    </a:p>
                  </a:txBody>
                  <a:tcPr marL="12700" marR="12700" marT="12700" marB="0" anchor="ctr"/>
                </a:tc>
              </a:tr>
              <a:tr h="309643">
                <a:tc>
                  <a:txBody>
                    <a:bodyPr/>
                    <a:lstStyle/>
                    <a:p>
                      <a:pPr algn="l" fontAlgn="b"/>
                      <a:r>
                        <a:rPr lang="cs-CZ" sz="1200" i="1" u="none" strike="noStrike" dirty="0">
                          <a:effectLst/>
                          <a:latin typeface="Helvetica"/>
                          <a:cs typeface="Helvetica"/>
                        </a:rPr>
                        <a:t>sphk-1(ok1059)</a:t>
                      </a:r>
                      <a:endParaRPr lang="cs-CZ" sz="1200" b="0" i="1"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15.6 </a:t>
                      </a:r>
                      <a:r>
                        <a:rPr lang="en-US" sz="1200" u="none" strike="noStrike" dirty="0">
                          <a:effectLst/>
                          <a:latin typeface="Helvetica"/>
                          <a:cs typeface="Helvetica"/>
                        </a:rPr>
                        <a:t>± 0.5</a:t>
                      </a:r>
                      <a:endParaRPr lang="en-US" sz="1200" b="0" i="0"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0.0106</a:t>
                      </a:r>
                      <a:endParaRPr lang="en-US" sz="1200" b="0" i="0" u="none" strike="noStrike" dirty="0">
                        <a:effectLst/>
                        <a:latin typeface="Helvetica"/>
                        <a:cs typeface="Helvetica"/>
                      </a:endParaRPr>
                    </a:p>
                  </a:txBody>
                  <a:tcPr marL="12700" marR="12700" marT="12700" marB="0" anchor="ctr"/>
                </a:tc>
              </a:tr>
              <a:tr h="306353">
                <a:tc>
                  <a:txBody>
                    <a:bodyPr/>
                    <a:lstStyle/>
                    <a:p>
                      <a:pPr algn="l" fontAlgn="b"/>
                      <a:r>
                        <a:rPr lang="en-US" sz="1200" i="1" u="none" strike="noStrike" dirty="0" smtClean="0">
                          <a:effectLst/>
                          <a:latin typeface="Helvetica"/>
                          <a:cs typeface="Helvetica"/>
                        </a:rPr>
                        <a:t>cerk-1(</a:t>
                      </a:r>
                      <a:r>
                        <a:rPr lang="en-US" sz="1200" i="1" u="none" strike="noStrike" dirty="0">
                          <a:effectLst/>
                          <a:latin typeface="Helvetica"/>
                          <a:cs typeface="Helvetica"/>
                        </a:rPr>
                        <a:t>ok1152)</a:t>
                      </a:r>
                      <a:endParaRPr lang="en-US" sz="1200" b="0" i="1"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18.5 </a:t>
                      </a:r>
                      <a:r>
                        <a:rPr lang="en-US" sz="1200" u="none" strike="noStrike" dirty="0">
                          <a:effectLst/>
                          <a:latin typeface="Helvetica"/>
                          <a:cs typeface="Helvetica"/>
                        </a:rPr>
                        <a:t>± 0.7</a:t>
                      </a:r>
                      <a:endParaRPr lang="en-US" sz="1200" b="0" i="0" u="none" strike="noStrike" dirty="0">
                        <a:effectLst/>
                        <a:latin typeface="Helvetica"/>
                        <a:cs typeface="Helvetica"/>
                      </a:endParaRPr>
                    </a:p>
                  </a:txBody>
                  <a:tcPr marL="12700" marR="12700" marT="12700" marB="0" anchor="ctr"/>
                </a:tc>
                <a:tc>
                  <a:txBody>
                    <a:bodyPr/>
                    <a:lstStyle/>
                    <a:p>
                      <a:pPr algn="l" fontAlgn="b"/>
                      <a:r>
                        <a:rPr lang="en-US" sz="1200" u="none" strike="noStrike" dirty="0" smtClean="0">
                          <a:effectLst/>
                          <a:latin typeface="Helvetica"/>
                          <a:cs typeface="Helvetica"/>
                        </a:rPr>
                        <a:t>0.3976</a:t>
                      </a:r>
                      <a:endParaRPr lang="en-US" sz="1200" b="0" i="0" u="none" strike="noStrike" dirty="0">
                        <a:effectLst/>
                        <a:latin typeface="Helvetica"/>
                        <a:cs typeface="Helvetica"/>
                      </a:endParaRPr>
                    </a:p>
                  </a:txBody>
                  <a:tcPr marL="12700" marR="12700" marT="12700" marB="0" anchor="ctr"/>
                </a:tc>
              </a:tr>
              <a:tr h="309643">
                <a:tc>
                  <a:txBody>
                    <a:bodyPr/>
                    <a:lstStyle/>
                    <a:p>
                      <a:pPr algn="l" fontAlgn="b"/>
                      <a:r>
                        <a:rPr lang="en-US" sz="1200" i="1" u="none" strike="noStrike" dirty="0" smtClean="0">
                          <a:effectLst/>
                          <a:latin typeface="Helvetica"/>
                          <a:cs typeface="Helvetica"/>
                        </a:rPr>
                        <a:t>asah-2(</a:t>
                      </a:r>
                      <a:r>
                        <a:rPr lang="en-US" sz="1200" i="1" u="none" strike="noStrike" dirty="0">
                          <a:effectLst/>
                          <a:latin typeface="Helvetica"/>
                          <a:cs typeface="Helvetica"/>
                        </a:rPr>
                        <a:t>ok564)</a:t>
                      </a:r>
                      <a:endParaRPr lang="en-US" sz="1200" b="0" i="1" u="none" strike="noStrike" dirty="0">
                        <a:effectLst/>
                        <a:latin typeface="Helvetica"/>
                        <a:cs typeface="Helvetica"/>
                      </a:endParaRPr>
                    </a:p>
                  </a:txBody>
                  <a:tcPr marL="12700" marR="12700" marT="12700" marB="0" anchor="ctr">
                    <a:lnB w="12700" cap="flat" cmpd="sng" algn="ctr">
                      <a:solidFill>
                        <a:scrgbClr r="0" g="0" b="0"/>
                      </a:solidFill>
                      <a:prstDash val="solid"/>
                      <a:round/>
                      <a:headEnd type="none" w="med" len="med"/>
                      <a:tailEnd type="none" w="med" len="med"/>
                    </a:lnB>
                  </a:tcPr>
                </a:tc>
                <a:tc>
                  <a:txBody>
                    <a:bodyPr/>
                    <a:lstStyle/>
                    <a:p>
                      <a:pPr algn="l" fontAlgn="b"/>
                      <a:r>
                        <a:rPr lang="en-US" sz="1200" u="none" strike="noStrike">
                          <a:effectLst/>
                          <a:latin typeface="Helvetica"/>
                          <a:cs typeface="Helvetica"/>
                        </a:rPr>
                        <a:t>16.5 ± 0.5</a:t>
                      </a:r>
                      <a:endParaRPr lang="en-US" sz="1200" b="0" i="0" u="none" strike="noStrike">
                        <a:effectLst/>
                        <a:latin typeface="Helvetica"/>
                        <a:cs typeface="Helvetica"/>
                      </a:endParaRPr>
                    </a:p>
                  </a:txBody>
                  <a:tcPr marL="12700" marR="12700" marT="12700" marB="0" anchor="ctr">
                    <a:lnB w="12700" cap="flat" cmpd="sng" algn="ctr">
                      <a:solidFill>
                        <a:scrgbClr r="0" g="0" b="0"/>
                      </a:solidFill>
                      <a:prstDash val="solid"/>
                      <a:round/>
                      <a:headEnd type="none" w="med" len="med"/>
                      <a:tailEnd type="none" w="med" len="med"/>
                    </a:lnB>
                  </a:tcPr>
                </a:tc>
                <a:tc>
                  <a:txBody>
                    <a:bodyPr/>
                    <a:lstStyle/>
                    <a:p>
                      <a:pPr algn="l" fontAlgn="b"/>
                      <a:r>
                        <a:rPr lang="en-US" sz="1200" b="0" i="0" u="none" strike="noStrike" dirty="0" smtClean="0">
                          <a:effectLst/>
                          <a:latin typeface="Helvetica"/>
                          <a:cs typeface="Helvetica"/>
                        </a:rPr>
                        <a:t>0.0842</a:t>
                      </a:r>
                      <a:endParaRPr lang="en-US" sz="1200" b="0" i="0" u="none" strike="noStrike" dirty="0">
                        <a:effectLst/>
                        <a:latin typeface="Helvetica"/>
                        <a:cs typeface="Helvetica"/>
                      </a:endParaRPr>
                    </a:p>
                  </a:txBody>
                  <a:tcPr marL="12700" marR="12700" marT="12700" marB="0" anchor="ctr">
                    <a:lnB w="12700" cap="flat" cmpd="sng" algn="ctr">
                      <a:solidFill>
                        <a:scrgbClr r="0" g="0" b="0"/>
                      </a:solidFill>
                      <a:prstDash val="solid"/>
                      <a:round/>
                      <a:headEnd type="none" w="med" len="med"/>
                      <a:tailEnd type="none" w="med" len="med"/>
                    </a:lnB>
                  </a:tcPr>
                </a:tc>
              </a:tr>
            </a:tbl>
          </a:graphicData>
        </a:graphic>
      </p:graphicFrame>
      <p:sp>
        <p:nvSpPr>
          <p:cNvPr id="14" name="TextBox 13"/>
          <p:cNvSpPr txBox="1"/>
          <p:nvPr/>
        </p:nvSpPr>
        <p:spPr>
          <a:xfrm>
            <a:off x="4162187" y="424942"/>
            <a:ext cx="300082" cy="276999"/>
          </a:xfrm>
          <a:prstGeom prst="rect">
            <a:avLst/>
          </a:prstGeom>
          <a:noFill/>
        </p:spPr>
        <p:txBody>
          <a:bodyPr wrap="none" rtlCol="0">
            <a:spAutoFit/>
          </a:bodyPr>
          <a:lstStyle/>
          <a:p>
            <a:r>
              <a:rPr lang="en-US" sz="1200" b="1" dirty="0" err="1" smtClean="0">
                <a:latin typeface="Helvetica"/>
                <a:cs typeface="Helvetica"/>
              </a:rPr>
              <a:t>C</a:t>
            </a:r>
            <a:endParaRPr lang="en-US" sz="1200" b="1" dirty="0">
              <a:latin typeface="Helvetica"/>
              <a:cs typeface="Helvetica"/>
            </a:endParaRPr>
          </a:p>
        </p:txBody>
      </p:sp>
      <p:sp>
        <p:nvSpPr>
          <p:cNvPr id="7" name="Rectangle 6"/>
          <p:cNvSpPr/>
          <p:nvPr/>
        </p:nvSpPr>
        <p:spPr>
          <a:xfrm>
            <a:off x="179151" y="7395321"/>
            <a:ext cx="7423470" cy="2308324"/>
          </a:xfrm>
          <a:prstGeom prst="rect">
            <a:avLst/>
          </a:prstGeom>
        </p:spPr>
        <p:txBody>
          <a:bodyPr wrap="square">
            <a:spAutoFit/>
          </a:bodyPr>
          <a:lstStyle/>
          <a:p>
            <a:r>
              <a:rPr lang="en-US" sz="1200" b="1" dirty="0">
                <a:latin typeface="Times"/>
                <a:cs typeface="Times"/>
              </a:rPr>
              <a:t>Figure S1. </a:t>
            </a:r>
            <a:r>
              <a:rPr lang="en-US" sz="1200" b="1" dirty="0" err="1">
                <a:latin typeface="Times"/>
                <a:cs typeface="Times"/>
              </a:rPr>
              <a:t>Ceramide</a:t>
            </a:r>
            <a:r>
              <a:rPr lang="en-US" sz="1200" b="1" dirty="0">
                <a:latin typeface="Times"/>
                <a:cs typeface="Times"/>
              </a:rPr>
              <a:t> metabolism genes function in L1 starvation survival.</a:t>
            </a:r>
            <a:r>
              <a:rPr lang="en-US" sz="1200" dirty="0">
                <a:latin typeface="Times"/>
                <a:cs typeface="Times"/>
              </a:rPr>
              <a:t> </a:t>
            </a:r>
            <a:r>
              <a:rPr lang="en-US" sz="1200" dirty="0" smtClean="0">
                <a:latin typeface="Times"/>
                <a:cs typeface="Times"/>
              </a:rPr>
              <a:t> (A) Starvation </a:t>
            </a:r>
            <a:r>
              <a:rPr lang="en-US" sz="1200" dirty="0">
                <a:latin typeface="Times"/>
                <a:cs typeface="Times"/>
              </a:rPr>
              <a:t>survival rates of animals with mutations in </a:t>
            </a:r>
            <a:r>
              <a:rPr lang="en-US" sz="1200" dirty="0" err="1">
                <a:latin typeface="Times"/>
                <a:cs typeface="Times"/>
              </a:rPr>
              <a:t>ceramide</a:t>
            </a:r>
            <a:r>
              <a:rPr lang="en-US" sz="1200" dirty="0">
                <a:latin typeface="Times"/>
                <a:cs typeface="Times"/>
              </a:rPr>
              <a:t> salvage pathway genes, including </a:t>
            </a:r>
            <a:r>
              <a:rPr lang="en-US" sz="1200" dirty="0" err="1">
                <a:latin typeface="Times"/>
                <a:cs typeface="Times"/>
              </a:rPr>
              <a:t>sphingomyelinase</a:t>
            </a:r>
            <a:r>
              <a:rPr lang="en-US" sz="1200" dirty="0">
                <a:latin typeface="Times"/>
                <a:cs typeface="Times"/>
              </a:rPr>
              <a:t> genes (</a:t>
            </a:r>
            <a:r>
              <a:rPr lang="en-US" sz="1200" i="1" dirty="0">
                <a:latin typeface="Times"/>
                <a:cs typeface="Times"/>
              </a:rPr>
              <a:t>asm-</a:t>
            </a:r>
            <a:r>
              <a:rPr lang="en-US" sz="1200" dirty="0">
                <a:latin typeface="Times"/>
                <a:cs typeface="Times"/>
              </a:rPr>
              <a:t>2 and </a:t>
            </a:r>
            <a:r>
              <a:rPr lang="en-US" sz="1200" i="1" dirty="0">
                <a:latin typeface="Times"/>
                <a:cs typeface="Times"/>
              </a:rPr>
              <a:t>asm-3</a:t>
            </a:r>
            <a:r>
              <a:rPr lang="en-US" sz="1200" dirty="0">
                <a:latin typeface="Times"/>
                <a:cs typeface="Times"/>
              </a:rPr>
              <a:t>) and </a:t>
            </a:r>
            <a:r>
              <a:rPr lang="en-US" sz="1200" dirty="0" err="1">
                <a:latin typeface="Times"/>
                <a:cs typeface="Times"/>
              </a:rPr>
              <a:t>sphingomyelin</a:t>
            </a:r>
            <a:r>
              <a:rPr lang="en-US" sz="1200" dirty="0">
                <a:latin typeface="Times"/>
                <a:cs typeface="Times"/>
              </a:rPr>
              <a:t> synthase genes (</a:t>
            </a:r>
            <a:r>
              <a:rPr lang="en-US" sz="1200" i="1" dirty="0">
                <a:latin typeface="Times"/>
                <a:cs typeface="Times"/>
              </a:rPr>
              <a:t>sms-1, -2</a:t>
            </a:r>
            <a:r>
              <a:rPr lang="en-US" sz="1200" dirty="0">
                <a:latin typeface="Times"/>
                <a:cs typeface="Times"/>
              </a:rPr>
              <a:t>, and </a:t>
            </a:r>
            <a:r>
              <a:rPr lang="en-US" sz="1200" i="1" dirty="0">
                <a:latin typeface="Times"/>
                <a:cs typeface="Times"/>
              </a:rPr>
              <a:t>-3</a:t>
            </a:r>
            <a:r>
              <a:rPr lang="en-US" sz="1200" dirty="0">
                <a:latin typeface="Times"/>
                <a:cs typeface="Times"/>
              </a:rPr>
              <a:t>). (B) Starvation survival rates of animals with mutations in </a:t>
            </a:r>
            <a:r>
              <a:rPr lang="en-US" sz="1200" dirty="0" err="1">
                <a:latin typeface="Times"/>
                <a:cs typeface="Times"/>
              </a:rPr>
              <a:t>glucosylceramide</a:t>
            </a:r>
            <a:r>
              <a:rPr lang="en-US" sz="1200" dirty="0">
                <a:latin typeface="Times"/>
                <a:cs typeface="Times"/>
              </a:rPr>
              <a:t> synthase genes (</a:t>
            </a:r>
            <a:r>
              <a:rPr lang="en-US" sz="1200" i="1" dirty="0">
                <a:latin typeface="Times"/>
                <a:cs typeface="Times"/>
              </a:rPr>
              <a:t>cgt-1 </a:t>
            </a:r>
            <a:r>
              <a:rPr lang="en-US" sz="1200" dirty="0">
                <a:latin typeface="Times"/>
                <a:cs typeface="Times"/>
              </a:rPr>
              <a:t>and </a:t>
            </a:r>
            <a:r>
              <a:rPr lang="en-US" sz="1200" i="1" dirty="0">
                <a:latin typeface="Times"/>
                <a:cs typeface="Times"/>
              </a:rPr>
              <a:t>cgt-3), </a:t>
            </a:r>
            <a:r>
              <a:rPr lang="en-US" sz="1200" dirty="0" err="1">
                <a:latin typeface="Times"/>
                <a:cs typeface="Times"/>
              </a:rPr>
              <a:t>sphingosine</a:t>
            </a:r>
            <a:r>
              <a:rPr lang="en-US" sz="1200" dirty="0">
                <a:latin typeface="Times"/>
                <a:cs typeface="Times"/>
              </a:rPr>
              <a:t> kinase (</a:t>
            </a:r>
            <a:r>
              <a:rPr lang="en-US" sz="1200" i="1" dirty="0">
                <a:latin typeface="Times"/>
                <a:cs typeface="Times"/>
              </a:rPr>
              <a:t>sphk-1</a:t>
            </a:r>
            <a:r>
              <a:rPr lang="en-US" sz="1200" dirty="0">
                <a:latin typeface="Times"/>
                <a:cs typeface="Times"/>
              </a:rPr>
              <a:t>), </a:t>
            </a:r>
            <a:r>
              <a:rPr lang="en-US" sz="1200" dirty="0" err="1">
                <a:latin typeface="Times"/>
                <a:cs typeface="Times"/>
              </a:rPr>
              <a:t>ceramide</a:t>
            </a:r>
            <a:r>
              <a:rPr lang="en-US" sz="1200" dirty="0">
                <a:latin typeface="Times"/>
                <a:cs typeface="Times"/>
              </a:rPr>
              <a:t> kinase </a:t>
            </a:r>
            <a:r>
              <a:rPr lang="en-US" sz="1200" i="1" dirty="0">
                <a:latin typeface="Times"/>
                <a:cs typeface="Times"/>
              </a:rPr>
              <a:t>(cerk-1),</a:t>
            </a:r>
            <a:r>
              <a:rPr lang="en-US" sz="1200" dirty="0">
                <a:latin typeface="Times"/>
                <a:cs typeface="Times"/>
              </a:rPr>
              <a:t> and </a:t>
            </a:r>
            <a:r>
              <a:rPr lang="en-US" sz="1200" dirty="0" err="1">
                <a:latin typeface="Times"/>
                <a:cs typeface="Times"/>
              </a:rPr>
              <a:t>ceramidase</a:t>
            </a:r>
            <a:r>
              <a:rPr lang="en-US" sz="1200" dirty="0">
                <a:latin typeface="Times"/>
                <a:cs typeface="Times"/>
              </a:rPr>
              <a:t> </a:t>
            </a:r>
            <a:r>
              <a:rPr lang="en-US" sz="1200" i="1" dirty="0">
                <a:latin typeface="Times"/>
                <a:cs typeface="Times"/>
              </a:rPr>
              <a:t>(asah-2).</a:t>
            </a:r>
            <a:r>
              <a:rPr lang="en-US" sz="1200" dirty="0">
                <a:latin typeface="Times"/>
                <a:cs typeface="Times"/>
              </a:rPr>
              <a:t> % Survival is defined as the percentage of animals surviving to the third larval stage and beyond on food after worms were starved at L1 in S-basal buffer for the indicated time. Data of each sample represent three or more independent biological replicates (mean  SEM at each time point indicated by error bars). (C) The mean survival rate of individual replicates was calculated through OASIS software available at </a:t>
            </a:r>
            <a:r>
              <a:rPr lang="en-US" sz="1200" dirty="0">
                <a:latin typeface="Times"/>
                <a:cs typeface="Times"/>
                <a:hlinkClick r:id="rId5" tooltip="Link to external resource: http://sbi.postech.ac.kr/oasis"/>
              </a:rPr>
              <a:t>http://sbi.postech.ac.kr/oasis</a:t>
            </a:r>
            <a:r>
              <a:rPr lang="en-US" sz="1200" dirty="0">
                <a:latin typeface="Times"/>
                <a:cs typeface="Times"/>
              </a:rPr>
              <a:t> (</a:t>
            </a:r>
            <a:r>
              <a:rPr lang="en-US" sz="1200" dirty="0">
                <a:latin typeface="Times"/>
                <a:cs typeface="Times"/>
                <a:hlinkClick r:id="rId6" action="ppaction://hlinkfile" tooltip="Yang, 2011 #128"/>
              </a:rPr>
              <a:t>Yang et al. 2011</a:t>
            </a:r>
            <a:r>
              <a:rPr lang="en-US" sz="1200" dirty="0">
                <a:latin typeface="Times"/>
                <a:cs typeface="Times"/>
              </a:rPr>
              <a:t>). The average of the mean survival rate of all individual replicates for each strain is presented here. The statistical analyses (p value) to assess the difference between the mean survival rates were determined using a student t-test. p values indicate the significance of the difference from wild type. Raw data and statistical analysis data of individual starvation survival experiments for Figure S1 are presented in Table S1</a:t>
            </a:r>
            <a:r>
              <a:rPr lang="en-US" sz="1200" dirty="0" smtClean="0">
                <a:latin typeface="Times"/>
                <a:cs typeface="Times"/>
              </a:rPr>
              <a:t>.</a:t>
            </a:r>
            <a:endParaRPr lang="en-US" sz="1200" dirty="0">
              <a:latin typeface="Times"/>
              <a:cs typeface="Times"/>
            </a:endParaRPr>
          </a:p>
        </p:txBody>
      </p:sp>
    </p:spTree>
    <p:extLst>
      <p:ext uri="{BB962C8B-B14F-4D97-AF65-F5344CB8AC3E}">
        <p14:creationId xmlns:p14="http://schemas.microsoft.com/office/powerpoint/2010/main" val="12927379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52422</TotalTime>
  <Words>138</Words>
  <Application>Microsoft Macintosh PowerPoint</Application>
  <PresentationFormat>Custom</PresentationFormat>
  <Paragraphs>45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MCDB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for CerS(-)</dc:title>
  <dc:creator>Han Lab</dc:creator>
  <cp:lastModifiedBy>Mingxue Cui</cp:lastModifiedBy>
  <cp:revision>336</cp:revision>
  <cp:lastPrinted>2016-12-08T21:23:34Z</cp:lastPrinted>
  <dcterms:created xsi:type="dcterms:W3CDTF">2012-07-23T21:50:14Z</dcterms:created>
  <dcterms:modified xsi:type="dcterms:W3CDTF">2016-12-12T22:46:12Z</dcterms:modified>
</cp:coreProperties>
</file>