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73"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941"/>
    <a:srgbClr val="C61618"/>
    <a:srgbClr val="43FF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42" autoAdjust="0"/>
    <p:restoredTop sz="92137" autoAdjust="0"/>
  </p:normalViewPr>
  <p:slideViewPr>
    <p:cSldViewPr snapToGrid="0">
      <p:cViewPr>
        <p:scale>
          <a:sx n="108" d="100"/>
          <a:sy n="108" d="100"/>
        </p:scale>
        <p:origin x="-680" y="3552"/>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cuim:Desktop:Ceramide_April21-2016:Figures:Cui_Cer_Figure5_05-01-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0549962004903088"/>
          <c:y val="0.0206518681791487"/>
          <c:w val="0.649749336354783"/>
          <c:h val="0.903907999431698"/>
        </c:manualLayout>
      </c:layout>
      <c:lineChart>
        <c:grouping val="standard"/>
        <c:varyColors val="0"/>
        <c:ser>
          <c:idx val="0"/>
          <c:order val="0"/>
          <c:tx>
            <c:strRef>
              <c:f>Graph_fig5!$B$1</c:f>
              <c:strCache>
                <c:ptCount val="1"/>
                <c:pt idx="0">
                  <c:v>Wild type / Mock RNAi</c:v>
                </c:pt>
              </c:strCache>
            </c:strRef>
          </c:tx>
          <c:spPr>
            <a:ln w="19050"/>
          </c:spPr>
          <c:marker>
            <c:symbol val="none"/>
          </c:marker>
          <c:errBars>
            <c:errDir val="y"/>
            <c:errBarType val="both"/>
            <c:errValType val="cust"/>
            <c:noEndCap val="0"/>
            <c:plus>
              <c:numRef>
                <c:f>Graph_fig5!$D$1:$D$11</c:f>
                <c:numCache>
                  <c:formatCode>General</c:formatCode>
                  <c:ptCount val="11"/>
                  <c:pt idx="0">
                    <c:v>0.0</c:v>
                  </c:pt>
                  <c:pt idx="1">
                    <c:v>0.00671161309310457</c:v>
                  </c:pt>
                  <c:pt idx="2">
                    <c:v>0.0122038763698703</c:v>
                  </c:pt>
                  <c:pt idx="3">
                    <c:v>0.00664226751478442</c:v>
                  </c:pt>
                  <c:pt idx="4">
                    <c:v>0.0196918927732486</c:v>
                  </c:pt>
                  <c:pt idx="5">
                    <c:v>0.0171086100996587</c:v>
                  </c:pt>
                  <c:pt idx="6">
                    <c:v>0.0254457847069293</c:v>
                  </c:pt>
                  <c:pt idx="7">
                    <c:v>0.077438716263419</c:v>
                  </c:pt>
                  <c:pt idx="8">
                    <c:v>0.0743464052287582</c:v>
                  </c:pt>
                  <c:pt idx="9">
                    <c:v>0.0641946290501787</c:v>
                  </c:pt>
                  <c:pt idx="10">
                    <c:v>0.00555555555555555</c:v>
                  </c:pt>
                </c:numCache>
              </c:numRef>
            </c:plus>
            <c:minus>
              <c:numRef>
                <c:f>Graph_fig5!$D$1:$D$11</c:f>
                <c:numCache>
                  <c:formatCode>General</c:formatCode>
                  <c:ptCount val="11"/>
                  <c:pt idx="0">
                    <c:v>0.0</c:v>
                  </c:pt>
                  <c:pt idx="1">
                    <c:v>0.00671161309310457</c:v>
                  </c:pt>
                  <c:pt idx="2">
                    <c:v>0.0122038763698703</c:v>
                  </c:pt>
                  <c:pt idx="3">
                    <c:v>0.00664226751478442</c:v>
                  </c:pt>
                  <c:pt idx="4">
                    <c:v>0.0196918927732486</c:v>
                  </c:pt>
                  <c:pt idx="5">
                    <c:v>0.0171086100996587</c:v>
                  </c:pt>
                  <c:pt idx="6">
                    <c:v>0.0254457847069293</c:v>
                  </c:pt>
                  <c:pt idx="7">
                    <c:v>0.077438716263419</c:v>
                  </c:pt>
                  <c:pt idx="8">
                    <c:v>0.0743464052287582</c:v>
                  </c:pt>
                  <c:pt idx="9">
                    <c:v>0.0641946290501787</c:v>
                  </c:pt>
                  <c:pt idx="10">
                    <c:v>0.00555555555555555</c:v>
                  </c:pt>
                </c:numCache>
              </c:numRef>
            </c:minus>
          </c:errBars>
          <c:cat>
            <c:numRef>
              <c:f>Graph_fig5!$A$2:$A$11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Graph_fig5!$B$2:$B$11</c:f>
              <c:numCache>
                <c:formatCode>General</c:formatCode>
                <c:ptCount val="10"/>
                <c:pt idx="0">
                  <c:v>0.98660394265233</c:v>
                </c:pt>
                <c:pt idx="1">
                  <c:v>0.959182396682397</c:v>
                </c:pt>
                <c:pt idx="2">
                  <c:v>0.937414782436638</c:v>
                </c:pt>
                <c:pt idx="3">
                  <c:v>0.845625904889186</c:v>
                </c:pt>
                <c:pt idx="4">
                  <c:v>0.774395161290323</c:v>
                </c:pt>
                <c:pt idx="5">
                  <c:v>0.669055775142732</c:v>
                </c:pt>
                <c:pt idx="6">
                  <c:v>0.501884460920606</c:v>
                </c:pt>
                <c:pt idx="7">
                  <c:v>0.185457516339869</c:v>
                </c:pt>
                <c:pt idx="8">
                  <c:v>0.0819354838709677</c:v>
                </c:pt>
                <c:pt idx="9">
                  <c:v>0.00555555555555555</c:v>
                </c:pt>
              </c:numCache>
            </c:numRef>
          </c:val>
          <c:smooth val="0"/>
        </c:ser>
        <c:ser>
          <c:idx val="1"/>
          <c:order val="1"/>
          <c:tx>
            <c:strRef>
              <c:f>Graph_fig5!$E$1</c:f>
              <c:strCache>
                <c:ptCount val="1"/>
                <c:pt idx="0">
                  <c:v>Wild type / zip-2(RNAi)</c:v>
                </c:pt>
              </c:strCache>
            </c:strRef>
          </c:tx>
          <c:spPr>
            <a:ln w="19050"/>
          </c:spPr>
          <c:marker>
            <c:symbol val="none"/>
          </c:marker>
          <c:errBars>
            <c:errDir val="y"/>
            <c:errBarType val="both"/>
            <c:errValType val="cust"/>
            <c:noEndCap val="0"/>
            <c:plus>
              <c:numRef>
                <c:f>Graph_fig5!$G$1:$G$11</c:f>
                <c:numCache>
                  <c:formatCode>General</c:formatCode>
                  <c:ptCount val="11"/>
                  <c:pt idx="0">
                    <c:v>0.0</c:v>
                  </c:pt>
                  <c:pt idx="1">
                    <c:v>0.0165554612231838</c:v>
                  </c:pt>
                  <c:pt idx="2">
                    <c:v>0.0106367887486892</c:v>
                  </c:pt>
                  <c:pt idx="3">
                    <c:v>0.00890552581393572</c:v>
                  </c:pt>
                  <c:pt idx="4">
                    <c:v>0.0454787746357398</c:v>
                  </c:pt>
                  <c:pt idx="5">
                    <c:v>0.0170197288373374</c:v>
                  </c:pt>
                  <c:pt idx="6">
                    <c:v>0.0180999367333305</c:v>
                  </c:pt>
                  <c:pt idx="7">
                    <c:v>0.0175794100517689</c:v>
                  </c:pt>
                  <c:pt idx="8">
                    <c:v>0.0137589221140782</c:v>
                  </c:pt>
                  <c:pt idx="9">
                    <c:v>0.0111111111111111</c:v>
                  </c:pt>
                  <c:pt idx="10">
                    <c:v>0.0</c:v>
                  </c:pt>
                </c:numCache>
              </c:numRef>
            </c:plus>
            <c:minus>
              <c:numRef>
                <c:f>Graph_fig5!$G$1:$G$11</c:f>
                <c:numCache>
                  <c:formatCode>General</c:formatCode>
                  <c:ptCount val="11"/>
                  <c:pt idx="0">
                    <c:v>0.0</c:v>
                  </c:pt>
                  <c:pt idx="1">
                    <c:v>0.0165554612231838</c:v>
                  </c:pt>
                  <c:pt idx="2">
                    <c:v>0.0106367887486892</c:v>
                  </c:pt>
                  <c:pt idx="3">
                    <c:v>0.00890552581393572</c:v>
                  </c:pt>
                  <c:pt idx="4">
                    <c:v>0.0454787746357398</c:v>
                  </c:pt>
                  <c:pt idx="5">
                    <c:v>0.0170197288373374</c:v>
                  </c:pt>
                  <c:pt idx="6">
                    <c:v>0.0180999367333305</c:v>
                  </c:pt>
                  <c:pt idx="7">
                    <c:v>0.0175794100517689</c:v>
                  </c:pt>
                  <c:pt idx="8">
                    <c:v>0.0137589221140782</c:v>
                  </c:pt>
                  <c:pt idx="9">
                    <c:v>0.0111111111111111</c:v>
                  </c:pt>
                  <c:pt idx="10">
                    <c:v>0.0</c:v>
                  </c:pt>
                </c:numCache>
              </c:numRef>
            </c:minus>
          </c:errBars>
          <c:cat>
            <c:numRef>
              <c:f>Graph_fig5!$A$2:$A$11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Graph_fig5!$E$2:$E$11</c:f>
              <c:numCache>
                <c:formatCode>General</c:formatCode>
                <c:ptCount val="10"/>
                <c:pt idx="0">
                  <c:v>0.970023419203747</c:v>
                </c:pt>
                <c:pt idx="1">
                  <c:v>0.914309511910711</c:v>
                </c:pt>
                <c:pt idx="2">
                  <c:v>0.89452380952381</c:v>
                </c:pt>
                <c:pt idx="3">
                  <c:v>0.718651778329198</c:v>
                </c:pt>
                <c:pt idx="4">
                  <c:v>0.454605887939221</c:v>
                </c:pt>
                <c:pt idx="5">
                  <c:v>0.338809523809524</c:v>
                </c:pt>
                <c:pt idx="6">
                  <c:v>0.190015771265771</c:v>
                </c:pt>
                <c:pt idx="7">
                  <c:v>0.0537703247835006</c:v>
                </c:pt>
                <c:pt idx="8">
                  <c:v>0.0111111111111111</c:v>
                </c:pt>
                <c:pt idx="9">
                  <c:v>0.0</c:v>
                </c:pt>
              </c:numCache>
            </c:numRef>
          </c:val>
          <c:smooth val="0"/>
        </c:ser>
        <c:ser>
          <c:idx val="3"/>
          <c:order val="2"/>
          <c:tx>
            <c:strRef>
              <c:f>Graph_fig5!$K$1</c:f>
              <c:strCache>
                <c:ptCount val="1"/>
                <c:pt idx="0">
                  <c:v> lagr-1(gk327); hyl-1(ok976)/Mock RNAi</c:v>
                </c:pt>
              </c:strCache>
            </c:strRef>
          </c:tx>
          <c:spPr>
            <a:ln w="19050"/>
          </c:spPr>
          <c:marker>
            <c:symbol val="none"/>
          </c:marker>
          <c:errBars>
            <c:errDir val="y"/>
            <c:errBarType val="both"/>
            <c:errValType val="cust"/>
            <c:noEndCap val="0"/>
            <c:plus>
              <c:numRef>
                <c:f>Graph_fig5!$M$1:$M$6</c:f>
                <c:numCache>
                  <c:formatCode>General</c:formatCode>
                  <c:ptCount val="6"/>
                  <c:pt idx="0">
                    <c:v>0.0</c:v>
                  </c:pt>
                  <c:pt idx="1">
                    <c:v>0.0301214974706857</c:v>
                  </c:pt>
                  <c:pt idx="2">
                    <c:v>0.0190296950878779</c:v>
                  </c:pt>
                  <c:pt idx="3">
                    <c:v>0.0194884486809467</c:v>
                  </c:pt>
                  <c:pt idx="4">
                    <c:v>0.00493198068744358</c:v>
                  </c:pt>
                  <c:pt idx="5">
                    <c:v>0.0</c:v>
                  </c:pt>
                </c:numCache>
              </c:numRef>
            </c:plus>
            <c:minus>
              <c:numRef>
                <c:f>Graph_fig5!$M$1:$M$6</c:f>
                <c:numCache>
                  <c:formatCode>General</c:formatCode>
                  <c:ptCount val="6"/>
                  <c:pt idx="0">
                    <c:v>0.0</c:v>
                  </c:pt>
                  <c:pt idx="1">
                    <c:v>0.0301214974706857</c:v>
                  </c:pt>
                  <c:pt idx="2">
                    <c:v>0.0190296950878779</c:v>
                  </c:pt>
                  <c:pt idx="3">
                    <c:v>0.0194884486809467</c:v>
                  </c:pt>
                  <c:pt idx="4">
                    <c:v>0.00493198068744358</c:v>
                  </c:pt>
                  <c:pt idx="5">
                    <c:v>0.0</c:v>
                  </c:pt>
                </c:numCache>
              </c:numRef>
            </c:minus>
          </c:errBars>
          <c:cat>
            <c:numRef>
              <c:f>Graph_fig5!$A$2:$A$11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Graph_fig5!$K$2:$K$11</c:f>
              <c:numCache>
                <c:formatCode>General</c:formatCode>
                <c:ptCount val="10"/>
                <c:pt idx="0">
                  <c:v>0.483615558292282</c:v>
                </c:pt>
                <c:pt idx="1">
                  <c:v>0.201199810121181</c:v>
                </c:pt>
                <c:pt idx="2">
                  <c:v>0.0552604202489855</c:v>
                </c:pt>
                <c:pt idx="3">
                  <c:v>0.0225641123009544</c:v>
                </c:pt>
                <c:pt idx="4">
                  <c:v>0.0</c:v>
                </c:pt>
              </c:numCache>
            </c:numRef>
          </c:val>
          <c:smooth val="0"/>
        </c:ser>
        <c:ser>
          <c:idx val="4"/>
          <c:order val="3"/>
          <c:tx>
            <c:strRef>
              <c:f>Graph_fig5!$N$1</c:f>
              <c:strCache>
                <c:ptCount val="1"/>
                <c:pt idx="0">
                  <c:v>lagr-1(gk327); hyl-1(ok976)/zip-2 RNAi</c:v>
                </c:pt>
              </c:strCache>
            </c:strRef>
          </c:tx>
          <c:spPr>
            <a:ln w="19050"/>
          </c:spPr>
          <c:marker>
            <c:symbol val="none"/>
          </c:marker>
          <c:errBars>
            <c:errDir val="y"/>
            <c:errBarType val="both"/>
            <c:errValType val="cust"/>
            <c:noEndCap val="0"/>
            <c:plus>
              <c:numRef>
                <c:f>Graph_fig5!$P$1:$P$6</c:f>
                <c:numCache>
                  <c:formatCode>General</c:formatCode>
                  <c:ptCount val="6"/>
                  <c:pt idx="0">
                    <c:v>0.0</c:v>
                  </c:pt>
                  <c:pt idx="1">
                    <c:v>0.0769607330392179</c:v>
                  </c:pt>
                  <c:pt idx="2">
                    <c:v>0.0598129877867533</c:v>
                  </c:pt>
                  <c:pt idx="3">
                    <c:v>0.0574374684426827</c:v>
                  </c:pt>
                  <c:pt idx="4">
                    <c:v>0.00805689588705845</c:v>
                  </c:pt>
                  <c:pt idx="5">
                    <c:v>0.0</c:v>
                  </c:pt>
                </c:numCache>
              </c:numRef>
            </c:plus>
            <c:minus>
              <c:numRef>
                <c:f>Graph_fig5!$P$1:$P$6</c:f>
                <c:numCache>
                  <c:formatCode>General</c:formatCode>
                  <c:ptCount val="6"/>
                  <c:pt idx="0">
                    <c:v>0.0</c:v>
                  </c:pt>
                  <c:pt idx="1">
                    <c:v>0.0769607330392179</c:v>
                  </c:pt>
                  <c:pt idx="2">
                    <c:v>0.0598129877867533</c:v>
                  </c:pt>
                  <c:pt idx="3">
                    <c:v>0.0574374684426827</c:v>
                  </c:pt>
                  <c:pt idx="4">
                    <c:v>0.00805689588705845</c:v>
                  </c:pt>
                  <c:pt idx="5">
                    <c:v>0.0</c:v>
                  </c:pt>
                </c:numCache>
              </c:numRef>
            </c:minus>
          </c:errBars>
          <c:cat>
            <c:numRef>
              <c:f>Graph_fig5!$A$2:$A$11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Graph_fig5!$N$2:$N$11</c:f>
              <c:numCache>
                <c:formatCode>General</c:formatCode>
                <c:ptCount val="10"/>
                <c:pt idx="0">
                  <c:v>0.562841386554622</c:v>
                </c:pt>
                <c:pt idx="1">
                  <c:v>0.282295491787096</c:v>
                </c:pt>
                <c:pt idx="2">
                  <c:v>0.116693722943723</c:v>
                </c:pt>
                <c:pt idx="3">
                  <c:v>0.0271530810848384</c:v>
                </c:pt>
                <c:pt idx="4">
                  <c:v>0.0</c:v>
                </c:pt>
              </c:numCache>
            </c:numRef>
          </c:val>
          <c:smooth val="0"/>
        </c:ser>
        <c:ser>
          <c:idx val="2"/>
          <c:order val="4"/>
          <c:tx>
            <c:strRef>
              <c:f>Graph_fig5!$H$1</c:f>
              <c:strCache>
                <c:ptCount val="1"/>
                <c:pt idx="0">
                  <c:v>zip-2(ok3730)</c:v>
                </c:pt>
              </c:strCache>
            </c:strRef>
          </c:tx>
          <c:spPr>
            <a:ln w="19050"/>
          </c:spPr>
          <c:marker>
            <c:symbol val="none"/>
          </c:marker>
          <c:errBars>
            <c:errDir val="y"/>
            <c:errBarType val="both"/>
            <c:errValType val="cust"/>
            <c:noEndCap val="0"/>
            <c:plus>
              <c:numRef>
                <c:f>Graph_fig5!$J$1:$J$9</c:f>
                <c:numCache>
                  <c:formatCode>General</c:formatCode>
                  <c:ptCount val="9"/>
                  <c:pt idx="0">
                    <c:v>0.0</c:v>
                  </c:pt>
                  <c:pt idx="1">
                    <c:v>0.0267632817024887</c:v>
                  </c:pt>
                  <c:pt idx="2">
                    <c:v>0.0319627023712753</c:v>
                  </c:pt>
                  <c:pt idx="3">
                    <c:v>0.025963904295912</c:v>
                  </c:pt>
                  <c:pt idx="4">
                    <c:v>0.0571183414961043</c:v>
                  </c:pt>
                  <c:pt idx="5">
                    <c:v>0.0763842896920042</c:v>
                  </c:pt>
                  <c:pt idx="6">
                    <c:v>0.0538117367359351</c:v>
                  </c:pt>
                  <c:pt idx="7">
                    <c:v>0.0266666666666667</c:v>
                  </c:pt>
                  <c:pt idx="8">
                    <c:v>0.0</c:v>
                  </c:pt>
                </c:numCache>
              </c:numRef>
            </c:plus>
            <c:minus>
              <c:numRef>
                <c:f>Graph_fig5!$J$1:$J$9</c:f>
                <c:numCache>
                  <c:formatCode>General</c:formatCode>
                  <c:ptCount val="9"/>
                  <c:pt idx="0">
                    <c:v>0.0</c:v>
                  </c:pt>
                  <c:pt idx="1">
                    <c:v>0.0267632817024887</c:v>
                  </c:pt>
                  <c:pt idx="2">
                    <c:v>0.0319627023712753</c:v>
                  </c:pt>
                  <c:pt idx="3">
                    <c:v>0.025963904295912</c:v>
                  </c:pt>
                  <c:pt idx="4">
                    <c:v>0.0571183414961043</c:v>
                  </c:pt>
                  <c:pt idx="5">
                    <c:v>0.0763842896920042</c:v>
                  </c:pt>
                  <c:pt idx="6">
                    <c:v>0.0538117367359351</c:v>
                  </c:pt>
                  <c:pt idx="7">
                    <c:v>0.0266666666666667</c:v>
                  </c:pt>
                  <c:pt idx="8">
                    <c:v>0.0</c:v>
                  </c:pt>
                </c:numCache>
              </c:numRef>
            </c:minus>
          </c:errBars>
          <c:cat>
            <c:numRef>
              <c:f>Graph_fig5!$A$2:$A$11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Graph_fig5!$H$2:$H$11</c:f>
              <c:numCache>
                <c:formatCode>General</c:formatCode>
                <c:ptCount val="10"/>
                <c:pt idx="0">
                  <c:v>0.95979597959796</c:v>
                </c:pt>
                <c:pt idx="1">
                  <c:v>0.937982456140351</c:v>
                </c:pt>
                <c:pt idx="2">
                  <c:v>0.883121169259783</c:v>
                </c:pt>
                <c:pt idx="3">
                  <c:v>0.634169849063466</c:v>
                </c:pt>
                <c:pt idx="4">
                  <c:v>0.244130675526024</c:v>
                </c:pt>
                <c:pt idx="5">
                  <c:v>0.0937227092156669</c:v>
                </c:pt>
                <c:pt idx="6">
                  <c:v>0.0266666666666667</c:v>
                </c:pt>
                <c:pt idx="7">
                  <c:v>0.0</c:v>
                </c:pt>
              </c:numCache>
            </c:numRef>
          </c:val>
          <c:smooth val="0"/>
        </c:ser>
        <c:ser>
          <c:idx val="5"/>
          <c:order val="5"/>
          <c:tx>
            <c:strRef>
              <c:f>Graph_fig5!$Q$1</c:f>
              <c:strCache>
                <c:ptCount val="1"/>
                <c:pt idx="0">
                  <c:v>lagr-1(gk327); hyl-1(ok976);  zip-2(ok3730)</c:v>
                </c:pt>
              </c:strCache>
            </c:strRef>
          </c:tx>
          <c:spPr>
            <a:ln w="19050"/>
          </c:spPr>
          <c:marker>
            <c:symbol val="none"/>
          </c:marker>
          <c:errBars>
            <c:errDir val="y"/>
            <c:errBarType val="both"/>
            <c:errValType val="cust"/>
            <c:noEndCap val="0"/>
            <c:plus>
              <c:numRef>
                <c:f>Graph_fig5!$S$1:$S$6</c:f>
                <c:numCache>
                  <c:formatCode>General</c:formatCode>
                  <c:ptCount val="6"/>
                  <c:pt idx="0">
                    <c:v>0.0</c:v>
                  </c:pt>
                  <c:pt idx="1">
                    <c:v>0.0479325062002832</c:v>
                  </c:pt>
                  <c:pt idx="2">
                    <c:v>0.0369431569734247</c:v>
                  </c:pt>
                  <c:pt idx="3">
                    <c:v>0.0106818098157423</c:v>
                  </c:pt>
                  <c:pt idx="4">
                    <c:v>0.012457059302846</c:v>
                  </c:pt>
                  <c:pt idx="5">
                    <c:v>0.0</c:v>
                  </c:pt>
                </c:numCache>
              </c:numRef>
            </c:plus>
            <c:minus>
              <c:numRef>
                <c:f>Graph_fig5!$S$1:$S$6</c:f>
                <c:numCache>
                  <c:formatCode>General</c:formatCode>
                  <c:ptCount val="6"/>
                  <c:pt idx="0">
                    <c:v>0.0</c:v>
                  </c:pt>
                  <c:pt idx="1">
                    <c:v>0.0479325062002832</c:v>
                  </c:pt>
                  <c:pt idx="2">
                    <c:v>0.0369431569734247</c:v>
                  </c:pt>
                  <c:pt idx="3">
                    <c:v>0.0106818098157423</c:v>
                  </c:pt>
                  <c:pt idx="4">
                    <c:v>0.012457059302846</c:v>
                  </c:pt>
                  <c:pt idx="5">
                    <c:v>0.0</c:v>
                  </c:pt>
                </c:numCache>
              </c:numRef>
            </c:minus>
          </c:errBars>
          <c:cat>
            <c:numRef>
              <c:f>Graph_fig5!$A$2:$A$11</c:f>
              <c:numCache>
                <c:formatCode>General</c:formatCode>
                <c:ptCount val="10"/>
                <c:pt idx="0">
                  <c:v>1.0</c:v>
                </c:pt>
                <c:pt idx="1">
                  <c:v>4.0</c:v>
                </c:pt>
                <c:pt idx="2">
                  <c:v>7.0</c:v>
                </c:pt>
                <c:pt idx="3">
                  <c:v>10.0</c:v>
                </c:pt>
                <c:pt idx="4">
                  <c:v>13.0</c:v>
                </c:pt>
                <c:pt idx="5">
                  <c:v>16.0</c:v>
                </c:pt>
                <c:pt idx="6">
                  <c:v>19.0</c:v>
                </c:pt>
                <c:pt idx="7">
                  <c:v>22.0</c:v>
                </c:pt>
                <c:pt idx="8">
                  <c:v>25.0</c:v>
                </c:pt>
                <c:pt idx="9">
                  <c:v>28.0</c:v>
                </c:pt>
              </c:numCache>
            </c:numRef>
          </c:cat>
          <c:val>
            <c:numRef>
              <c:f>Graph_fig5!$Q$2:$Q$11</c:f>
              <c:numCache>
                <c:formatCode>General</c:formatCode>
                <c:ptCount val="10"/>
                <c:pt idx="0">
                  <c:v>0.616100628930818</c:v>
                </c:pt>
                <c:pt idx="1">
                  <c:v>0.380694954440364</c:v>
                </c:pt>
                <c:pt idx="2">
                  <c:v>0.220855614973262</c:v>
                </c:pt>
                <c:pt idx="3">
                  <c:v>0.0490740740740741</c:v>
                </c:pt>
                <c:pt idx="4">
                  <c:v>0.0</c:v>
                </c:pt>
              </c:numCache>
            </c:numRef>
          </c:val>
          <c:smooth val="0"/>
        </c:ser>
        <c:dLbls>
          <c:showLegendKey val="0"/>
          <c:showVal val="0"/>
          <c:showCatName val="0"/>
          <c:showSerName val="0"/>
          <c:showPercent val="0"/>
          <c:showBubbleSize val="0"/>
        </c:dLbls>
        <c:marker val="1"/>
        <c:smooth val="0"/>
        <c:axId val="2121201880"/>
        <c:axId val="2121190280"/>
      </c:lineChart>
      <c:catAx>
        <c:axId val="2121201880"/>
        <c:scaling>
          <c:orientation val="minMax"/>
        </c:scaling>
        <c:delete val="0"/>
        <c:axPos val="b"/>
        <c:numFmt formatCode="General" sourceLinked="1"/>
        <c:majorTickMark val="out"/>
        <c:minorTickMark val="none"/>
        <c:tickLblPos val="nextTo"/>
        <c:spPr>
          <a:ln w="12700">
            <a:solidFill>
              <a:schemeClr val="tx1"/>
            </a:solidFill>
          </a:ln>
        </c:spPr>
        <c:crossAx val="2121190280"/>
        <c:crosses val="autoZero"/>
        <c:auto val="1"/>
        <c:lblAlgn val="ctr"/>
        <c:lblOffset val="100"/>
        <c:noMultiLvlLbl val="0"/>
      </c:catAx>
      <c:valAx>
        <c:axId val="2121190280"/>
        <c:scaling>
          <c:orientation val="minMax"/>
          <c:max val="1.0"/>
          <c:min val="0.0"/>
        </c:scaling>
        <c:delete val="0"/>
        <c:axPos val="l"/>
        <c:majorGridlines>
          <c:spPr>
            <a:ln>
              <a:noFill/>
            </a:ln>
          </c:spPr>
        </c:majorGridlines>
        <c:numFmt formatCode="0" sourceLinked="0"/>
        <c:majorTickMark val="out"/>
        <c:minorTickMark val="none"/>
        <c:tickLblPos val="none"/>
        <c:spPr>
          <a:ln w="12700">
            <a:solidFill>
              <a:schemeClr val="tx1"/>
            </a:solidFill>
          </a:ln>
        </c:spPr>
        <c:crossAx val="2121201880"/>
        <c:crosses val="autoZero"/>
        <c:crossBetween val="midCat"/>
        <c:majorUnit val="0.5"/>
      </c:valAx>
    </c:plotArea>
    <c:legend>
      <c:legendPos val="r"/>
      <c:layout>
        <c:manualLayout>
          <c:xMode val="edge"/>
          <c:yMode val="edge"/>
          <c:x val="0.523305516481998"/>
          <c:y val="0.000368993926411738"/>
          <c:w val="0.426104674325442"/>
          <c:h val="0.664280525116033"/>
        </c:manualLayout>
      </c:layout>
      <c:overlay val="0"/>
      <c:txPr>
        <a:bodyPr/>
        <a:lstStyle/>
        <a:p>
          <a:pPr>
            <a:defRPr sz="1000" i="1"/>
          </a:pPr>
          <a:endParaRPr lang="en-US"/>
        </a:p>
      </c:txPr>
    </c:legend>
    <c:plotVisOnly val="1"/>
    <c:dispBlanksAs val="gap"/>
    <c:showDLblsOverMax val="0"/>
  </c:chart>
  <c:spPr>
    <a:ln>
      <a:noFill/>
    </a:ln>
  </c:spPr>
  <c:txPr>
    <a:bodyPr/>
    <a:lstStyle/>
    <a:p>
      <a:pPr>
        <a:defRPr>
          <a:latin typeface="Helvetica"/>
          <a:cs typeface="Helvetica"/>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B3992F-BC83-40B9-955A-45FCC4F56E47}" type="datetimeFigureOut">
              <a:rPr lang="en-US" smtClean="0"/>
              <a:pPr/>
              <a:t>12/12/16</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F78F2E-AA37-4534-B9B3-C154963F78D1}" type="slidenum">
              <a:rPr lang="en-US" smtClean="0"/>
              <a:pPr/>
              <a:t>‹#›</a:t>
            </a:fld>
            <a:endParaRPr lang="en-US"/>
          </a:p>
        </p:txBody>
      </p:sp>
    </p:spTree>
    <p:extLst>
      <p:ext uri="{BB962C8B-B14F-4D97-AF65-F5344CB8AC3E}">
        <p14:creationId xmlns:p14="http://schemas.microsoft.com/office/powerpoint/2010/main" val="40207164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3"/>
            <a:ext cx="1748790" cy="85822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620" y="402803"/>
            <a:ext cx="5116830" cy="85822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78BD06-9D2B-4E73-AFF6-4B9216DD030E}" type="datetimeFigureOut">
              <a:rPr lang="en-US" smtClean="0"/>
              <a:pPr/>
              <a:t>12/12/16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 y="2346961"/>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50970" y="2346961"/>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78BD06-9D2B-4E73-AFF6-4B9216DD030E}" type="datetimeFigureOut">
              <a:rPr lang="en-US" smtClean="0"/>
              <a:pPr/>
              <a:t>12/12/16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78BD06-9D2B-4E73-AFF6-4B9216DD030E}" type="datetimeFigureOut">
              <a:rPr lang="en-US" smtClean="0"/>
              <a:pPr/>
              <a:t>12/12/16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78BD06-9D2B-4E73-AFF6-4B9216DD030E}" type="datetimeFigureOut">
              <a:rPr lang="en-US" smtClean="0"/>
              <a:pPr/>
              <a:t>12/12/16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78BD06-9D2B-4E73-AFF6-4B9216DD030E}" type="datetimeFigureOut">
              <a:rPr lang="en-US" smtClean="0"/>
              <a:pPr/>
              <a:t>12/12/16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78BD06-9D2B-4E73-AFF6-4B9216DD030E}" type="datetimeFigureOut">
              <a:rPr lang="en-US" smtClean="0"/>
              <a:pPr/>
              <a:t>12/12/16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78BD06-9D2B-4E73-AFF6-4B9216DD030E}" type="datetimeFigureOut">
              <a:rPr lang="en-US" smtClean="0"/>
              <a:pPr/>
              <a:t>12/12/16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162887-5A4E-4C53-9EB6-FA9AA5BECD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0578BD06-9D2B-4E73-AFF6-4B9216DD030E}" type="datetimeFigureOut">
              <a:rPr lang="en-US" smtClean="0"/>
              <a:pPr/>
              <a:t>12/12/16</a:t>
            </a:fld>
            <a:endParaRPr lang="en-US"/>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13162887-5A4E-4C53-9EB6-FA9AA5BECD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bi.postech.ac.kr/oasis" TargetMode="External"/><Relationship Id="rId4" Type="http://schemas.openxmlformats.org/officeDocument/2006/relationships/hyperlink" Target="#_ENREF_48"/><Relationship Id="rId5" Type="http://schemas.openxmlformats.org/officeDocument/2006/relationships/hyperlink" Target="#_ENREF_12"/><Relationship Id="rId1" Type="http://schemas.openxmlformats.org/officeDocument/2006/relationships/slideLayout" Target="../slideLayouts/slideLayout2.xml"/><Relationship Id="rId2"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8" name="Chart 77"/>
          <p:cNvGraphicFramePr>
            <a:graphicFrameLocks/>
          </p:cNvGraphicFramePr>
          <p:nvPr>
            <p:extLst>
              <p:ext uri="{D42A27DB-BD31-4B8C-83A1-F6EECF244321}">
                <p14:modId xmlns:p14="http://schemas.microsoft.com/office/powerpoint/2010/main" val="3701511821"/>
              </p:ext>
            </p:extLst>
          </p:nvPr>
        </p:nvGraphicFramePr>
        <p:xfrm>
          <a:off x="253965" y="254283"/>
          <a:ext cx="4038679" cy="347702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rot="16200000">
            <a:off x="-317289" y="1755046"/>
            <a:ext cx="911578" cy="276999"/>
          </a:xfrm>
          <a:prstGeom prst="rect">
            <a:avLst/>
          </a:prstGeom>
          <a:noFill/>
        </p:spPr>
        <p:txBody>
          <a:bodyPr wrap="none" rtlCol="0">
            <a:spAutoFit/>
          </a:bodyPr>
          <a:lstStyle/>
          <a:p>
            <a:r>
              <a:rPr lang="en-US" sz="1200" dirty="0" smtClean="0">
                <a:latin typeface="Helvetica"/>
                <a:cs typeface="Helvetica"/>
              </a:rPr>
              <a:t>% Survival</a:t>
            </a:r>
            <a:endParaRPr lang="en-US" sz="1200" dirty="0">
              <a:latin typeface="Helvetica"/>
              <a:cs typeface="Helvetica"/>
            </a:endParaRPr>
          </a:p>
        </p:txBody>
      </p:sp>
      <p:sp>
        <p:nvSpPr>
          <p:cNvPr id="7" name="TextBox 6"/>
          <p:cNvSpPr txBox="1"/>
          <p:nvPr/>
        </p:nvSpPr>
        <p:spPr>
          <a:xfrm>
            <a:off x="1792828" y="3671209"/>
            <a:ext cx="535273" cy="276999"/>
          </a:xfrm>
          <a:prstGeom prst="rect">
            <a:avLst/>
          </a:prstGeom>
          <a:noFill/>
        </p:spPr>
        <p:txBody>
          <a:bodyPr wrap="none" rtlCol="0">
            <a:spAutoFit/>
          </a:bodyPr>
          <a:lstStyle/>
          <a:p>
            <a:r>
              <a:rPr lang="en-US" sz="1200" dirty="0" smtClean="0">
                <a:latin typeface="Helvetica"/>
                <a:cs typeface="Helvetica"/>
              </a:rPr>
              <a:t>Days</a:t>
            </a:r>
            <a:endParaRPr lang="en-US" sz="1200" dirty="0">
              <a:latin typeface="Helvetica"/>
              <a:cs typeface="Helvetica"/>
            </a:endParaRPr>
          </a:p>
        </p:txBody>
      </p:sp>
      <p:graphicFrame>
        <p:nvGraphicFramePr>
          <p:cNvPr id="2" name="Table 1"/>
          <p:cNvGraphicFramePr>
            <a:graphicFrameLocks noGrp="1"/>
          </p:cNvGraphicFramePr>
          <p:nvPr>
            <p:extLst>
              <p:ext uri="{D42A27DB-BD31-4B8C-83A1-F6EECF244321}">
                <p14:modId xmlns:p14="http://schemas.microsoft.com/office/powerpoint/2010/main" val="4226478475"/>
              </p:ext>
            </p:extLst>
          </p:nvPr>
        </p:nvGraphicFramePr>
        <p:xfrm>
          <a:off x="4094663" y="520724"/>
          <a:ext cx="3289082" cy="2951675"/>
        </p:xfrm>
        <a:graphic>
          <a:graphicData uri="http://schemas.openxmlformats.org/drawingml/2006/table">
            <a:tbl>
              <a:tblPr/>
              <a:tblGrid>
                <a:gridCol w="1637400"/>
                <a:gridCol w="994662"/>
                <a:gridCol w="657020"/>
              </a:tblGrid>
              <a:tr h="516369">
                <a:tc>
                  <a:txBody>
                    <a:bodyPr/>
                    <a:lstStyle/>
                    <a:p>
                      <a:pPr algn="l" fontAlgn="ctr"/>
                      <a:r>
                        <a:rPr lang="en-US" sz="1000" b="1" i="0" u="none" strike="noStrike" dirty="0">
                          <a:solidFill>
                            <a:srgbClr val="000000"/>
                          </a:solidFill>
                          <a:effectLst/>
                          <a:latin typeface="Arial"/>
                        </a:rPr>
                        <a:t>Genotype</a:t>
                      </a:r>
                    </a:p>
                  </a:txBody>
                  <a:tcPr marL="10998" marR="10998" marT="1099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000" b="1" i="0" u="none" strike="noStrike" dirty="0">
                          <a:solidFill>
                            <a:srgbClr val="000000"/>
                          </a:solidFill>
                          <a:effectLst/>
                          <a:latin typeface="Helvetica"/>
                          <a:cs typeface="Helvetica"/>
                        </a:rPr>
                        <a:t>Mean survival (±SE)</a:t>
                      </a:r>
                    </a:p>
                  </a:txBody>
                  <a:tcPr marL="10998" marR="10998" marT="1099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000" b="1" i="0" u="none" strike="noStrike" dirty="0">
                          <a:solidFill>
                            <a:srgbClr val="000000"/>
                          </a:solidFill>
                          <a:effectLst/>
                          <a:latin typeface="Helvetica"/>
                          <a:cs typeface="Helvetica"/>
                        </a:rPr>
                        <a:t>p-value</a:t>
                      </a:r>
                    </a:p>
                  </a:txBody>
                  <a:tcPr marL="10998" marR="10998" marT="1099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256519">
                <a:tc>
                  <a:txBody>
                    <a:bodyPr/>
                    <a:lstStyle/>
                    <a:p>
                      <a:pPr algn="l" fontAlgn="ctr"/>
                      <a:r>
                        <a:rPr lang="en-US" sz="1000" b="0" i="0" u="none" strike="noStrike" dirty="0" smtClean="0">
                          <a:solidFill>
                            <a:srgbClr val="000000"/>
                          </a:solidFill>
                          <a:effectLst/>
                          <a:latin typeface="Helvetica"/>
                          <a:cs typeface="Helvetica"/>
                        </a:rPr>
                        <a:t>Wild </a:t>
                      </a:r>
                      <a:r>
                        <a:rPr lang="en-US" sz="1000" b="0" i="0" u="none" strike="noStrike" dirty="0">
                          <a:solidFill>
                            <a:srgbClr val="000000"/>
                          </a:solidFill>
                          <a:effectLst/>
                          <a:latin typeface="Helvetica"/>
                          <a:cs typeface="Helvetica"/>
                        </a:rPr>
                        <a:t>type / Mock </a:t>
                      </a:r>
                      <a:r>
                        <a:rPr lang="en-US" sz="1000" b="0" i="0" u="none" strike="noStrike" dirty="0" err="1">
                          <a:solidFill>
                            <a:srgbClr val="000000"/>
                          </a:solidFill>
                          <a:effectLst/>
                          <a:latin typeface="Helvetica"/>
                          <a:cs typeface="Helvetica"/>
                        </a:rPr>
                        <a:t>RNAi</a:t>
                      </a:r>
                      <a:r>
                        <a:rPr lang="en-US" sz="1000" b="0" i="0" u="none" strike="noStrike" dirty="0">
                          <a:solidFill>
                            <a:srgbClr val="000000"/>
                          </a:solidFill>
                          <a:effectLst/>
                          <a:latin typeface="Helvetica"/>
                          <a:cs typeface="Helvetica"/>
                        </a:rPr>
                        <a:t>   </a:t>
                      </a:r>
                    </a:p>
                  </a:txBody>
                  <a:tcPr marL="10998" marR="10998" marT="10998" marB="0" anchor="ctr">
                    <a:lnL>
                      <a:noFill/>
                    </a:lnL>
                    <a:lnR w="635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n-US" sz="1000" b="0" i="0" u="none" strike="noStrike" dirty="0" smtClean="0">
                          <a:solidFill>
                            <a:srgbClr val="000000"/>
                          </a:solidFill>
                          <a:effectLst/>
                          <a:latin typeface="Helvetica"/>
                          <a:cs typeface="Helvetica"/>
                        </a:rPr>
                        <a:t>18.8 </a:t>
                      </a:r>
                      <a:r>
                        <a:rPr lang="en-US" sz="1000" b="0" i="0" u="none" strike="noStrike" dirty="0">
                          <a:solidFill>
                            <a:srgbClr val="000000"/>
                          </a:solidFill>
                          <a:effectLst/>
                          <a:latin typeface="Helvetica"/>
                          <a:cs typeface="Helvetica"/>
                        </a:rPr>
                        <a:t>± 0.6</a:t>
                      </a: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00" b="0" i="0" u="none" strike="noStrike" dirty="0">
                        <a:solidFill>
                          <a:srgbClr val="000000"/>
                        </a:solidFill>
                        <a:effectLst/>
                        <a:latin typeface="Helvetica"/>
                        <a:cs typeface="Helvetica"/>
                      </a:endParaRPr>
                    </a:p>
                  </a:txBody>
                  <a:tcPr marL="10998" marR="10998" marT="10998" marB="0" anchor="ctr">
                    <a:lnL w="6350" cap="flat" cmpd="sng" algn="ctr">
                      <a:no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r h="256519">
                <a:tc>
                  <a:txBody>
                    <a:bodyPr/>
                    <a:lstStyle/>
                    <a:p>
                      <a:pPr algn="l" fontAlgn="ctr"/>
                      <a:r>
                        <a:rPr lang="nl-NL" sz="1000" b="0" i="0" u="none" strike="noStrike" dirty="0" smtClean="0">
                          <a:solidFill>
                            <a:srgbClr val="000000"/>
                          </a:solidFill>
                          <a:effectLst/>
                          <a:latin typeface="Helvetica"/>
                          <a:cs typeface="Helvetica"/>
                        </a:rPr>
                        <a:t>Wild </a:t>
                      </a:r>
                      <a:r>
                        <a:rPr lang="nl-NL" sz="1000" b="0" i="0" u="none" strike="noStrike" dirty="0">
                          <a:solidFill>
                            <a:srgbClr val="000000"/>
                          </a:solidFill>
                          <a:effectLst/>
                          <a:latin typeface="Helvetica"/>
                          <a:cs typeface="Helvetica"/>
                        </a:rPr>
                        <a:t>type </a:t>
                      </a:r>
                      <a:r>
                        <a:rPr lang="nl-NL" sz="1000" b="0" i="1" u="none" strike="noStrike" dirty="0">
                          <a:solidFill>
                            <a:srgbClr val="000000"/>
                          </a:solidFill>
                          <a:effectLst/>
                          <a:latin typeface="Helvetica"/>
                          <a:cs typeface="Helvetica"/>
                        </a:rPr>
                        <a:t>/ zip-2(</a:t>
                      </a:r>
                      <a:r>
                        <a:rPr lang="nl-NL" sz="1000" b="0" i="1" u="none" strike="noStrike" dirty="0" err="1">
                          <a:solidFill>
                            <a:srgbClr val="000000"/>
                          </a:solidFill>
                          <a:effectLst/>
                          <a:latin typeface="Helvetica"/>
                          <a:cs typeface="Helvetica"/>
                        </a:rPr>
                        <a:t>RNAi</a:t>
                      </a:r>
                      <a:r>
                        <a:rPr lang="nl-NL" sz="1000" b="0" i="1" u="none" strike="noStrike" dirty="0">
                          <a:solidFill>
                            <a:srgbClr val="000000"/>
                          </a:solidFill>
                          <a:effectLst/>
                          <a:latin typeface="Helvetica"/>
                          <a:cs typeface="Helvetica"/>
                        </a:rPr>
                        <a:t>)   </a:t>
                      </a:r>
                    </a:p>
                  </a:txBody>
                  <a:tcPr marL="10998" marR="10998" marT="10998"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n-US" sz="1000" b="0" i="0" u="none" strike="noStrike" dirty="0" smtClean="0">
                          <a:solidFill>
                            <a:srgbClr val="000000"/>
                          </a:solidFill>
                          <a:effectLst/>
                          <a:latin typeface="Helvetica"/>
                          <a:cs typeface="Helvetica"/>
                        </a:rPr>
                        <a:t>14.6 </a:t>
                      </a:r>
                      <a:r>
                        <a:rPr lang="en-US" sz="1000" b="0" i="0" u="none" strike="noStrike" dirty="0">
                          <a:solidFill>
                            <a:srgbClr val="000000"/>
                          </a:solidFill>
                          <a:effectLst/>
                          <a:latin typeface="Helvetica"/>
                          <a:cs typeface="Helvetica"/>
                        </a:rPr>
                        <a:t>± 0.6</a:t>
                      </a: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b="0" i="0" u="none" strike="noStrike" kern="1200" baseline="0" dirty="0" smtClean="0">
                          <a:solidFill>
                            <a:srgbClr val="000000"/>
                          </a:solidFill>
                          <a:effectLst/>
                          <a:latin typeface="Helvetica"/>
                          <a:ea typeface="+mn-ea"/>
                          <a:cs typeface="Helvetica"/>
                        </a:rPr>
                        <a:t>0.00271</a:t>
                      </a:r>
                      <a:r>
                        <a:rPr lang="en-US" sz="1000" kern="1200" baseline="30000" dirty="0" smtClean="0">
                          <a:solidFill>
                            <a:schemeClr val="tx1"/>
                          </a:solidFill>
                          <a:effectLst/>
                          <a:latin typeface="Helvetica"/>
                          <a:ea typeface="+mn-ea"/>
                          <a:cs typeface="Helvetica"/>
                        </a:rPr>
                        <a:t>a</a:t>
                      </a:r>
                      <a:endParaRPr lang="en-US" sz="1000" b="0" i="0" u="none" strike="noStrike" dirty="0">
                        <a:solidFill>
                          <a:srgbClr val="000000"/>
                        </a:solidFill>
                        <a:effectLst/>
                        <a:latin typeface="Helvetica"/>
                        <a:cs typeface="Helvetica"/>
                      </a:endParaRP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r h="256519">
                <a:tc>
                  <a:txBody>
                    <a:bodyPr/>
                    <a:lstStyle/>
                    <a:p>
                      <a:pPr algn="l" fontAlgn="ctr"/>
                      <a:r>
                        <a:rPr lang="nl-NL" sz="1000" b="0" i="1" u="none" strike="noStrike" dirty="0" smtClean="0">
                          <a:solidFill>
                            <a:srgbClr val="000000"/>
                          </a:solidFill>
                          <a:effectLst/>
                          <a:latin typeface="Helvetica"/>
                          <a:cs typeface="Helvetica"/>
                        </a:rPr>
                        <a:t>zip</a:t>
                      </a:r>
                      <a:r>
                        <a:rPr lang="nl-NL" sz="1000" b="0" i="1" u="none" strike="noStrike" dirty="0">
                          <a:solidFill>
                            <a:srgbClr val="000000"/>
                          </a:solidFill>
                          <a:effectLst/>
                          <a:latin typeface="Helvetica"/>
                          <a:cs typeface="Helvetica"/>
                        </a:rPr>
                        <a:t>-2(ok3730)   </a:t>
                      </a:r>
                    </a:p>
                  </a:txBody>
                  <a:tcPr marL="10998" marR="10998" marT="10998"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n-US" sz="1000" b="0" i="0" u="none" strike="noStrike" dirty="0" smtClean="0">
                          <a:solidFill>
                            <a:srgbClr val="000000"/>
                          </a:solidFill>
                          <a:effectLst/>
                          <a:latin typeface="Helvetica"/>
                          <a:cs typeface="Helvetica"/>
                        </a:rPr>
                        <a:t>12.3 </a:t>
                      </a:r>
                      <a:r>
                        <a:rPr lang="en-US" sz="1000" b="0" i="0" u="none" strike="noStrike" dirty="0">
                          <a:solidFill>
                            <a:srgbClr val="000000"/>
                          </a:solidFill>
                          <a:effectLst/>
                          <a:latin typeface="Helvetica"/>
                          <a:cs typeface="Helvetica"/>
                        </a:rPr>
                        <a:t>± 0.4</a:t>
                      </a: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b="0" i="0" u="none" strike="noStrike" kern="1200" baseline="0" dirty="0" smtClean="0">
                          <a:solidFill>
                            <a:srgbClr val="000000"/>
                          </a:solidFill>
                          <a:effectLst/>
                          <a:latin typeface="Helvetica"/>
                          <a:ea typeface="+mn-ea"/>
                          <a:cs typeface="Helvetica"/>
                        </a:rPr>
                        <a:t>0.00160</a:t>
                      </a:r>
                      <a:r>
                        <a:rPr lang="en-US" sz="1000" kern="1200" baseline="30000" dirty="0" smtClean="0">
                          <a:solidFill>
                            <a:schemeClr val="tx1"/>
                          </a:solidFill>
                          <a:effectLst/>
                          <a:latin typeface="Helvetica"/>
                          <a:ea typeface="+mn-ea"/>
                          <a:cs typeface="Helvetica"/>
                        </a:rPr>
                        <a:t>a</a:t>
                      </a:r>
                      <a:endParaRPr lang="en-US" sz="1000" b="0" i="0" u="none" strike="noStrike" dirty="0">
                        <a:solidFill>
                          <a:srgbClr val="000000"/>
                        </a:solidFill>
                        <a:effectLst/>
                        <a:latin typeface="Helvetica"/>
                        <a:cs typeface="Helvetica"/>
                      </a:endParaRP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r h="478308">
                <a:tc>
                  <a:txBody>
                    <a:bodyPr/>
                    <a:lstStyle/>
                    <a:p>
                      <a:pPr algn="l" fontAlgn="ctr"/>
                      <a:r>
                        <a:rPr lang="cs-CZ" sz="1000" b="0" i="1" u="none" strike="noStrike" dirty="0" smtClean="0">
                          <a:solidFill>
                            <a:srgbClr val="000000"/>
                          </a:solidFill>
                          <a:effectLst/>
                          <a:latin typeface="Helvetica"/>
                          <a:cs typeface="Helvetica"/>
                        </a:rPr>
                        <a:t>lagr</a:t>
                      </a:r>
                      <a:r>
                        <a:rPr lang="cs-CZ" sz="1000" b="0" i="1" u="none" strike="noStrike" dirty="0">
                          <a:solidFill>
                            <a:srgbClr val="000000"/>
                          </a:solidFill>
                          <a:effectLst/>
                          <a:latin typeface="Helvetica"/>
                          <a:cs typeface="Helvetica"/>
                        </a:rPr>
                        <a:t>-1(gk327</a:t>
                      </a:r>
                      <a:r>
                        <a:rPr lang="cs-CZ" sz="1000" b="0" i="1" u="none" strike="noStrike" dirty="0" smtClean="0">
                          <a:solidFill>
                            <a:srgbClr val="000000"/>
                          </a:solidFill>
                          <a:effectLst/>
                          <a:latin typeface="Helvetica"/>
                          <a:cs typeface="Helvetica"/>
                        </a:rPr>
                        <a:t>); hyl-1(ok976);/</a:t>
                      </a:r>
                      <a:r>
                        <a:rPr lang="cs-CZ" sz="1000" b="0" i="1" u="none" strike="noStrike" dirty="0" err="1">
                          <a:solidFill>
                            <a:srgbClr val="000000"/>
                          </a:solidFill>
                          <a:effectLst/>
                          <a:latin typeface="Helvetica"/>
                          <a:cs typeface="Helvetica"/>
                        </a:rPr>
                        <a:t>Mock</a:t>
                      </a:r>
                      <a:r>
                        <a:rPr lang="cs-CZ" sz="1000" b="0" i="1" u="none" strike="noStrike" dirty="0">
                          <a:solidFill>
                            <a:srgbClr val="000000"/>
                          </a:solidFill>
                          <a:effectLst/>
                          <a:latin typeface="Helvetica"/>
                          <a:cs typeface="Helvetica"/>
                        </a:rPr>
                        <a:t> </a:t>
                      </a:r>
                      <a:r>
                        <a:rPr lang="cs-CZ" sz="1000" b="0" i="1" u="none" strike="noStrike" dirty="0" err="1">
                          <a:solidFill>
                            <a:srgbClr val="000000"/>
                          </a:solidFill>
                          <a:effectLst/>
                          <a:latin typeface="Helvetica"/>
                          <a:cs typeface="Helvetica"/>
                        </a:rPr>
                        <a:t>RNAi</a:t>
                      </a:r>
                      <a:r>
                        <a:rPr lang="cs-CZ" sz="1000" b="0" i="1" u="none" strike="noStrike" dirty="0">
                          <a:solidFill>
                            <a:srgbClr val="000000"/>
                          </a:solidFill>
                          <a:effectLst/>
                          <a:latin typeface="Helvetica"/>
                          <a:cs typeface="Helvetica"/>
                        </a:rPr>
                        <a:t>   </a:t>
                      </a:r>
                    </a:p>
                  </a:txBody>
                  <a:tcPr marL="10998" marR="10998" marT="10998"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n-US" sz="1000" b="0" i="0" u="none" strike="noStrike" dirty="0">
                          <a:solidFill>
                            <a:srgbClr val="000000"/>
                          </a:solidFill>
                          <a:effectLst/>
                          <a:latin typeface="Helvetica"/>
                          <a:cs typeface="Helvetica"/>
                        </a:rPr>
                        <a:t>3.3 ± 0.3</a:t>
                      </a: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b="0" i="0" u="none" strike="noStrike" kern="1200" baseline="0" dirty="0" smtClean="0">
                          <a:solidFill>
                            <a:srgbClr val="000000"/>
                          </a:solidFill>
                          <a:effectLst/>
                          <a:latin typeface="Helvetica"/>
                          <a:ea typeface="+mn-ea"/>
                          <a:cs typeface="Helvetica"/>
                        </a:rPr>
                        <a:t>1.12E-06</a:t>
                      </a:r>
                      <a:r>
                        <a:rPr lang="en-US" sz="1000" kern="1200" baseline="30000" dirty="0" smtClean="0">
                          <a:solidFill>
                            <a:schemeClr val="tx1"/>
                          </a:solidFill>
                          <a:effectLst/>
                          <a:latin typeface="Helvetica"/>
                          <a:ea typeface="+mn-ea"/>
                          <a:cs typeface="Helvetica"/>
                        </a:rPr>
                        <a:t>a</a:t>
                      </a:r>
                      <a:endParaRPr lang="en-US" sz="1000" b="0" i="0" u="none" strike="noStrike" dirty="0">
                        <a:solidFill>
                          <a:srgbClr val="000000"/>
                        </a:solidFill>
                        <a:effectLst/>
                        <a:latin typeface="Helvetica"/>
                        <a:cs typeface="Helvetica"/>
                      </a:endParaRP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r h="478308">
                <a:tc>
                  <a:txBody>
                    <a:bodyPr/>
                    <a:lstStyle/>
                    <a:p>
                      <a:pPr algn="l" fontAlgn="ctr"/>
                      <a:r>
                        <a:rPr lang="cs-CZ" sz="1000" b="0" i="1" u="none" strike="noStrike" dirty="0" smtClean="0">
                          <a:solidFill>
                            <a:srgbClr val="000000"/>
                          </a:solidFill>
                          <a:effectLst/>
                          <a:latin typeface="Helvetica"/>
                          <a:cs typeface="Helvetica"/>
                        </a:rPr>
                        <a:t>lagr</a:t>
                      </a:r>
                      <a:r>
                        <a:rPr lang="cs-CZ" sz="1000" b="0" i="1" u="none" strike="noStrike" dirty="0">
                          <a:solidFill>
                            <a:srgbClr val="000000"/>
                          </a:solidFill>
                          <a:effectLst/>
                          <a:latin typeface="Helvetica"/>
                          <a:cs typeface="Helvetica"/>
                        </a:rPr>
                        <a:t>-1(gk327</a:t>
                      </a:r>
                      <a:r>
                        <a:rPr lang="cs-CZ" sz="1000" b="0" i="1" u="none" strike="noStrike" dirty="0" smtClean="0">
                          <a:solidFill>
                            <a:srgbClr val="000000"/>
                          </a:solidFill>
                          <a:effectLst/>
                          <a:latin typeface="Helvetica"/>
                          <a:cs typeface="Helvetica"/>
                        </a:rPr>
                        <a:t>); hyl-1(ok976);/</a:t>
                      </a:r>
                      <a:r>
                        <a:rPr lang="cs-CZ" sz="1000" b="0" i="1" u="none" strike="noStrike" dirty="0">
                          <a:solidFill>
                            <a:srgbClr val="000000"/>
                          </a:solidFill>
                          <a:effectLst/>
                          <a:latin typeface="Helvetica"/>
                          <a:cs typeface="Helvetica"/>
                        </a:rPr>
                        <a:t>zip-2 </a:t>
                      </a:r>
                      <a:r>
                        <a:rPr lang="cs-CZ" sz="1000" b="0" i="1" u="none" strike="noStrike" dirty="0" err="1">
                          <a:solidFill>
                            <a:srgbClr val="000000"/>
                          </a:solidFill>
                          <a:effectLst/>
                          <a:latin typeface="Helvetica"/>
                          <a:cs typeface="Helvetica"/>
                        </a:rPr>
                        <a:t>RNAi</a:t>
                      </a:r>
                      <a:r>
                        <a:rPr lang="cs-CZ" sz="1000" b="0" i="1" u="none" strike="noStrike" dirty="0">
                          <a:solidFill>
                            <a:srgbClr val="000000"/>
                          </a:solidFill>
                          <a:effectLst/>
                          <a:latin typeface="Helvetica"/>
                          <a:cs typeface="Helvetica"/>
                        </a:rPr>
                        <a:t>   </a:t>
                      </a:r>
                    </a:p>
                  </a:txBody>
                  <a:tcPr marL="10998" marR="10998" marT="10998"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n-US" sz="1000" b="0" i="0" u="none" strike="noStrike" dirty="0" smtClean="0">
                          <a:solidFill>
                            <a:srgbClr val="000000"/>
                          </a:solidFill>
                          <a:effectLst/>
                          <a:latin typeface="Helvetica"/>
                          <a:cs typeface="Helvetica"/>
                        </a:rPr>
                        <a:t>4.0 </a:t>
                      </a:r>
                      <a:r>
                        <a:rPr lang="en-US" sz="1000" b="0" i="0" u="none" strike="noStrike" dirty="0">
                          <a:solidFill>
                            <a:srgbClr val="000000"/>
                          </a:solidFill>
                          <a:effectLst/>
                          <a:latin typeface="Helvetica"/>
                          <a:cs typeface="Helvetica"/>
                        </a:rPr>
                        <a:t>± 0.3</a:t>
                      </a: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b="0" i="0" u="none" strike="noStrike" kern="1200" baseline="0" dirty="0" smtClean="0">
                          <a:solidFill>
                            <a:srgbClr val="000000"/>
                          </a:solidFill>
                          <a:effectLst/>
                          <a:latin typeface="Helvetica"/>
                          <a:ea typeface="+mn-ea"/>
                          <a:cs typeface="Helvetica"/>
                        </a:rPr>
                        <a:t>0.25310</a:t>
                      </a:r>
                      <a:r>
                        <a:rPr lang="en-US" sz="1000" b="0" i="0" u="none" strike="noStrike" kern="1200" baseline="30000" dirty="0" smtClean="0">
                          <a:solidFill>
                            <a:schemeClr val="tx1"/>
                          </a:solidFill>
                          <a:effectLst/>
                          <a:latin typeface="Helvetica"/>
                          <a:ea typeface="+mn-ea"/>
                          <a:cs typeface="Helvetica"/>
                        </a:rPr>
                        <a:t>b</a:t>
                      </a:r>
                      <a:endParaRPr lang="en-US" sz="1000" b="0" i="0" u="none" strike="noStrike" dirty="0">
                        <a:solidFill>
                          <a:srgbClr val="000000"/>
                        </a:solidFill>
                        <a:effectLst/>
                        <a:latin typeface="Helvetica"/>
                        <a:cs typeface="Helvetica"/>
                      </a:endParaRP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r h="709133">
                <a:tc>
                  <a:txBody>
                    <a:bodyPr/>
                    <a:lstStyle/>
                    <a:p>
                      <a:pPr algn="l" fontAlgn="ctr"/>
                      <a:r>
                        <a:rPr lang="nl-NL" sz="1000" b="0" i="1" u="none" strike="noStrike" dirty="0" smtClean="0">
                          <a:solidFill>
                            <a:srgbClr val="000000"/>
                          </a:solidFill>
                          <a:effectLst/>
                          <a:latin typeface="Helvetica"/>
                          <a:cs typeface="Helvetica"/>
                        </a:rPr>
                        <a:t>lagr</a:t>
                      </a:r>
                      <a:r>
                        <a:rPr lang="nl-NL" sz="1000" b="0" i="1" u="none" strike="noStrike" dirty="0">
                          <a:solidFill>
                            <a:srgbClr val="000000"/>
                          </a:solidFill>
                          <a:effectLst/>
                          <a:latin typeface="Helvetica"/>
                          <a:cs typeface="Helvetica"/>
                        </a:rPr>
                        <a:t>-1(gk327); </a:t>
                      </a:r>
                      <a:r>
                        <a:rPr lang="cs-CZ" sz="1000" b="0" i="1" u="none" strike="noStrike" dirty="0" smtClean="0">
                          <a:solidFill>
                            <a:srgbClr val="000000"/>
                          </a:solidFill>
                          <a:effectLst/>
                          <a:latin typeface="Helvetica"/>
                          <a:cs typeface="Helvetica"/>
                        </a:rPr>
                        <a:t>hyl-1(ok976); </a:t>
                      </a:r>
                      <a:r>
                        <a:rPr lang="nl-NL" sz="1000" b="0" i="1" u="none" strike="noStrike" dirty="0" smtClean="0">
                          <a:solidFill>
                            <a:srgbClr val="000000"/>
                          </a:solidFill>
                          <a:effectLst/>
                          <a:latin typeface="Helvetica"/>
                          <a:cs typeface="Helvetica"/>
                        </a:rPr>
                        <a:t>zip</a:t>
                      </a:r>
                      <a:r>
                        <a:rPr lang="nl-NL" sz="1000" b="0" i="1" u="none" strike="noStrike" dirty="0">
                          <a:solidFill>
                            <a:srgbClr val="000000"/>
                          </a:solidFill>
                          <a:effectLst/>
                          <a:latin typeface="Helvetica"/>
                          <a:cs typeface="Helvetica"/>
                        </a:rPr>
                        <a:t>-2(ok3730)   </a:t>
                      </a:r>
                    </a:p>
                  </a:txBody>
                  <a:tcPr marL="10998" marR="10998" marT="10998" marB="0" anchor="ctr">
                    <a:lnL>
                      <a:noFill/>
                    </a:lnL>
                    <a:lnR w="6350" cap="flat" cmpd="sng" algn="ctr">
                      <a:no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b="0" i="0" u="none" strike="noStrike" dirty="0" smtClean="0">
                          <a:solidFill>
                            <a:srgbClr val="000000"/>
                          </a:solidFill>
                          <a:effectLst/>
                          <a:latin typeface="Helvetica"/>
                          <a:cs typeface="Helvetica"/>
                        </a:rPr>
                        <a:t>4.9 </a:t>
                      </a:r>
                      <a:r>
                        <a:rPr lang="en-US" sz="1000" b="0" i="0" u="none" strike="noStrike" dirty="0">
                          <a:solidFill>
                            <a:srgbClr val="000000"/>
                          </a:solidFill>
                          <a:effectLst/>
                          <a:latin typeface="Helvetica"/>
                          <a:cs typeface="Helvetica"/>
                        </a:rPr>
                        <a:t>± 0.4</a:t>
                      </a:r>
                    </a:p>
                  </a:txBody>
                  <a:tcPr marL="10998" marR="10998" marT="1099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00" b="0" i="0" u="none" strike="noStrike" dirty="0" smtClean="0">
                          <a:solidFill>
                            <a:srgbClr val="000000"/>
                          </a:solidFill>
                          <a:effectLst/>
                          <a:latin typeface="Helvetica"/>
                          <a:cs typeface="Helvetica"/>
                        </a:rPr>
                        <a:t>0.00132</a:t>
                      </a:r>
                      <a:r>
                        <a:rPr lang="en-US" sz="1000" b="0" i="0" u="none" strike="noStrike" kern="1200" baseline="30000" dirty="0" smtClean="0">
                          <a:solidFill>
                            <a:schemeClr val="tx1"/>
                          </a:solidFill>
                          <a:effectLst/>
                          <a:latin typeface="Helvetica"/>
                          <a:ea typeface="+mn-ea"/>
                          <a:cs typeface="Helvetica"/>
                        </a:rPr>
                        <a:t>b</a:t>
                      </a:r>
                      <a:endParaRPr lang="en-US" sz="1000" b="0" i="0" u="none" strike="noStrike" dirty="0">
                        <a:solidFill>
                          <a:srgbClr val="000000"/>
                        </a:solidFill>
                        <a:effectLst/>
                        <a:latin typeface="Helvetica"/>
                        <a:cs typeface="Helvetica"/>
                      </a:endParaRPr>
                    </a:p>
                  </a:txBody>
                  <a:tcPr marL="10998" marR="10998" marT="10998" marB="0" anchor="ctr">
                    <a:lnL w="6350" cap="flat" cmpd="sng" algn="ctr">
                      <a:noFill/>
                      <a:prstDash val="solid"/>
                      <a:round/>
                      <a:headEnd type="none" w="med" len="med"/>
                      <a:tailEnd type="none" w="med" len="med"/>
                    </a:lnL>
                    <a:lnR>
                      <a:noFill/>
                    </a:lnR>
                    <a:lnT w="635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TextBox 7"/>
          <p:cNvSpPr txBox="1"/>
          <p:nvPr/>
        </p:nvSpPr>
        <p:spPr>
          <a:xfrm>
            <a:off x="197516" y="0"/>
            <a:ext cx="300082" cy="276999"/>
          </a:xfrm>
          <a:prstGeom prst="rect">
            <a:avLst/>
          </a:prstGeom>
          <a:noFill/>
        </p:spPr>
        <p:txBody>
          <a:bodyPr wrap="none" rtlCol="0">
            <a:spAutoFit/>
          </a:bodyPr>
          <a:lstStyle/>
          <a:p>
            <a:r>
              <a:rPr lang="en-US" sz="1200" b="1" dirty="0" smtClean="0">
                <a:latin typeface="Helvetica"/>
                <a:cs typeface="Helvetica"/>
              </a:rPr>
              <a:t>A</a:t>
            </a:r>
            <a:endParaRPr lang="en-US" sz="1200" b="1" dirty="0">
              <a:latin typeface="Helvetica"/>
              <a:cs typeface="Helvetica"/>
            </a:endParaRPr>
          </a:p>
        </p:txBody>
      </p:sp>
      <p:sp>
        <p:nvSpPr>
          <p:cNvPr id="9" name="TextBox 8"/>
          <p:cNvSpPr txBox="1"/>
          <p:nvPr/>
        </p:nvSpPr>
        <p:spPr>
          <a:xfrm>
            <a:off x="4049474" y="8340"/>
            <a:ext cx="295799" cy="276999"/>
          </a:xfrm>
          <a:prstGeom prst="rect">
            <a:avLst/>
          </a:prstGeom>
          <a:noFill/>
        </p:spPr>
        <p:txBody>
          <a:bodyPr wrap="none" rtlCol="0">
            <a:spAutoFit/>
          </a:bodyPr>
          <a:lstStyle/>
          <a:p>
            <a:r>
              <a:rPr lang="en-US" sz="1200" b="1" dirty="0">
                <a:latin typeface="Helvetica"/>
                <a:cs typeface="Helvetica"/>
              </a:rPr>
              <a:t>B</a:t>
            </a:r>
          </a:p>
        </p:txBody>
      </p:sp>
      <p:sp>
        <p:nvSpPr>
          <p:cNvPr id="10" name="Rectangle 9"/>
          <p:cNvSpPr/>
          <p:nvPr/>
        </p:nvSpPr>
        <p:spPr>
          <a:xfrm>
            <a:off x="750086" y="4064817"/>
            <a:ext cx="709765" cy="13075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1030257" y="4441358"/>
            <a:ext cx="413893" cy="165135"/>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023171" y="4067787"/>
            <a:ext cx="482652" cy="146457"/>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972773" y="4083492"/>
            <a:ext cx="747121" cy="14942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V="1">
            <a:off x="1459851" y="3896708"/>
            <a:ext cx="280171" cy="224143"/>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724319" y="3899681"/>
            <a:ext cx="295874" cy="239849"/>
          </a:xfrm>
          <a:prstGeom prst="line">
            <a:avLst/>
          </a:prstGeom>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2511776" y="4052072"/>
            <a:ext cx="124792" cy="18084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Connector 19"/>
          <p:cNvCxnSpPr/>
          <p:nvPr/>
        </p:nvCxnSpPr>
        <p:spPr>
          <a:xfrm flipV="1">
            <a:off x="2636568" y="3937038"/>
            <a:ext cx="189756" cy="1838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2791943" y="3940010"/>
            <a:ext cx="180829" cy="218199"/>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3722868" y="3977364"/>
            <a:ext cx="189756" cy="1838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878243" y="3980336"/>
            <a:ext cx="180829" cy="218199"/>
          </a:xfrm>
          <a:prstGeom prst="line">
            <a:avLst/>
          </a:prstGeom>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4040397" y="4086463"/>
            <a:ext cx="747121" cy="14942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5366538" y="4086464"/>
            <a:ext cx="747121" cy="14942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Connector 27"/>
          <p:cNvCxnSpPr/>
          <p:nvPr/>
        </p:nvCxnSpPr>
        <p:spPr>
          <a:xfrm flipV="1">
            <a:off x="4806196" y="3955716"/>
            <a:ext cx="280171" cy="224143"/>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5070664" y="3958689"/>
            <a:ext cx="295874" cy="239849"/>
          </a:xfrm>
          <a:prstGeom prst="line">
            <a:avLst/>
          </a:prstGeom>
        </p:spPr>
        <p:style>
          <a:lnRef idx="2">
            <a:schemeClr val="accent1"/>
          </a:lnRef>
          <a:fillRef idx="0">
            <a:schemeClr val="accent1"/>
          </a:fillRef>
          <a:effectRef idx="1">
            <a:schemeClr val="accent1"/>
          </a:effectRef>
          <a:fontRef idx="minor">
            <a:schemeClr val="tx1"/>
          </a:fontRef>
        </p:style>
      </p:cxnSp>
      <p:sp>
        <p:nvSpPr>
          <p:cNvPr id="30" name="Right Arrow 29"/>
          <p:cNvSpPr/>
          <p:nvPr/>
        </p:nvSpPr>
        <p:spPr>
          <a:xfrm>
            <a:off x="6129361" y="4008780"/>
            <a:ext cx="691088" cy="298856"/>
          </a:xfrm>
          <a:prstGeom prst="rightArrow">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a:off x="2044825" y="4481693"/>
            <a:ext cx="482652" cy="146457"/>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2994427" y="4497398"/>
            <a:ext cx="747121" cy="14942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Straight Connector 32"/>
          <p:cNvCxnSpPr/>
          <p:nvPr/>
        </p:nvCxnSpPr>
        <p:spPr>
          <a:xfrm flipV="1">
            <a:off x="1481505" y="4310614"/>
            <a:ext cx="280171" cy="224143"/>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1745973" y="4313587"/>
            <a:ext cx="295874" cy="239849"/>
          </a:xfrm>
          <a:prstGeom prst="line">
            <a:avLst/>
          </a:prstGeom>
        </p:spPr>
        <p:style>
          <a:lnRef idx="2">
            <a:schemeClr val="accent1"/>
          </a:lnRef>
          <a:fillRef idx="0">
            <a:schemeClr val="accent1"/>
          </a:fillRef>
          <a:effectRef idx="1">
            <a:schemeClr val="accent1"/>
          </a:effectRef>
          <a:fontRef idx="minor">
            <a:schemeClr val="tx1"/>
          </a:fontRef>
        </p:style>
      </p:cxnSp>
      <p:sp>
        <p:nvSpPr>
          <p:cNvPr id="35" name="Rectangle 34"/>
          <p:cNvSpPr/>
          <p:nvPr/>
        </p:nvSpPr>
        <p:spPr>
          <a:xfrm>
            <a:off x="2533430" y="4465978"/>
            <a:ext cx="124792" cy="18084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6" name="Straight Connector 35"/>
          <p:cNvCxnSpPr/>
          <p:nvPr/>
        </p:nvCxnSpPr>
        <p:spPr>
          <a:xfrm flipV="1">
            <a:off x="2658222" y="4350944"/>
            <a:ext cx="189756" cy="1838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2813597" y="4353916"/>
            <a:ext cx="180829" cy="218199"/>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3744522" y="4391270"/>
            <a:ext cx="189756" cy="1838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899897" y="4394242"/>
            <a:ext cx="180829" cy="218199"/>
          </a:xfrm>
          <a:prstGeom prst="line">
            <a:avLst/>
          </a:prstGeom>
        </p:spPr>
        <p:style>
          <a:lnRef idx="2">
            <a:schemeClr val="accent1"/>
          </a:lnRef>
          <a:fillRef idx="0">
            <a:schemeClr val="accent1"/>
          </a:fillRef>
          <a:effectRef idx="1">
            <a:schemeClr val="accent1"/>
          </a:effectRef>
          <a:fontRef idx="minor">
            <a:schemeClr val="tx1"/>
          </a:fontRef>
        </p:style>
      </p:cxnSp>
      <p:sp>
        <p:nvSpPr>
          <p:cNvPr id="40" name="Rectangle 39"/>
          <p:cNvSpPr/>
          <p:nvPr/>
        </p:nvSpPr>
        <p:spPr>
          <a:xfrm>
            <a:off x="4062051" y="4500369"/>
            <a:ext cx="747121" cy="14942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5388192" y="4500370"/>
            <a:ext cx="747121" cy="14942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2" name="Straight Connector 41"/>
          <p:cNvCxnSpPr/>
          <p:nvPr/>
        </p:nvCxnSpPr>
        <p:spPr>
          <a:xfrm flipV="1">
            <a:off x="4827850" y="4369622"/>
            <a:ext cx="280171" cy="224143"/>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092318" y="4372595"/>
            <a:ext cx="295874" cy="239849"/>
          </a:xfrm>
          <a:prstGeom prst="line">
            <a:avLst/>
          </a:prstGeom>
        </p:spPr>
        <p:style>
          <a:lnRef idx="2">
            <a:schemeClr val="accent1"/>
          </a:lnRef>
          <a:fillRef idx="0">
            <a:schemeClr val="accent1"/>
          </a:fillRef>
          <a:effectRef idx="1">
            <a:schemeClr val="accent1"/>
          </a:effectRef>
          <a:fontRef idx="minor">
            <a:schemeClr val="tx1"/>
          </a:fontRef>
        </p:style>
      </p:cxnSp>
      <p:sp>
        <p:nvSpPr>
          <p:cNvPr id="44" name="Right Arrow 43"/>
          <p:cNvSpPr/>
          <p:nvPr/>
        </p:nvSpPr>
        <p:spPr>
          <a:xfrm>
            <a:off x="6151015" y="4422686"/>
            <a:ext cx="691088" cy="298856"/>
          </a:xfrm>
          <a:prstGeom prst="rightArrow">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152792" y="1803097"/>
            <a:ext cx="355837" cy="276999"/>
          </a:xfrm>
          <a:prstGeom prst="rect">
            <a:avLst/>
          </a:prstGeom>
          <a:noFill/>
        </p:spPr>
        <p:txBody>
          <a:bodyPr wrap="none" rtlCol="0">
            <a:spAutoFit/>
          </a:bodyPr>
          <a:lstStyle/>
          <a:p>
            <a:r>
              <a:rPr lang="en-US" sz="1200" dirty="0" smtClean="0">
                <a:latin typeface="Arial"/>
                <a:cs typeface="Arial"/>
              </a:rPr>
              <a:t>50</a:t>
            </a:r>
            <a:endParaRPr lang="en-US" sz="1200" dirty="0">
              <a:latin typeface="Arial"/>
              <a:cs typeface="Arial"/>
            </a:endParaRPr>
          </a:p>
        </p:txBody>
      </p:sp>
      <p:sp>
        <p:nvSpPr>
          <p:cNvPr id="46" name="TextBox 45"/>
          <p:cNvSpPr txBox="1"/>
          <p:nvPr/>
        </p:nvSpPr>
        <p:spPr>
          <a:xfrm>
            <a:off x="61973" y="201332"/>
            <a:ext cx="441422" cy="276999"/>
          </a:xfrm>
          <a:prstGeom prst="rect">
            <a:avLst/>
          </a:prstGeom>
          <a:noFill/>
        </p:spPr>
        <p:txBody>
          <a:bodyPr wrap="none" rtlCol="0">
            <a:spAutoFit/>
          </a:bodyPr>
          <a:lstStyle/>
          <a:p>
            <a:r>
              <a:rPr lang="en-US" sz="1200" dirty="0" smtClean="0">
                <a:latin typeface="Arial"/>
                <a:cs typeface="Arial"/>
              </a:rPr>
              <a:t>100</a:t>
            </a:r>
            <a:endParaRPr lang="en-US" sz="1200" dirty="0">
              <a:latin typeface="Arial"/>
              <a:cs typeface="Arial"/>
            </a:endParaRPr>
          </a:p>
        </p:txBody>
      </p:sp>
      <p:sp>
        <p:nvSpPr>
          <p:cNvPr id="47" name="TextBox 46"/>
          <p:cNvSpPr txBox="1"/>
          <p:nvPr/>
        </p:nvSpPr>
        <p:spPr>
          <a:xfrm>
            <a:off x="186095" y="3896450"/>
            <a:ext cx="300082" cy="276999"/>
          </a:xfrm>
          <a:prstGeom prst="rect">
            <a:avLst/>
          </a:prstGeom>
          <a:noFill/>
        </p:spPr>
        <p:txBody>
          <a:bodyPr wrap="none" rtlCol="0">
            <a:spAutoFit/>
          </a:bodyPr>
          <a:lstStyle/>
          <a:p>
            <a:r>
              <a:rPr lang="en-US" sz="1200" b="1" dirty="0">
                <a:latin typeface="Helvetica"/>
                <a:cs typeface="Helvetica"/>
              </a:rPr>
              <a:t>C</a:t>
            </a:r>
          </a:p>
        </p:txBody>
      </p:sp>
      <p:cxnSp>
        <p:nvCxnSpPr>
          <p:cNvPr id="49" name="Straight Connector 48"/>
          <p:cNvCxnSpPr/>
          <p:nvPr/>
        </p:nvCxnSpPr>
        <p:spPr>
          <a:xfrm>
            <a:off x="3645183" y="5017423"/>
            <a:ext cx="1419531" cy="18678"/>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2879383" y="4886673"/>
            <a:ext cx="722223" cy="276999"/>
          </a:xfrm>
          <a:prstGeom prst="rect">
            <a:avLst/>
          </a:prstGeom>
          <a:noFill/>
        </p:spPr>
        <p:txBody>
          <a:bodyPr wrap="none" rtlCol="0">
            <a:spAutoFit/>
          </a:bodyPr>
          <a:lstStyle/>
          <a:p>
            <a:r>
              <a:rPr lang="en-US" sz="1200" i="1" dirty="0" smtClean="0">
                <a:latin typeface="Helvetica"/>
                <a:cs typeface="Helvetica"/>
              </a:rPr>
              <a:t>ok3730</a:t>
            </a:r>
            <a:endParaRPr lang="en-US" sz="1200" i="1" dirty="0">
              <a:latin typeface="Helvetica"/>
              <a:cs typeface="Helvetica"/>
            </a:endParaRPr>
          </a:p>
        </p:txBody>
      </p:sp>
      <p:sp>
        <p:nvSpPr>
          <p:cNvPr id="55" name="TextBox 54"/>
          <p:cNvSpPr txBox="1"/>
          <p:nvPr/>
        </p:nvSpPr>
        <p:spPr>
          <a:xfrm>
            <a:off x="3538658" y="5071816"/>
            <a:ext cx="1621883" cy="276999"/>
          </a:xfrm>
          <a:prstGeom prst="rect">
            <a:avLst/>
          </a:prstGeom>
          <a:noFill/>
        </p:spPr>
        <p:txBody>
          <a:bodyPr wrap="none" rtlCol="0">
            <a:spAutoFit/>
          </a:bodyPr>
          <a:lstStyle/>
          <a:p>
            <a:r>
              <a:rPr lang="en-US" sz="1200" dirty="0" smtClean="0">
                <a:latin typeface="Helvetica"/>
                <a:cs typeface="Helvetica"/>
              </a:rPr>
              <a:t>Deletion size: 476 </a:t>
            </a:r>
            <a:r>
              <a:rPr lang="en-US" sz="1200" dirty="0" err="1" smtClean="0">
                <a:latin typeface="Helvetica"/>
                <a:cs typeface="Helvetica"/>
              </a:rPr>
              <a:t>bp</a:t>
            </a:r>
            <a:endParaRPr lang="en-US" sz="1200" dirty="0">
              <a:latin typeface="Helvetica"/>
              <a:cs typeface="Helvetica"/>
            </a:endParaRPr>
          </a:p>
        </p:txBody>
      </p:sp>
      <p:sp>
        <p:nvSpPr>
          <p:cNvPr id="56" name="TextBox 55"/>
          <p:cNvSpPr txBox="1"/>
          <p:nvPr/>
        </p:nvSpPr>
        <p:spPr>
          <a:xfrm>
            <a:off x="115033" y="4176887"/>
            <a:ext cx="550902" cy="276999"/>
          </a:xfrm>
          <a:prstGeom prst="rect">
            <a:avLst/>
          </a:prstGeom>
          <a:noFill/>
        </p:spPr>
        <p:txBody>
          <a:bodyPr wrap="none" rtlCol="0">
            <a:spAutoFit/>
          </a:bodyPr>
          <a:lstStyle/>
          <a:p>
            <a:r>
              <a:rPr lang="en-US" sz="1200" i="1" dirty="0" smtClean="0">
                <a:latin typeface="Helvetica"/>
                <a:cs typeface="Helvetica"/>
              </a:rPr>
              <a:t>zip-2</a:t>
            </a:r>
            <a:endParaRPr lang="en-US" sz="1200" i="1" dirty="0">
              <a:latin typeface="Helvetica"/>
              <a:cs typeface="Helvetica"/>
            </a:endParaRPr>
          </a:p>
        </p:txBody>
      </p:sp>
      <p:cxnSp>
        <p:nvCxnSpPr>
          <p:cNvPr id="58" name="Straight Connector 57"/>
          <p:cNvCxnSpPr/>
          <p:nvPr/>
        </p:nvCxnSpPr>
        <p:spPr>
          <a:xfrm flipV="1">
            <a:off x="1740023" y="5559096"/>
            <a:ext cx="4931003" cy="18678"/>
          </a:xfrm>
          <a:prstGeom prst="line">
            <a:avLst/>
          </a:prstGeom>
          <a:ln w="76200" cmpd="sng">
            <a:solidFill>
              <a:srgbClr val="0000FF"/>
            </a:solidFill>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245779" y="5204204"/>
            <a:ext cx="2160643" cy="276999"/>
          </a:xfrm>
          <a:prstGeom prst="rect">
            <a:avLst/>
          </a:prstGeom>
          <a:noFill/>
        </p:spPr>
        <p:txBody>
          <a:bodyPr wrap="none" rtlCol="0">
            <a:spAutoFit/>
          </a:bodyPr>
          <a:lstStyle/>
          <a:p>
            <a:r>
              <a:rPr lang="en-US" sz="1200" dirty="0" smtClean="0">
                <a:latin typeface="Helvetica"/>
                <a:cs typeface="Helvetica"/>
              </a:rPr>
              <a:t>ZIP-2 protein 308 amino acid</a:t>
            </a:r>
            <a:endParaRPr lang="en-US" sz="1200" dirty="0">
              <a:latin typeface="Helvetica"/>
              <a:cs typeface="Helvetica"/>
            </a:endParaRPr>
          </a:p>
        </p:txBody>
      </p:sp>
      <p:sp>
        <p:nvSpPr>
          <p:cNvPr id="61" name="Left Bracket 60"/>
          <p:cNvSpPr/>
          <p:nvPr/>
        </p:nvSpPr>
        <p:spPr>
          <a:xfrm rot="16200000">
            <a:off x="5751135" y="5134163"/>
            <a:ext cx="196115" cy="1288820"/>
          </a:xfrm>
          <a:prstGeom prst="leftBracket">
            <a:avLst/>
          </a:pr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latin typeface="Helvetica"/>
              <a:cs typeface="Helvetica"/>
            </a:endParaRPr>
          </a:p>
        </p:txBody>
      </p:sp>
      <p:sp>
        <p:nvSpPr>
          <p:cNvPr id="62" name="TextBox 61"/>
          <p:cNvSpPr txBox="1"/>
          <p:nvPr/>
        </p:nvSpPr>
        <p:spPr>
          <a:xfrm>
            <a:off x="5083391" y="5876629"/>
            <a:ext cx="1613317" cy="276999"/>
          </a:xfrm>
          <a:prstGeom prst="rect">
            <a:avLst/>
          </a:prstGeom>
          <a:noFill/>
        </p:spPr>
        <p:txBody>
          <a:bodyPr wrap="none" rtlCol="0">
            <a:spAutoFit/>
          </a:bodyPr>
          <a:lstStyle/>
          <a:p>
            <a:r>
              <a:rPr lang="en-US" sz="1200" dirty="0">
                <a:latin typeface="Helvetica"/>
                <a:cs typeface="Helvetica"/>
              </a:rPr>
              <a:t>amino acids 242-305 </a:t>
            </a:r>
          </a:p>
        </p:txBody>
      </p:sp>
      <p:sp>
        <p:nvSpPr>
          <p:cNvPr id="63" name="TextBox 62"/>
          <p:cNvSpPr txBox="1"/>
          <p:nvPr/>
        </p:nvSpPr>
        <p:spPr>
          <a:xfrm>
            <a:off x="5326206" y="5559096"/>
            <a:ext cx="1054420" cy="276999"/>
          </a:xfrm>
          <a:prstGeom prst="rect">
            <a:avLst/>
          </a:prstGeom>
          <a:noFill/>
        </p:spPr>
        <p:txBody>
          <a:bodyPr wrap="none" rtlCol="0">
            <a:spAutoFit/>
          </a:bodyPr>
          <a:lstStyle/>
          <a:p>
            <a:r>
              <a:rPr lang="en-US" sz="1200" dirty="0" err="1" smtClean="0">
                <a:latin typeface="Helvetica"/>
                <a:cs typeface="Helvetica"/>
              </a:rPr>
              <a:t>bZIP</a:t>
            </a:r>
            <a:r>
              <a:rPr lang="en-US" sz="1200" dirty="0" smtClean="0">
                <a:latin typeface="Helvetica"/>
                <a:cs typeface="Helvetica"/>
              </a:rPr>
              <a:t> domain</a:t>
            </a:r>
            <a:endParaRPr lang="en-US" sz="1200" dirty="0">
              <a:latin typeface="Helvetica"/>
              <a:cs typeface="Helvetica"/>
            </a:endParaRPr>
          </a:p>
        </p:txBody>
      </p:sp>
      <p:sp>
        <p:nvSpPr>
          <p:cNvPr id="14" name="Isosceles Triangle 13"/>
          <p:cNvSpPr/>
          <p:nvPr/>
        </p:nvSpPr>
        <p:spPr>
          <a:xfrm>
            <a:off x="3551792" y="5652499"/>
            <a:ext cx="186780" cy="13075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1758699" y="5596462"/>
            <a:ext cx="1293969" cy="276999"/>
          </a:xfrm>
          <a:prstGeom prst="rect">
            <a:avLst/>
          </a:prstGeom>
          <a:noFill/>
        </p:spPr>
        <p:txBody>
          <a:bodyPr wrap="none" rtlCol="0">
            <a:spAutoFit/>
          </a:bodyPr>
          <a:lstStyle/>
          <a:p>
            <a:r>
              <a:rPr lang="en-US" sz="1200" dirty="0" smtClean="0">
                <a:latin typeface="Helvetica"/>
                <a:cs typeface="Helvetica"/>
              </a:rPr>
              <a:t>114 amino acids</a:t>
            </a:r>
            <a:endParaRPr lang="en-US" sz="1200" dirty="0">
              <a:latin typeface="Helvetica"/>
              <a:cs typeface="Helvetica"/>
            </a:endParaRPr>
          </a:p>
        </p:txBody>
      </p:sp>
      <p:sp>
        <p:nvSpPr>
          <p:cNvPr id="18" name="TextBox 17"/>
          <p:cNvSpPr txBox="1"/>
          <p:nvPr/>
        </p:nvSpPr>
        <p:spPr>
          <a:xfrm>
            <a:off x="3028806" y="5783245"/>
            <a:ext cx="1188321" cy="276999"/>
          </a:xfrm>
          <a:prstGeom prst="rect">
            <a:avLst/>
          </a:prstGeom>
          <a:noFill/>
        </p:spPr>
        <p:txBody>
          <a:bodyPr wrap="none" rtlCol="0">
            <a:spAutoFit/>
          </a:bodyPr>
          <a:lstStyle/>
          <a:p>
            <a:r>
              <a:rPr lang="en-US" sz="1200" dirty="0" smtClean="0">
                <a:latin typeface="Helvetica"/>
                <a:cs typeface="Helvetica"/>
              </a:rPr>
              <a:t>Truncation site</a:t>
            </a:r>
            <a:endParaRPr lang="en-US" sz="1200" dirty="0">
              <a:latin typeface="Helvetica"/>
              <a:cs typeface="Helvetica"/>
            </a:endParaRPr>
          </a:p>
        </p:txBody>
      </p:sp>
      <p:sp>
        <p:nvSpPr>
          <p:cNvPr id="73" name="Rectangle 72"/>
          <p:cNvSpPr/>
          <p:nvPr/>
        </p:nvSpPr>
        <p:spPr>
          <a:xfrm>
            <a:off x="199894" y="6137096"/>
            <a:ext cx="7372608" cy="3970317"/>
          </a:xfrm>
          <a:prstGeom prst="rect">
            <a:avLst/>
          </a:prstGeom>
        </p:spPr>
        <p:txBody>
          <a:bodyPr wrap="square">
            <a:spAutoFit/>
          </a:bodyPr>
          <a:lstStyle/>
          <a:p>
            <a:r>
              <a:rPr lang="en-US" sz="1200" b="1" dirty="0">
                <a:latin typeface="Times"/>
                <a:cs typeface="Times"/>
              </a:rPr>
              <a:t>Figure S2. Reduction of function of </a:t>
            </a:r>
            <a:r>
              <a:rPr lang="en-US" sz="1200" b="1" dirty="0" err="1">
                <a:latin typeface="Times"/>
                <a:cs typeface="Times"/>
              </a:rPr>
              <a:t>bZIP</a:t>
            </a:r>
            <a:r>
              <a:rPr lang="en-US" sz="1200" b="1" dirty="0">
                <a:latin typeface="Times"/>
                <a:cs typeface="Times"/>
              </a:rPr>
              <a:t> transcription factor </a:t>
            </a:r>
            <a:r>
              <a:rPr lang="en-US" sz="1200" b="1" i="1" dirty="0">
                <a:latin typeface="Times"/>
                <a:cs typeface="Times"/>
              </a:rPr>
              <a:t>zip-2</a:t>
            </a:r>
            <a:r>
              <a:rPr lang="en-US" sz="1200" b="1" dirty="0">
                <a:latin typeface="Times"/>
                <a:cs typeface="Times"/>
              </a:rPr>
              <a:t> partly rescues the starvation survival defect of the </a:t>
            </a:r>
            <a:r>
              <a:rPr lang="en-US" sz="1200" b="1" i="1" dirty="0" err="1">
                <a:latin typeface="Times"/>
                <a:cs typeface="Times"/>
              </a:rPr>
              <a:t>CerS</a:t>
            </a:r>
            <a:r>
              <a:rPr lang="en-US" sz="1200" b="1" i="1" dirty="0">
                <a:latin typeface="Times"/>
                <a:cs typeface="Times"/>
              </a:rPr>
              <a:t>(</a:t>
            </a:r>
            <a:r>
              <a:rPr lang="en-US" sz="1200" b="1" i="1" dirty="0" err="1">
                <a:latin typeface="Times"/>
                <a:cs typeface="Times"/>
              </a:rPr>
              <a:t>rf</a:t>
            </a:r>
            <a:r>
              <a:rPr lang="en-US" sz="1200" b="1" i="1" dirty="0">
                <a:latin typeface="Times"/>
                <a:cs typeface="Times"/>
              </a:rPr>
              <a:t>)</a:t>
            </a:r>
            <a:r>
              <a:rPr lang="en-US" sz="1200" b="1" dirty="0">
                <a:latin typeface="Times"/>
                <a:cs typeface="Times"/>
              </a:rPr>
              <a:t> mutant. </a:t>
            </a:r>
            <a:r>
              <a:rPr lang="en-US" sz="1200" dirty="0">
                <a:latin typeface="Times"/>
                <a:cs typeface="Times"/>
              </a:rPr>
              <a:t> </a:t>
            </a:r>
            <a:r>
              <a:rPr lang="en-US" sz="1200" dirty="0" smtClean="0">
                <a:latin typeface="Times"/>
                <a:cs typeface="Times"/>
              </a:rPr>
              <a:t>(</a:t>
            </a:r>
            <a:r>
              <a:rPr lang="en-US" sz="1200" dirty="0">
                <a:latin typeface="Times"/>
                <a:cs typeface="Times"/>
              </a:rPr>
              <a:t>A) Starvation survival rates of </a:t>
            </a:r>
            <a:r>
              <a:rPr lang="en-US" sz="1200" i="1" dirty="0">
                <a:latin typeface="Times"/>
                <a:cs typeface="Times"/>
              </a:rPr>
              <a:t>zip-2(</a:t>
            </a:r>
            <a:r>
              <a:rPr lang="en-US" sz="1200" i="1" dirty="0" err="1">
                <a:latin typeface="Times"/>
                <a:cs typeface="Times"/>
              </a:rPr>
              <a:t>RNAi</a:t>
            </a:r>
            <a:r>
              <a:rPr lang="en-US" sz="1200" i="1" dirty="0">
                <a:latin typeface="Times"/>
                <a:cs typeface="Times"/>
              </a:rPr>
              <a:t>) </a:t>
            </a:r>
            <a:r>
              <a:rPr lang="en-US" sz="1200" dirty="0">
                <a:latin typeface="Times"/>
                <a:cs typeface="Times"/>
              </a:rPr>
              <a:t>and </a:t>
            </a:r>
            <a:r>
              <a:rPr lang="en-US" sz="1200" i="1" dirty="0">
                <a:latin typeface="Times"/>
                <a:cs typeface="Times"/>
              </a:rPr>
              <a:t>zip-2(ok3730)</a:t>
            </a:r>
            <a:r>
              <a:rPr lang="en-US" sz="1200" dirty="0">
                <a:latin typeface="Times"/>
                <a:cs typeface="Times"/>
              </a:rPr>
              <a:t> in </a:t>
            </a:r>
            <a:r>
              <a:rPr lang="en-US" sz="1200" i="1" dirty="0" err="1">
                <a:latin typeface="Times"/>
                <a:cs typeface="Times"/>
              </a:rPr>
              <a:t>CerS</a:t>
            </a:r>
            <a:r>
              <a:rPr lang="en-US" sz="1200" i="1" dirty="0">
                <a:latin typeface="Times"/>
                <a:cs typeface="Times"/>
              </a:rPr>
              <a:t>(</a:t>
            </a:r>
            <a:r>
              <a:rPr lang="en-US" sz="1200" i="1" dirty="0" err="1">
                <a:latin typeface="Times"/>
                <a:cs typeface="Times"/>
              </a:rPr>
              <a:t>rf</a:t>
            </a:r>
            <a:r>
              <a:rPr lang="en-US" sz="1200" i="1" dirty="0">
                <a:latin typeface="Times"/>
                <a:cs typeface="Times"/>
              </a:rPr>
              <a:t>) </a:t>
            </a:r>
            <a:r>
              <a:rPr lang="en-US" sz="1200" dirty="0">
                <a:latin typeface="Times"/>
                <a:cs typeface="Times"/>
              </a:rPr>
              <a:t>mutants. % Survival is defined as the percentage of worms surviving to the third larval stages and beyond on NGM plates with OP50 bacteria after the L1 larvae were </a:t>
            </a:r>
            <a:r>
              <a:rPr lang="en-US" sz="1200" dirty="0" err="1">
                <a:latin typeface="Times"/>
                <a:cs typeface="Times"/>
              </a:rPr>
              <a:t>culutured</a:t>
            </a:r>
            <a:r>
              <a:rPr lang="en-US" sz="1200" dirty="0">
                <a:latin typeface="Times"/>
                <a:cs typeface="Times"/>
              </a:rPr>
              <a:t> in S-basal buffer in the absence of food for the indicated time. Data of each strain represent the mean of three or more independent biological replicates. Errors bars represent standard error (SEM) at each time point indicated</a:t>
            </a:r>
            <a:r>
              <a:rPr lang="en-US" sz="1200" dirty="0" smtClean="0">
                <a:latin typeface="Times"/>
                <a:cs typeface="Times"/>
              </a:rPr>
              <a:t>. (</a:t>
            </a:r>
            <a:r>
              <a:rPr lang="en-US" sz="1200" dirty="0">
                <a:latin typeface="Times"/>
                <a:cs typeface="Times"/>
              </a:rPr>
              <a:t>B) The mean survival rate of individual replicates was calculated through OASIS software available at </a:t>
            </a:r>
            <a:r>
              <a:rPr lang="en-US" sz="1200" u="sng" dirty="0">
                <a:latin typeface="Times"/>
                <a:cs typeface="Times"/>
                <a:hlinkClick r:id="rId3" tooltip="Link to external resource: http://sbi.postech.ac.kr/oasis"/>
              </a:rPr>
              <a:t>http://sbi.postech.ac.kr/oasis</a:t>
            </a:r>
            <a:r>
              <a:rPr lang="en-US" sz="1200" dirty="0">
                <a:latin typeface="Times"/>
                <a:cs typeface="Times"/>
              </a:rPr>
              <a:t> (</a:t>
            </a:r>
            <a:r>
              <a:rPr lang="en-US" sz="1200" dirty="0">
                <a:latin typeface="Times"/>
                <a:cs typeface="Times"/>
                <a:hlinkClick r:id="rId4" action="ppaction://hlinkfile" tooltip="Yang, 2011 #128"/>
              </a:rPr>
              <a:t>Yang et al. 2011</a:t>
            </a:r>
            <a:r>
              <a:rPr lang="en-US" sz="1200" dirty="0">
                <a:latin typeface="Times"/>
                <a:cs typeface="Times"/>
              </a:rPr>
              <a:t>). The average of the mean survival rate of all individual replicates for each strain shown in A is presented here. The statistical analyses (p value) to assess the difference between the mean survival rates were determined using a student t-test. </a:t>
            </a:r>
            <a:r>
              <a:rPr lang="en-US" sz="1200" baseline="30000" dirty="0" err="1">
                <a:latin typeface="Times"/>
                <a:cs typeface="Times"/>
              </a:rPr>
              <a:t>a,b</a:t>
            </a:r>
            <a:r>
              <a:rPr lang="en-US" sz="1200" dirty="0" err="1">
                <a:latin typeface="Times"/>
                <a:cs typeface="Times"/>
              </a:rPr>
              <a:t>p</a:t>
            </a:r>
            <a:r>
              <a:rPr lang="en-US" sz="1200" dirty="0">
                <a:latin typeface="Times"/>
                <a:cs typeface="Times"/>
              </a:rPr>
              <a:t> values indicate the significant difference from wild type (</a:t>
            </a:r>
            <a:r>
              <a:rPr lang="en-US" sz="1200" baseline="30000" dirty="0" err="1">
                <a:latin typeface="Times"/>
                <a:cs typeface="Times"/>
              </a:rPr>
              <a:t>a</a:t>
            </a:r>
            <a:r>
              <a:rPr lang="en-US" sz="1200" dirty="0" err="1">
                <a:latin typeface="Times"/>
                <a:cs typeface="Times"/>
              </a:rPr>
              <a:t>p</a:t>
            </a:r>
            <a:r>
              <a:rPr lang="en-US" sz="1200" dirty="0">
                <a:latin typeface="Times"/>
                <a:cs typeface="Times"/>
              </a:rPr>
              <a:t>) or</a:t>
            </a:r>
            <a:r>
              <a:rPr lang="en-US" sz="1200" i="1" dirty="0">
                <a:latin typeface="Times"/>
                <a:cs typeface="Times"/>
              </a:rPr>
              <a:t> </a:t>
            </a:r>
            <a:r>
              <a:rPr lang="en-US" sz="1200" i="1" dirty="0" err="1">
                <a:latin typeface="Times"/>
                <a:cs typeface="Times"/>
              </a:rPr>
              <a:t>CerS</a:t>
            </a:r>
            <a:r>
              <a:rPr lang="en-US" sz="1200" i="1" dirty="0">
                <a:latin typeface="Times"/>
                <a:cs typeface="Times"/>
              </a:rPr>
              <a:t>(</a:t>
            </a:r>
            <a:r>
              <a:rPr lang="en-US" sz="1200" i="1" dirty="0" err="1">
                <a:latin typeface="Times"/>
                <a:cs typeface="Times"/>
              </a:rPr>
              <a:t>rf</a:t>
            </a:r>
            <a:r>
              <a:rPr lang="en-US" sz="1200" i="1" dirty="0">
                <a:latin typeface="Times"/>
                <a:cs typeface="Times"/>
              </a:rPr>
              <a:t>) (lagr-1(gk327); hyl-1(ok976)/</a:t>
            </a:r>
            <a:r>
              <a:rPr lang="en-US" sz="1200" dirty="0">
                <a:latin typeface="Times"/>
                <a:cs typeface="Times"/>
              </a:rPr>
              <a:t>Mock </a:t>
            </a:r>
            <a:r>
              <a:rPr lang="en-US" sz="1200" dirty="0" err="1">
                <a:latin typeface="Times"/>
                <a:cs typeface="Times"/>
              </a:rPr>
              <a:t>RNAi</a:t>
            </a:r>
            <a:r>
              <a:rPr lang="en-US" sz="1200" dirty="0">
                <a:latin typeface="Times"/>
                <a:cs typeface="Times"/>
              </a:rPr>
              <a:t> mutant animals (</a:t>
            </a:r>
            <a:r>
              <a:rPr lang="en-US" sz="1200" baseline="30000" dirty="0" err="1">
                <a:latin typeface="Times"/>
                <a:cs typeface="Times"/>
              </a:rPr>
              <a:t>b</a:t>
            </a:r>
            <a:r>
              <a:rPr lang="en-US" sz="1200" dirty="0" err="1">
                <a:latin typeface="Times"/>
                <a:cs typeface="Times"/>
              </a:rPr>
              <a:t>p</a:t>
            </a:r>
            <a:r>
              <a:rPr lang="en-US" sz="1200" dirty="0">
                <a:latin typeface="Times"/>
                <a:cs typeface="Times"/>
              </a:rPr>
              <a:t>), respectively. Raw data and statistical analysis for individual starvation survival experiments for Figure S2 are presented in Table S1. (C) Diagram shows the genomic DNA lesion in </a:t>
            </a:r>
            <a:r>
              <a:rPr lang="en-US" sz="1200" i="1" dirty="0">
                <a:latin typeface="Times"/>
                <a:cs typeface="Times"/>
              </a:rPr>
              <a:t>zip-2(ok3730</a:t>
            </a:r>
            <a:r>
              <a:rPr lang="en-US" sz="1200" i="1" dirty="0" smtClean="0">
                <a:latin typeface="Times"/>
                <a:cs typeface="Times"/>
              </a:rPr>
              <a:t>)</a:t>
            </a:r>
            <a:r>
              <a:rPr lang="en-US" sz="1200" dirty="0">
                <a:latin typeface="Times"/>
                <a:cs typeface="Times"/>
              </a:rPr>
              <a:t> </a:t>
            </a:r>
            <a:r>
              <a:rPr lang="en-US" sz="1200" dirty="0" smtClean="0">
                <a:latin typeface="Times"/>
                <a:cs typeface="Times"/>
              </a:rPr>
              <a:t>determined by this study. The allele deletes </a:t>
            </a:r>
            <a:r>
              <a:rPr lang="en-US" sz="1200" dirty="0">
                <a:latin typeface="Times"/>
                <a:cs typeface="Times"/>
              </a:rPr>
              <a:t>476 </a:t>
            </a:r>
            <a:r>
              <a:rPr lang="en-US" sz="1200" dirty="0" err="1">
                <a:latin typeface="Times"/>
                <a:cs typeface="Times"/>
              </a:rPr>
              <a:t>bp</a:t>
            </a:r>
            <a:r>
              <a:rPr lang="en-US" sz="1200" dirty="0">
                <a:latin typeface="Times"/>
                <a:cs typeface="Times"/>
              </a:rPr>
              <a:t> genomic </a:t>
            </a:r>
            <a:r>
              <a:rPr lang="en-US" sz="1200" dirty="0" smtClean="0">
                <a:latin typeface="Times"/>
                <a:cs typeface="Times"/>
              </a:rPr>
              <a:t>DNA, which most </a:t>
            </a:r>
            <a:r>
              <a:rPr lang="en-US" sz="1200" dirty="0">
                <a:latin typeface="Times"/>
                <a:cs typeface="Times"/>
              </a:rPr>
              <a:t>likely leaves a truncated ZIP-2 protein </a:t>
            </a:r>
            <a:r>
              <a:rPr lang="en-US" sz="1200" dirty="0" smtClean="0">
                <a:latin typeface="Times"/>
                <a:cs typeface="Times"/>
              </a:rPr>
              <a:t>(containing the first 114 amino acids) without </a:t>
            </a:r>
            <a:r>
              <a:rPr lang="en-US" sz="1200" dirty="0">
                <a:latin typeface="Times"/>
                <a:cs typeface="Times"/>
              </a:rPr>
              <a:t>the essential </a:t>
            </a:r>
            <a:r>
              <a:rPr lang="en-US" sz="1200" dirty="0" err="1" smtClean="0">
                <a:latin typeface="Times"/>
                <a:cs typeface="Times"/>
              </a:rPr>
              <a:t>bZIP</a:t>
            </a:r>
            <a:r>
              <a:rPr lang="en-US" sz="1200" dirty="0" smtClean="0">
                <a:latin typeface="Times"/>
                <a:cs typeface="Times"/>
              </a:rPr>
              <a:t> DNA </a:t>
            </a:r>
            <a:r>
              <a:rPr lang="en-US" sz="1200" dirty="0">
                <a:latin typeface="Times"/>
                <a:cs typeface="Times"/>
              </a:rPr>
              <a:t>binding </a:t>
            </a:r>
            <a:r>
              <a:rPr lang="en-US" sz="1200" dirty="0" smtClean="0">
                <a:latin typeface="Times"/>
                <a:cs typeface="Times"/>
              </a:rPr>
              <a:t>domain. Therefore</a:t>
            </a:r>
            <a:r>
              <a:rPr lang="en-US" sz="1200" dirty="0">
                <a:latin typeface="Times"/>
                <a:cs typeface="Times"/>
              </a:rPr>
              <a:t>, </a:t>
            </a:r>
            <a:r>
              <a:rPr lang="en-US" sz="1200" i="1" dirty="0">
                <a:latin typeface="Times"/>
                <a:cs typeface="Times"/>
              </a:rPr>
              <a:t>zip-2(ok3730) </a:t>
            </a:r>
            <a:r>
              <a:rPr lang="en-US" sz="1200" dirty="0">
                <a:latin typeface="Times"/>
                <a:cs typeface="Times"/>
              </a:rPr>
              <a:t>most likely is a loss-of-function allele. </a:t>
            </a:r>
            <a:endParaRPr lang="en-US" sz="1200" dirty="0" smtClean="0">
              <a:latin typeface="Times"/>
              <a:cs typeface="Times"/>
            </a:endParaRPr>
          </a:p>
          <a:p>
            <a:endParaRPr lang="en-US" sz="1200" dirty="0">
              <a:latin typeface="Times"/>
              <a:cs typeface="Times"/>
            </a:endParaRPr>
          </a:p>
          <a:p>
            <a:r>
              <a:rPr lang="en-US" sz="1200" dirty="0" smtClean="0">
                <a:latin typeface="Times"/>
                <a:cs typeface="Times"/>
              </a:rPr>
              <a:t>In </a:t>
            </a:r>
            <a:r>
              <a:rPr lang="en-US" sz="1200" dirty="0">
                <a:latin typeface="Times"/>
                <a:cs typeface="Times"/>
              </a:rPr>
              <a:t>the </a:t>
            </a:r>
            <a:r>
              <a:rPr lang="en-US" sz="1200" i="1" dirty="0" err="1">
                <a:latin typeface="Times"/>
                <a:cs typeface="Times"/>
              </a:rPr>
              <a:t>CerS</a:t>
            </a:r>
            <a:r>
              <a:rPr lang="en-US" sz="1200" i="1" dirty="0">
                <a:latin typeface="Times"/>
                <a:cs typeface="Times"/>
              </a:rPr>
              <a:t>(</a:t>
            </a:r>
            <a:r>
              <a:rPr lang="en-US" sz="1200" i="1" dirty="0" err="1">
                <a:latin typeface="Times"/>
                <a:cs typeface="Times"/>
              </a:rPr>
              <a:t>rf</a:t>
            </a:r>
            <a:r>
              <a:rPr lang="en-US" sz="1200" i="1" dirty="0">
                <a:latin typeface="Times"/>
                <a:cs typeface="Times"/>
              </a:rPr>
              <a:t>)</a:t>
            </a:r>
            <a:r>
              <a:rPr lang="en-US" sz="1200" dirty="0">
                <a:latin typeface="Times"/>
                <a:cs typeface="Times"/>
              </a:rPr>
              <a:t> mutant background, </a:t>
            </a:r>
            <a:r>
              <a:rPr lang="en-US" sz="1200" i="1" dirty="0">
                <a:latin typeface="Times"/>
                <a:cs typeface="Times"/>
              </a:rPr>
              <a:t>zip-2(lf)</a:t>
            </a:r>
            <a:r>
              <a:rPr lang="en-US" sz="1200" dirty="0">
                <a:latin typeface="Times"/>
                <a:cs typeface="Times"/>
              </a:rPr>
              <a:t> mildly improved the L1 starvation </a:t>
            </a:r>
            <a:r>
              <a:rPr lang="en-US" sz="1200" dirty="0" smtClean="0">
                <a:latin typeface="Times"/>
                <a:cs typeface="Times"/>
              </a:rPr>
              <a:t>survival, </a:t>
            </a:r>
            <a:r>
              <a:rPr lang="en-US" sz="1200" dirty="0">
                <a:latin typeface="Times"/>
                <a:cs typeface="Times"/>
              </a:rPr>
              <a:t>which is consistent with a negative role of ZIP-2 in the impact of </a:t>
            </a:r>
            <a:r>
              <a:rPr lang="en-US" sz="1200" dirty="0" err="1">
                <a:latin typeface="Times"/>
                <a:cs typeface="Times"/>
              </a:rPr>
              <a:t>ceramide</a:t>
            </a:r>
            <a:r>
              <a:rPr lang="en-US" sz="1200" dirty="0">
                <a:latin typeface="Times"/>
                <a:cs typeface="Times"/>
              </a:rPr>
              <a:t> on L1 starvation survival and its reported role in promoting innate immunity response. However, </a:t>
            </a:r>
            <a:r>
              <a:rPr lang="en-US" sz="1200" i="1" dirty="0">
                <a:latin typeface="Times"/>
                <a:cs typeface="Times"/>
              </a:rPr>
              <a:t>zip-2(</a:t>
            </a:r>
            <a:r>
              <a:rPr lang="en-US" sz="1200" i="1" dirty="0" err="1">
                <a:latin typeface="Times"/>
                <a:cs typeface="Times"/>
              </a:rPr>
              <a:t>RNAi</a:t>
            </a:r>
            <a:r>
              <a:rPr lang="en-US" sz="1200" i="1" dirty="0">
                <a:latin typeface="Times"/>
                <a:cs typeface="Times"/>
              </a:rPr>
              <a:t>) </a:t>
            </a:r>
            <a:r>
              <a:rPr lang="en-US" sz="1200" dirty="0">
                <a:latin typeface="Times"/>
                <a:cs typeface="Times"/>
              </a:rPr>
              <a:t>or the </a:t>
            </a:r>
            <a:r>
              <a:rPr lang="en-US" sz="1200" i="1" dirty="0">
                <a:latin typeface="Times"/>
                <a:cs typeface="Times"/>
              </a:rPr>
              <a:t>zip-2(ok3730) </a:t>
            </a:r>
            <a:r>
              <a:rPr lang="en-US" sz="1200" dirty="0">
                <a:latin typeface="Times"/>
                <a:cs typeface="Times"/>
              </a:rPr>
              <a:t>mutation alone caused a significant reduction in L1 starvation </a:t>
            </a:r>
            <a:r>
              <a:rPr lang="en-US" sz="1200" dirty="0" smtClean="0">
                <a:latin typeface="Times"/>
                <a:cs typeface="Times"/>
              </a:rPr>
              <a:t>survival, </a:t>
            </a:r>
            <a:r>
              <a:rPr lang="en-US" sz="1200" dirty="0">
                <a:latin typeface="Times"/>
                <a:cs typeface="Times"/>
              </a:rPr>
              <a:t>suggesting that </a:t>
            </a:r>
            <a:r>
              <a:rPr lang="en-US" sz="1200" i="1" dirty="0">
                <a:latin typeface="Times"/>
                <a:cs typeface="Times"/>
              </a:rPr>
              <a:t>zip-2</a:t>
            </a:r>
            <a:r>
              <a:rPr lang="en-US" sz="1200" dirty="0">
                <a:latin typeface="Times"/>
                <a:cs typeface="Times"/>
              </a:rPr>
              <a:t> may also promote other cellular processes needed for starvation survival, which is consistent with the impact of </a:t>
            </a:r>
            <a:r>
              <a:rPr lang="en-US" sz="1200" i="1" dirty="0">
                <a:latin typeface="Times"/>
                <a:cs typeface="Times"/>
              </a:rPr>
              <a:t>zip-2(lf)</a:t>
            </a:r>
            <a:r>
              <a:rPr lang="en-US" sz="1200" dirty="0">
                <a:latin typeface="Times"/>
                <a:cs typeface="Times"/>
              </a:rPr>
              <a:t> on the expression of a large number of genes (</a:t>
            </a:r>
            <a:r>
              <a:rPr lang="en-US" sz="1200" dirty="0">
                <a:latin typeface="Times"/>
                <a:cs typeface="Times"/>
                <a:hlinkClick r:id="rId5" action="ppaction://hlinkfile" tooltip="Estes, 2010 #319"/>
              </a:rPr>
              <a:t>Estes et al. 2010</a:t>
            </a:r>
            <a:r>
              <a:rPr lang="en-US" sz="1200" dirty="0">
                <a:latin typeface="Times"/>
                <a:cs typeface="Times"/>
              </a:rPr>
              <a:t>). </a:t>
            </a:r>
          </a:p>
        </p:txBody>
      </p:sp>
    </p:spTree>
    <p:extLst>
      <p:ext uri="{BB962C8B-B14F-4D97-AF65-F5344CB8AC3E}">
        <p14:creationId xmlns:p14="http://schemas.microsoft.com/office/powerpoint/2010/main" val="18942022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52422</TotalTime>
  <Words>614</Words>
  <Application>Microsoft Macintosh PowerPoint</Application>
  <PresentationFormat>Custom</PresentationFormat>
  <Paragraphs>38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MCDB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for CerS(-)</dc:title>
  <dc:creator>Han Lab</dc:creator>
  <cp:lastModifiedBy>Mingxue Cui</cp:lastModifiedBy>
  <cp:revision>336</cp:revision>
  <cp:lastPrinted>2016-12-08T21:23:34Z</cp:lastPrinted>
  <dcterms:created xsi:type="dcterms:W3CDTF">2012-07-23T21:50:14Z</dcterms:created>
  <dcterms:modified xsi:type="dcterms:W3CDTF">2016-12-12T22:46:42Z</dcterms:modified>
</cp:coreProperties>
</file>