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55"/>
  </p:notesMasterIdLst>
  <p:handoutMasterIdLst>
    <p:handoutMasterId r:id="rId56"/>
  </p:handoutMasterIdLst>
  <p:sldIdLst>
    <p:sldId id="511" r:id="rId2"/>
    <p:sldId id="256" r:id="rId3"/>
    <p:sldId id="483" r:id="rId4"/>
    <p:sldId id="356" r:id="rId5"/>
    <p:sldId id="562" r:id="rId6"/>
    <p:sldId id="357" r:id="rId7"/>
    <p:sldId id="507" r:id="rId8"/>
    <p:sldId id="575" r:id="rId9"/>
    <p:sldId id="508" r:id="rId10"/>
    <p:sldId id="576" r:id="rId11"/>
    <p:sldId id="509" r:id="rId12"/>
    <p:sldId id="577" r:id="rId13"/>
    <p:sldId id="510" r:id="rId14"/>
    <p:sldId id="578" r:id="rId15"/>
    <p:sldId id="494" r:id="rId16"/>
    <p:sldId id="557" r:id="rId17"/>
    <p:sldId id="358" r:id="rId18"/>
    <p:sldId id="553" r:id="rId19"/>
    <p:sldId id="554" r:id="rId20"/>
    <p:sldId id="555" r:id="rId21"/>
    <p:sldId id="485" r:id="rId22"/>
    <p:sldId id="558" r:id="rId23"/>
    <p:sldId id="486" r:id="rId24"/>
    <p:sldId id="572" r:id="rId25"/>
    <p:sldId id="573" r:id="rId26"/>
    <p:sldId id="556" r:id="rId27"/>
    <p:sldId id="488" r:id="rId28"/>
    <p:sldId id="559" r:id="rId29"/>
    <p:sldId id="490" r:id="rId30"/>
    <p:sldId id="489" r:id="rId31"/>
    <p:sldId id="528" r:id="rId32"/>
    <p:sldId id="537" r:id="rId33"/>
    <p:sldId id="501" r:id="rId34"/>
    <p:sldId id="520" r:id="rId35"/>
    <p:sldId id="541" r:id="rId36"/>
    <p:sldId id="512" r:id="rId37"/>
    <p:sldId id="518" r:id="rId38"/>
    <p:sldId id="526" r:id="rId39"/>
    <p:sldId id="569" r:id="rId40"/>
    <p:sldId id="574" r:id="rId41"/>
    <p:sldId id="499" r:id="rId42"/>
    <p:sldId id="496" r:id="rId43"/>
    <p:sldId id="560" r:id="rId44"/>
    <p:sldId id="498" r:id="rId45"/>
    <p:sldId id="497" r:id="rId46"/>
    <p:sldId id="527" r:id="rId47"/>
    <p:sldId id="529" r:id="rId48"/>
    <p:sldId id="502" r:id="rId49"/>
    <p:sldId id="538" r:id="rId50"/>
    <p:sldId id="579" r:id="rId51"/>
    <p:sldId id="580" r:id="rId52"/>
    <p:sldId id="581" r:id="rId53"/>
    <p:sldId id="582" r:id="rId54"/>
  </p:sldIdLst>
  <p:sldSz cx="9144000" cy="6858000" type="screen4x3"/>
  <p:notesSz cx="6797675" cy="9926638"/>
  <p:custShowLst>
    <p:custShow name="Cumulated outcomes" id="0">
      <p:sldLst/>
    </p:custShow>
  </p:custShowLst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rsten McCaffery" initials="KM" lastIdx="7" clrIdx="0"/>
  <p:cmAuthor id="1" name="Ray Moynihan" initials="RM" lastIdx="1" clrIdx="1"/>
  <p:cmAuthor id="2" name="MarkCooper" initials="M" lastIdx="2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006F6F"/>
    <a:srgbClr val="7070A0"/>
    <a:srgbClr val="760000"/>
    <a:srgbClr val="014ECB"/>
    <a:srgbClr val="707084"/>
    <a:srgbClr val="990000"/>
    <a:srgbClr val="FF00FF"/>
    <a:srgbClr val="CC00CC"/>
    <a:srgbClr val="004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75" autoAdjust="0"/>
    <p:restoredTop sz="78802" autoAdjust="0"/>
  </p:normalViewPr>
  <p:slideViewPr>
    <p:cSldViewPr snapToGrid="0" snapToObjects="1">
      <p:cViewPr>
        <p:scale>
          <a:sx n="75" d="100"/>
          <a:sy n="75" d="100"/>
        </p:scale>
        <p:origin x="-1210" y="-269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14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14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87D655E-98B7-4D9A-BA91-FC49B5FD1ED6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71486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2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5983070-8295-487A-81E9-1D0885E3255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24742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November 5, 2015 – have taken in comments from RT, TH, PG, JH, KM- and reviewers VN, MC and JD – and revised following pilot 1 and pilot 2. 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7207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15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65081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17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0595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AU" dirty="0" smtClean="0"/>
              <a:t>References:</a:t>
            </a:r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Pre-1994 definition comes from : M. Brooke Herndon, Lisa M. Schwartz, Steven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Woloshin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and H. Gilbert Welch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Implications Of Expanding Disease Definitions: The Case Of Osteoporosis </a:t>
            </a:r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Health Affairs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26, no.6 (2007):1702-1711</a:t>
            </a:r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A0A35B-2FB2-407C-ABFE-08A9219181E5}" type="slidenum">
              <a:rPr lang="en-AU" smtClean="0"/>
              <a:pPr/>
              <a:t>18</a:t>
            </a:fld>
            <a:endParaRPr lang="en-AU" smtClean="0"/>
          </a:p>
        </p:txBody>
      </p:sp>
    </p:spTree>
    <p:extLst>
      <p:ext uri="{BB962C8B-B14F-4D97-AF65-F5344CB8AC3E}">
        <p14:creationId xmlns:p14="http://schemas.microsoft.com/office/powerpoint/2010/main" val="16560277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AU" dirty="0" smtClean="0"/>
              <a:t>References:</a:t>
            </a:r>
          </a:p>
          <a:p>
            <a:endParaRPr lang="en-AU" dirty="0" smtClean="0"/>
          </a:p>
          <a:p>
            <a:r>
              <a:rPr lang="en-AU" dirty="0" smtClean="0"/>
              <a:t>‘Over</a:t>
            </a:r>
            <a:r>
              <a:rPr lang="en-AU" baseline="0" dirty="0" smtClean="0"/>
              <a:t> 1 in 5 women over 50’  figure comes from: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Australian Institute of Health and Welfare 2014. Estimating the prevalence of osteoporosis. Cat. no.</a:t>
            </a:r>
          </a:p>
          <a:p>
            <a:r>
              <a:rPr lang="en-A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PHE 178. Canberra: AIHW: </a:t>
            </a:r>
            <a:r>
              <a:rPr lang="en-AU" baseline="0" dirty="0" err="1" smtClean="0"/>
              <a:t>pvi</a:t>
            </a:r>
            <a:r>
              <a:rPr lang="en-AU" baseline="0" dirty="0" smtClean="0"/>
              <a:t> </a:t>
            </a:r>
            <a:r>
              <a:rPr lang="en-AU" dirty="0" smtClean="0"/>
              <a:t>; </a:t>
            </a:r>
          </a:p>
          <a:p>
            <a:endParaRPr lang="en-AU" dirty="0" smtClean="0"/>
          </a:p>
          <a:p>
            <a:r>
              <a:rPr lang="en-AU" dirty="0" smtClean="0"/>
              <a:t>1994 definition:</a:t>
            </a:r>
            <a:r>
              <a:rPr lang="en-AU" baseline="0" dirty="0" smtClean="0"/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J.A.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Kanis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“Assessment of Fracture Risk and Its Application to Screening for Postmenopausal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Osteoporosis: Synopsis of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 WHO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Report,”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Osteoporosis </a:t>
            </a:r>
            <a:r>
              <a:rPr lang="en-AU" sz="1200" b="0" i="1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International </a:t>
            </a:r>
            <a:r>
              <a:rPr lang="en-A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4, no. 6 (1994): 368–381.</a:t>
            </a:r>
            <a:endParaRPr lang="en-AU" dirty="0" smtClean="0"/>
          </a:p>
          <a:p>
            <a:endParaRPr lang="en-AU" dirty="0" smtClean="0"/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Pre-1994 definition and mention of industry support comes from : M. Brooke Herndon, Lisa M. Schwartz, Steven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Woloshin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and H. Gilbert Welch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Implications Of Expanding Disease Definitions: The Case Of Osteoporosis </a:t>
            </a:r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Health Affairs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26, no.6 (2007):1702-1711</a:t>
            </a:r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A0A35B-2FB2-407C-ABFE-08A9219181E5}" type="slidenum">
              <a:rPr lang="en-AU" smtClean="0"/>
              <a:pPr/>
              <a:t>19</a:t>
            </a:fld>
            <a:endParaRPr lang="en-AU" smtClean="0"/>
          </a:p>
        </p:txBody>
      </p:sp>
    </p:spTree>
    <p:extLst>
      <p:ext uri="{BB962C8B-B14F-4D97-AF65-F5344CB8AC3E}">
        <p14:creationId xmlns:p14="http://schemas.microsoft.com/office/powerpoint/2010/main" val="22137410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References:</a:t>
            </a:r>
          </a:p>
          <a:p>
            <a:endParaRPr lang="en-AU" dirty="0" smtClean="0"/>
          </a:p>
          <a:p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Järvinen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T, et al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Overdiagnosis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of bone fragility in the quest to prevent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hip fracture  BMJ 2015 </a:t>
            </a:r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BMJ 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2015;350:h2088</a:t>
            </a:r>
          </a:p>
          <a:p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Moynihan R, Heath I, Henry D. 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Selling sickness: the pharmaceutical industry and disease Mongering </a:t>
            </a:r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BMJ 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2002;324:886–91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20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88586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References:</a:t>
            </a:r>
          </a:p>
          <a:p>
            <a:endParaRPr lang="en-AU" dirty="0" smtClean="0"/>
          </a:p>
          <a:p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Järvinen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T, et al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Overdiagnosis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of bone fragility in the quest to prevent</a:t>
            </a:r>
            <a:r>
              <a:rPr lang="en-AU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hip fracture  BMJ 2015 </a:t>
            </a:r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BMJ 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2015;350:h2088</a:t>
            </a:r>
          </a:p>
          <a:p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Järvinen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T,et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al.  Shifting the focus in fracture prevention from osteoporosis to falls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BMJ 2008 ;336:pp124-126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AU" dirty="0" smtClean="0"/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Australian Institute of Health and Welfare 2014. Estimating the prevalence of osteoporosis. Cat. no.</a:t>
            </a:r>
          </a:p>
          <a:p>
            <a:r>
              <a:rPr lang="en-A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PHE 178. Canberra: AIHW: p4 covers prevention strategies; </a:t>
            </a:r>
            <a:r>
              <a:rPr lang="en-AU" baseline="0" dirty="0" smtClean="0"/>
              <a:t>p20 covers problems with diagnosing</a:t>
            </a:r>
            <a:r>
              <a:rPr lang="en-AU" dirty="0" smtClean="0"/>
              <a:t> </a:t>
            </a:r>
          </a:p>
          <a:p>
            <a:endParaRPr lang="en-AU" dirty="0" smtClean="0"/>
          </a:p>
          <a:p>
            <a:r>
              <a:rPr lang="en-A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“Building Healthy Bones Throughout Life” MJA Open 2 </a:t>
            </a:r>
            <a:r>
              <a:rPr lang="en-AU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Suppl</a:t>
            </a:r>
            <a:r>
              <a:rPr lang="en-A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1 ∙ 4 February 2013  p2-4 covers non-drug options to reduce risk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24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52412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References: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All figures come from: Australian Institute of Health and Welfare 2014. Estimating the prevalence of osteoporosis. Cat. no.</a:t>
            </a:r>
          </a:p>
          <a:p>
            <a:r>
              <a:rPr lang="en-A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PHE 178. Canberra: AIHW: p14 </a:t>
            </a: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25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16411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References:</a:t>
            </a:r>
          </a:p>
          <a:p>
            <a:endParaRPr lang="en-AU" dirty="0" smtClean="0"/>
          </a:p>
          <a:p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Järvinen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T, et al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Overdiagnosis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of bone fragility in the quest to prevent</a:t>
            </a:r>
            <a:r>
              <a:rPr lang="en-AU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hip fracture  BMJ 2015 </a:t>
            </a:r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BMJ 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2015;350:h2088</a:t>
            </a:r>
          </a:p>
          <a:p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Järvinen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T,et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al.  Shifting the focus in fracture prevention from osteoporosis to falls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BMJ 2008 ;336:pp124-126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AU" dirty="0" smtClean="0"/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Australian Institute of Health and Welfare 2014. Estimating the prevalence of osteoporosis. Cat. no.</a:t>
            </a:r>
          </a:p>
          <a:p>
            <a:r>
              <a:rPr lang="en-A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PHE 178. Canberra: AIHW: </a:t>
            </a:r>
            <a:r>
              <a:rPr lang="en-AU" baseline="0" dirty="0" smtClean="0"/>
              <a:t>p20 (covers problems with diagnosing)</a:t>
            </a:r>
            <a:r>
              <a:rPr lang="en-AU" dirty="0" smtClean="0"/>
              <a:t> </a:t>
            </a:r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654327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27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148129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29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0975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AU" dirty="0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AE3FB1-634B-4464-83DB-3B3D04D00083}" type="slidenum">
              <a:rPr lang="en-AU" smtClean="0"/>
              <a:pPr/>
              <a:t>2</a:t>
            </a:fld>
            <a:endParaRPr lang="en-A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This section uses</a:t>
            </a:r>
            <a:r>
              <a:rPr lang="en-AU" baseline="0" dirty="0" smtClean="0"/>
              <a:t> one of the</a:t>
            </a:r>
            <a:r>
              <a:rPr lang="en-AU" dirty="0" smtClean="0"/>
              <a:t> most common treatment – bisphosphonates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References:</a:t>
            </a:r>
            <a:r>
              <a:rPr lang="en-AU" baseline="0" dirty="0" smtClean="0"/>
              <a:t> </a:t>
            </a: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r>
              <a:rPr lang="en-AU" b="0" dirty="0" smtClean="0"/>
              <a:t>Figures drawn largely from:</a:t>
            </a:r>
            <a:r>
              <a:rPr lang="en-AU" b="0" baseline="0" dirty="0" smtClean="0"/>
              <a:t> </a:t>
            </a:r>
            <a:r>
              <a:rPr lang="en-AU" b="0" dirty="0" smtClean="0"/>
              <a:t>Wells</a:t>
            </a:r>
            <a:r>
              <a:rPr lang="en-AU" b="0" baseline="0" dirty="0" smtClean="0"/>
              <a:t> G, </a:t>
            </a:r>
            <a:r>
              <a:rPr lang="en-AU" b="0" baseline="0" dirty="0" err="1" smtClean="0"/>
              <a:t>Cranney</a:t>
            </a:r>
            <a:r>
              <a:rPr lang="en-AU" b="0" baseline="0" dirty="0" smtClean="0"/>
              <a:t> A, Peterson J et al. </a:t>
            </a:r>
            <a:r>
              <a:rPr lang="en-AU" b="0" dirty="0" smtClean="0"/>
              <a:t> Alendronate for the primary and secondary prevention of osteoporotic fractures in postmenopausal women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b="0" dirty="0" smtClean="0"/>
              <a:t>Cochrane</a:t>
            </a:r>
            <a:r>
              <a:rPr lang="en-AU" b="0" baseline="0" dirty="0" smtClean="0"/>
              <a:t> Review 2008 ; </a:t>
            </a:r>
            <a:r>
              <a:rPr lang="en-AU" b="0" dirty="0" smtClean="0"/>
              <a:t>10.1002/14651858.CD001155.pub2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r>
              <a:rPr lang="en-A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Also informed by: A Systematic Review of the Efficacy of Bisphosphonates. Therapeutics Initiative. UBC Canada.  Therapeutics Letter #83  October 2011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30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16411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31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16411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33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16411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References: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r>
              <a:rPr lang="en-AU" dirty="0" smtClean="0"/>
              <a:t>These figures from the Plain Language Summary of the 2008 Cochrane</a:t>
            </a:r>
            <a:r>
              <a:rPr lang="en-AU" baseline="0" dirty="0" smtClean="0"/>
              <a:t> Review of Alendronate :</a:t>
            </a:r>
            <a:r>
              <a:rPr lang="en-AU" b="0" baseline="0" dirty="0" smtClean="0"/>
              <a:t> </a:t>
            </a:r>
            <a:r>
              <a:rPr lang="en-AU" b="0" dirty="0" smtClean="0"/>
              <a:t>Wells</a:t>
            </a:r>
            <a:r>
              <a:rPr lang="en-AU" b="0" baseline="0" dirty="0" smtClean="0"/>
              <a:t> G, </a:t>
            </a:r>
            <a:r>
              <a:rPr lang="en-AU" b="0" baseline="0" dirty="0" err="1" smtClean="0"/>
              <a:t>Cranney</a:t>
            </a:r>
            <a:r>
              <a:rPr lang="en-AU" b="0" baseline="0" dirty="0" smtClean="0"/>
              <a:t> A, Peterson J et al. </a:t>
            </a:r>
            <a:r>
              <a:rPr lang="en-AU" b="0" dirty="0" smtClean="0"/>
              <a:t> Alendronate for the primary and secondary prevention of osteoporotic fractures in postmenopausal women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b="0" dirty="0" smtClean="0"/>
              <a:t>Cochrane</a:t>
            </a:r>
            <a:r>
              <a:rPr lang="en-AU" b="0" baseline="0" dirty="0" smtClean="0"/>
              <a:t> Review 2008 ; </a:t>
            </a:r>
            <a:r>
              <a:rPr lang="en-AU" b="0" dirty="0" smtClean="0"/>
              <a:t>10.1002/14651858.CD001155.pub2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r>
              <a:rPr lang="en-AU" b="0" dirty="0" smtClean="0"/>
              <a:t>NB: Re length</a:t>
            </a:r>
            <a:r>
              <a:rPr lang="en-AU" b="0" baseline="0" dirty="0" smtClean="0"/>
              <a:t> of trials: </a:t>
            </a:r>
            <a:r>
              <a:rPr lang="en-AU" b="0" dirty="0" smtClean="0"/>
              <a:t>The SR used data 1-4 years of follow up. The Decision</a:t>
            </a:r>
            <a:r>
              <a:rPr lang="en-AU" b="0" baseline="0" dirty="0" smtClean="0"/>
              <a:t> Aid related to the SR,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(Should I take alendronate (Fosamax®) for osteoporosis? 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 Cochrane decision aid to discuss options with your doctor  -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developed by Rader, T. Maxwell, L.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Ghogomu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E.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Tugwell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P. Welch, V.  Last Reviewed, February 2011.) </a:t>
            </a:r>
            <a:r>
              <a:rPr lang="en-AU" b="0" baseline="0" dirty="0" smtClean="0"/>
              <a:t>used 1 -4 years and ‘an average of’ 2 years.  </a:t>
            </a:r>
          </a:p>
          <a:p>
            <a:endParaRPr lang="en-AU" b="0" baseline="0" dirty="0" smtClean="0"/>
          </a:p>
          <a:p>
            <a:r>
              <a:rPr lang="en-AU" b="0" baseline="0" dirty="0" smtClean="0"/>
              <a:t>Mean age of people in all the trials included in the SR were 53 – 78. (Could not identify age or BMD for primary versus secondary)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F01CC8-82D2-472B-AC09-4F3881A61344}" type="slidenum">
              <a:rPr lang="en-AU" smtClean="0"/>
              <a:pPr/>
              <a:t>34</a:t>
            </a:fld>
            <a:endParaRPr lang="en-A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References: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r>
              <a:rPr lang="en-AU" dirty="0" smtClean="0"/>
              <a:t>These figures from the Plain Language Summary of the 2008 Cochrane</a:t>
            </a:r>
            <a:r>
              <a:rPr lang="en-AU" baseline="0" dirty="0" smtClean="0"/>
              <a:t> Review of Alendronate :</a:t>
            </a:r>
            <a:r>
              <a:rPr lang="en-AU" b="0" baseline="0" dirty="0" smtClean="0"/>
              <a:t> </a:t>
            </a:r>
            <a:r>
              <a:rPr lang="en-AU" b="0" dirty="0" smtClean="0"/>
              <a:t>Wells</a:t>
            </a:r>
            <a:r>
              <a:rPr lang="en-AU" b="0" baseline="0" dirty="0" smtClean="0"/>
              <a:t> G, </a:t>
            </a:r>
            <a:r>
              <a:rPr lang="en-AU" b="0" baseline="0" dirty="0" err="1" smtClean="0"/>
              <a:t>Cranney</a:t>
            </a:r>
            <a:r>
              <a:rPr lang="en-AU" b="0" baseline="0" dirty="0" smtClean="0"/>
              <a:t> A, Peterson J et al. </a:t>
            </a:r>
            <a:r>
              <a:rPr lang="en-AU" b="0" dirty="0" smtClean="0"/>
              <a:t> Alendronate for the primary and secondary prevention of osteoporotic fractures in postmenopausal women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b="0" dirty="0" smtClean="0"/>
              <a:t>Cochrane</a:t>
            </a:r>
            <a:r>
              <a:rPr lang="en-AU" b="0" baseline="0" dirty="0" smtClean="0"/>
              <a:t> Review 2008 ; </a:t>
            </a:r>
            <a:r>
              <a:rPr lang="en-AU" b="0" dirty="0" smtClean="0"/>
              <a:t>10.1002/14651858.CD001155.pub2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r>
              <a:rPr lang="en-AU" b="0" dirty="0" smtClean="0"/>
              <a:t>NB: Re length</a:t>
            </a:r>
            <a:r>
              <a:rPr lang="en-AU" b="0" baseline="0" dirty="0" smtClean="0"/>
              <a:t> of trials: </a:t>
            </a:r>
            <a:r>
              <a:rPr lang="en-AU" b="0" dirty="0" smtClean="0"/>
              <a:t>The SR used data 1-4 years of follow up. The Decision</a:t>
            </a:r>
            <a:r>
              <a:rPr lang="en-AU" b="0" baseline="0" dirty="0" smtClean="0"/>
              <a:t> Aid related to the SR,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(Should I take alendronate (Fosamax®) for osteoporosis? 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 Cochrane decision aid to discuss options with your doctor  -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developed by Rader, T. Maxwell, L.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Ghogomu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E.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Tugwell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P. Welch, V.  Last Reviewed, February 2011.) </a:t>
            </a:r>
            <a:r>
              <a:rPr lang="en-AU" b="0" baseline="0" dirty="0" smtClean="0"/>
              <a:t>used 1 -4 years and ‘an average of’ 2 years.  </a:t>
            </a:r>
          </a:p>
          <a:p>
            <a:endParaRPr lang="en-AU" b="0" baseline="0" dirty="0" smtClean="0"/>
          </a:p>
          <a:p>
            <a:r>
              <a:rPr lang="en-AU" b="0" baseline="0" dirty="0" smtClean="0"/>
              <a:t>Mean age of all women in included trials was 53 – 78. (Could not identify age or BMD for primary versus secondary prevention)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F01CC8-82D2-472B-AC09-4F3881A61344}" type="slidenum">
              <a:rPr lang="en-AU" smtClean="0"/>
              <a:pPr/>
              <a:t>35</a:t>
            </a:fld>
            <a:endParaRPr lang="en-A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36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299314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References: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r>
              <a:rPr lang="en-AU" dirty="0" smtClean="0"/>
              <a:t>These figures from the Plain Language Summary of the 2008 Cochrane</a:t>
            </a:r>
            <a:r>
              <a:rPr lang="en-AU" baseline="0" dirty="0" smtClean="0"/>
              <a:t> Review of Alendronate</a:t>
            </a:r>
            <a:r>
              <a:rPr lang="en-AU" b="0" dirty="0" smtClean="0"/>
              <a:t>:</a:t>
            </a:r>
            <a:r>
              <a:rPr lang="en-AU" b="0" baseline="0" dirty="0" smtClean="0"/>
              <a:t> </a:t>
            </a:r>
            <a:r>
              <a:rPr lang="en-AU" b="0" dirty="0" smtClean="0"/>
              <a:t>Wells</a:t>
            </a:r>
            <a:r>
              <a:rPr lang="en-AU" b="0" baseline="0" dirty="0" smtClean="0"/>
              <a:t> G, </a:t>
            </a:r>
            <a:r>
              <a:rPr lang="en-AU" b="0" baseline="0" dirty="0" err="1" smtClean="0"/>
              <a:t>Cranney</a:t>
            </a:r>
            <a:r>
              <a:rPr lang="en-AU" b="0" baseline="0" dirty="0" smtClean="0"/>
              <a:t> A, Peterson J et al. </a:t>
            </a:r>
            <a:r>
              <a:rPr lang="en-AU" b="0" dirty="0" smtClean="0"/>
              <a:t> Alendronate for the primary and secondary prevention of osteoporotic fractures in postmenopausal women</a:t>
            </a:r>
            <a:r>
              <a:rPr lang="en-AU" b="0" baseline="0" dirty="0" smtClean="0"/>
              <a:t> </a:t>
            </a:r>
            <a:r>
              <a:rPr lang="en-AU" b="0" dirty="0" smtClean="0"/>
              <a:t>Cochrane</a:t>
            </a:r>
            <a:r>
              <a:rPr lang="en-AU" b="0" baseline="0" dirty="0" smtClean="0"/>
              <a:t> Review 2008 ; </a:t>
            </a:r>
            <a:r>
              <a:rPr lang="en-AU" b="0" dirty="0" smtClean="0"/>
              <a:t>10.1002/14651858.CD001155.pub2</a:t>
            </a: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F01CC8-82D2-472B-AC09-4F3881A61344}" type="slidenum">
              <a:rPr lang="en-AU" smtClean="0"/>
              <a:pPr/>
              <a:t>37</a:t>
            </a:fld>
            <a:endParaRPr lang="en-A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38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299314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References: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These</a:t>
            </a:r>
            <a:r>
              <a:rPr lang="en-AU" baseline="0" dirty="0" smtClean="0"/>
              <a:t> figures come from </a:t>
            </a:r>
            <a:r>
              <a:rPr lang="en-AU" b="0" dirty="0" smtClean="0"/>
              <a:t>Wells</a:t>
            </a:r>
            <a:r>
              <a:rPr lang="en-AU" b="0" baseline="0" dirty="0" smtClean="0"/>
              <a:t> G, </a:t>
            </a:r>
            <a:r>
              <a:rPr lang="en-AU" b="0" baseline="0" dirty="0" err="1" smtClean="0"/>
              <a:t>Cranney</a:t>
            </a:r>
            <a:r>
              <a:rPr lang="en-AU" b="0" baseline="0" dirty="0" smtClean="0"/>
              <a:t> A, Peterson J et al. </a:t>
            </a:r>
            <a:r>
              <a:rPr lang="en-AU" b="0" dirty="0" smtClean="0"/>
              <a:t> Alendronate for the primary and secondary prevention of osteoporotic fractures in postmenopausal women</a:t>
            </a:r>
            <a:r>
              <a:rPr lang="en-AU" b="0" baseline="0" dirty="0" smtClean="0"/>
              <a:t> </a:t>
            </a:r>
            <a:r>
              <a:rPr lang="en-AU" b="0" dirty="0" smtClean="0"/>
              <a:t>Cochrane</a:t>
            </a:r>
            <a:r>
              <a:rPr lang="en-AU" b="0" baseline="0" dirty="0" smtClean="0"/>
              <a:t> Review 2008 ; </a:t>
            </a:r>
            <a:r>
              <a:rPr lang="en-AU" b="0" dirty="0" smtClean="0"/>
              <a:t>10.1002/14651858.CD001155.pub2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They are drawn</a:t>
            </a:r>
            <a:r>
              <a:rPr lang="en-AU" baseline="0" dirty="0" smtClean="0"/>
              <a:t> from the Non vertebral fracture Secondary Prevention rows of </a:t>
            </a:r>
            <a:r>
              <a:rPr lang="en-US" b="1" dirty="0" smtClean="0">
                <a:effectLst/>
              </a:rPr>
              <a:t>Figure 10.</a:t>
            </a:r>
            <a:r>
              <a:rPr lang="en-US" dirty="0" smtClean="0">
                <a:effectLst/>
              </a:rPr>
              <a:t> </a:t>
            </a: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F01CC8-82D2-472B-AC09-4F3881A61344}" type="slidenum">
              <a:rPr lang="en-AU" smtClean="0"/>
              <a:pPr/>
              <a:t>39</a:t>
            </a:fld>
            <a:endParaRPr lang="en-A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References: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These</a:t>
            </a:r>
            <a:r>
              <a:rPr lang="en-AU" baseline="0" dirty="0" smtClean="0"/>
              <a:t> figures come from </a:t>
            </a:r>
            <a:r>
              <a:rPr lang="en-AU" b="0" dirty="0" smtClean="0"/>
              <a:t>Wells</a:t>
            </a:r>
            <a:r>
              <a:rPr lang="en-AU" b="0" baseline="0" dirty="0" smtClean="0"/>
              <a:t> G, </a:t>
            </a:r>
            <a:r>
              <a:rPr lang="en-AU" b="0" baseline="0" dirty="0" err="1" smtClean="0"/>
              <a:t>Cranney</a:t>
            </a:r>
            <a:r>
              <a:rPr lang="en-AU" b="0" baseline="0" dirty="0" smtClean="0"/>
              <a:t> A, Peterson J et al. </a:t>
            </a:r>
            <a:r>
              <a:rPr lang="en-AU" b="0" dirty="0" smtClean="0"/>
              <a:t> Alendronate for the primary and secondary prevention of osteoporotic fractures in postmenopausal women</a:t>
            </a:r>
            <a:r>
              <a:rPr lang="en-AU" b="0" baseline="0" dirty="0" smtClean="0"/>
              <a:t> </a:t>
            </a:r>
            <a:r>
              <a:rPr lang="en-AU" b="0" dirty="0" smtClean="0"/>
              <a:t>Cochrane</a:t>
            </a:r>
            <a:r>
              <a:rPr lang="en-AU" b="0" baseline="0" dirty="0" smtClean="0"/>
              <a:t> Review 2008 ; </a:t>
            </a:r>
            <a:r>
              <a:rPr lang="en-AU" b="0" dirty="0" smtClean="0"/>
              <a:t>10.1002/14651858.CD001155.pub2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They are drawn</a:t>
            </a:r>
            <a:r>
              <a:rPr lang="en-AU" baseline="0" dirty="0" smtClean="0"/>
              <a:t> from the Hip Fracture Secondary Prevention rows of </a:t>
            </a:r>
            <a:r>
              <a:rPr lang="en-US" b="1" dirty="0" smtClean="0">
                <a:effectLst/>
              </a:rPr>
              <a:t>Figure 9.</a:t>
            </a:r>
            <a:r>
              <a:rPr lang="en-US" dirty="0" smtClean="0">
                <a:effectLst/>
              </a:rPr>
              <a:t> </a:t>
            </a: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F01CC8-82D2-472B-AC09-4F3881A61344}" type="slidenum">
              <a:rPr lang="en-AU" smtClean="0"/>
              <a:pPr/>
              <a:t>40</a:t>
            </a:fld>
            <a:endParaRPr lang="en-A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935979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b="0" dirty="0" smtClean="0"/>
              <a:t>References: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b="0" dirty="0" smtClean="0"/>
          </a:p>
          <a:p>
            <a:r>
              <a:rPr lang="en-AU" b="0" dirty="0" smtClean="0"/>
              <a:t>Figures from</a:t>
            </a:r>
            <a:r>
              <a:rPr lang="en-AU" b="0" baseline="0" dirty="0" smtClean="0"/>
              <a:t> </a:t>
            </a:r>
            <a:r>
              <a:rPr lang="en-A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: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Should I take alendronate (Fosamax®) for osteoporosis? 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 Cochrane decision aid to discuss options with your doctor 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decision aid was developed by Rader, T. Maxwell, L.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Ghogomu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E.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Tugwell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P. Welch, V.  Last Reviewed,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february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2011. 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Also informed by : </a:t>
            </a:r>
            <a:r>
              <a:rPr lang="en-A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 Systematic Review of the Harms of Bisphosphonates. Therapeutics Initiative, UBC. Therapeutics Letter #84  December 2011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41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16411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References: </a:t>
            </a:r>
          </a:p>
          <a:p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Welch G, Schwartz L,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Woloshin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S. </a:t>
            </a:r>
            <a:r>
              <a:rPr lang="en-AU" sz="1200" i="1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Overdiagnosed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Making People Sick in the Pursuit of Health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Boston:Beacon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;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2011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45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1095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NB RE: SECOND POINT HERE - IN</a:t>
            </a:r>
            <a:r>
              <a:rPr lang="en-AU" sz="1200" kern="1200" baseline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FIRST READ PAUL MENTIONED ‘…ALL THOSE BLUE DOTS YOU MIGHT REMEMBER’– THIS SEEMED TO WORK WELL 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References: 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Welch G, Schwartz L,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Woloshin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S. </a:t>
            </a:r>
            <a:r>
              <a:rPr lang="en-AU" sz="1200" i="1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Overdiagnosed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Making People Sick in the Pursuit of Health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Boston:Beacon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;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2011 (p26)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46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1095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References:</a:t>
            </a:r>
          </a:p>
          <a:p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Järvinen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T, et al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Overdiagnosis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of bone fragility in the quest to prevent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hip fracture  BMJ 2015 </a:t>
            </a:r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BMJ 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2015;350:h2088</a:t>
            </a:r>
          </a:p>
          <a:p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Järvinen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T,et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al.  Shifting the focus in fracture prevention from osteoporosis to falls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BMJ 2008 ;336:pp124-126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Welch G, Schwartz L,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Woloshin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S. </a:t>
            </a:r>
            <a:r>
              <a:rPr lang="en-AU" sz="1200" i="1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Overdiagnosed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Making People Sick in the Pursuit of Health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Boston:Beacon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;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2011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47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1095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50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931343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AU" dirty="0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AE3FB1-634B-4464-83DB-3B3D04D00083}" type="slidenum">
              <a:rPr lang="en-AU" smtClean="0"/>
              <a:pPr/>
              <a:t>53</a:t>
            </a:fld>
            <a:endParaRPr lang="en-A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26551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93134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FOR MODERATOR TO ASK </a:t>
            </a:r>
          </a:p>
          <a:p>
            <a:pPr lvl="0" rtl="0"/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What do you know and feel about osteoporosis?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How does osteoporosis get diagnosed?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What are the benefits of diagnosing it?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Are there any downsides to being diagnosed with osteoporosis?</a:t>
            </a: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Is it a</a:t>
            </a:r>
            <a:r>
              <a:rPr lang="en-US" sz="1200" i="1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disease?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36005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FOR MODERATOR TO ASK </a:t>
            </a: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(if needed – “a fracture is a broken bone – for example a hip fracture”)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Are there other factors that increase the risk of having a fracture?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What are they?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How important is bone mineral density in relation to all the other factors – in terms of increasing your risk of having a fracture?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9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54870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FOR MODERATOR</a:t>
            </a:r>
            <a:r>
              <a:rPr lang="en-AU" baseline="0" dirty="0" smtClean="0"/>
              <a:t> TO ASK</a:t>
            </a:r>
            <a:endParaRPr lang="en-AU" dirty="0" smtClean="0"/>
          </a:p>
          <a:p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(if there is need to be specific, explain the most common medications are bisphosphonates, one of which is alendronate, or Fosamax)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What are the benefits of using medications to treat osteoporosis? 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Can you describe the benefits using numbers? (could lead in gently –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eg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– if someone says ‘prevents fractures’ – could ask how many have a fracture prevented – or does everyone have a fracture prevented, or just some )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Can you estimate, using numbers, the</a:t>
            </a:r>
            <a:r>
              <a:rPr lang="en-US" sz="1200" i="1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chances of </a:t>
            </a:r>
            <a:r>
              <a:rPr lang="en-US" sz="1200" i="1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woman in her 50s having a hip fracture?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What are the harms or downsides of treating osteoporosis with medications?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11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884614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FOR MODERATOR</a:t>
            </a:r>
            <a:r>
              <a:rPr lang="en-AU" baseline="0" dirty="0" smtClean="0"/>
              <a:t> TO ASK</a:t>
            </a:r>
            <a:endParaRPr lang="en-AU" dirty="0" smtClean="0"/>
          </a:p>
          <a:p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Almost all? About half? Very few? None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Have you ever heard about the problem of </a:t>
            </a:r>
            <a:r>
              <a:rPr lang="en-AU" sz="1200" i="1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overdiagnosis</a:t>
            </a:r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(If people ask what do you mean, say we will explain later in the focus group)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What do you know about </a:t>
            </a:r>
            <a:r>
              <a:rPr lang="en-AU" sz="1200" i="1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overdiagnosis</a:t>
            </a:r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Can someone who is diagnosed with osteoporosis be </a:t>
            </a:r>
            <a:r>
              <a:rPr lang="en-AU" sz="1200" i="1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overdiagnosed</a:t>
            </a:r>
            <a:r>
              <a:rPr lang="en-AU" sz="120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?</a:t>
            </a:r>
            <a:endParaRPr lang="en-AU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83070-8295-487A-81E9-1D0885E32555}" type="slidenum">
              <a:rPr lang="en-AU" smtClean="0"/>
              <a:pPr>
                <a:defRPr/>
              </a:pPr>
              <a:t>13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19484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AU" dirty="0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AU" dirty="0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AU" altLang="en-US"/>
              <a:t>Click to edit Master title style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AU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865D5-E69F-4672-A6FB-E32C3A530E5D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F9874-6086-453E-8C07-F48C1D51017C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AF5EE-9806-4BC4-BE08-9030DE3680D8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D1D8E-8097-47C3-A941-B9F2E3113A9A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27F51-FFAE-4BEC-B07F-21F850A565E5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24B56-ABBC-4EC7-A6AA-4EAA883965C8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F37D9-4741-4473-89DF-107DAB8616D9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2AE04-6516-463B-8E6F-7C3A895929F6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FA4D8-47C2-4286-A4DD-03F972F15FC1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27FF3-099F-4354-AB71-83AD2EF9CC3F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6AB82-0EF2-43E2-A076-D2394F26BC1E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7201D-D092-449B-B924-50F42B15DAE6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B2FAF-FE5F-495D-84D4-DA01E50406E7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BD27F-2CAE-4BA7-8444-2B97ECBC8D09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fld id="{9A6E0515-F082-4749-8B43-D602D4CC4686}" type="slidenum">
              <a:rPr lang="en-AU" altLang="en-US"/>
              <a:pPr>
                <a:defRPr/>
              </a:pPr>
              <a:t>‹#›</a:t>
            </a:fld>
            <a:endParaRPr lang="en-AU" altLang="en-US" dirty="0"/>
          </a:p>
        </p:txBody>
      </p:sp>
      <p:sp>
        <p:nvSpPr>
          <p:cNvPr id="14951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AU" dirty="0"/>
          </a:p>
        </p:txBody>
      </p:sp>
      <p:sp>
        <p:nvSpPr>
          <p:cNvPr id="14951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3" r:id="rId2"/>
    <p:sldLayoutId id="2147483702" r:id="rId3"/>
    <p:sldLayoutId id="2147483701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2" r:id="rId13"/>
    <p:sldLayoutId id="2147483691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Slides for Osteoporosis </a:t>
            </a:r>
            <a:br>
              <a:rPr lang="en-AU" dirty="0" smtClean="0"/>
            </a:br>
            <a:r>
              <a:rPr lang="en-AU" dirty="0" smtClean="0"/>
              <a:t>Focus Groups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2588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10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1147207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Initial Discussion – Question 3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AU" b="1" dirty="0" smtClean="0"/>
          </a:p>
          <a:p>
            <a:pPr lvl="0"/>
            <a:endParaRPr lang="en-AU" b="1" dirty="0"/>
          </a:p>
          <a:p>
            <a:pPr lvl="0"/>
            <a:endParaRPr lang="en-AU" b="1" dirty="0" smtClean="0"/>
          </a:p>
          <a:p>
            <a:pPr lvl="0"/>
            <a:r>
              <a:rPr lang="en-AU" sz="3600" b="1" dirty="0" smtClean="0"/>
              <a:t>How </a:t>
            </a:r>
            <a:r>
              <a:rPr lang="en-AU" sz="3600" b="1" dirty="0"/>
              <a:t>well do common </a:t>
            </a:r>
            <a:r>
              <a:rPr lang="en-AU" sz="3600" b="1" dirty="0" smtClean="0"/>
              <a:t>medications </a:t>
            </a:r>
            <a:r>
              <a:rPr lang="en-AU" sz="3600" b="1" dirty="0"/>
              <a:t>for osteoporosis work</a:t>
            </a:r>
            <a:r>
              <a:rPr lang="en-AU" sz="3600" b="1" dirty="0" smtClean="0"/>
              <a:t>?</a:t>
            </a:r>
            <a:endParaRPr lang="en-AU" sz="36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11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363470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12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440277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Initial Discussion - Question 4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AU" b="1" dirty="0" smtClean="0"/>
          </a:p>
          <a:p>
            <a:pPr lvl="0"/>
            <a:endParaRPr lang="en-AU" b="1" dirty="0"/>
          </a:p>
          <a:p>
            <a:pPr lvl="0"/>
            <a:r>
              <a:rPr lang="en-AU" sz="3600" b="1" dirty="0" smtClean="0"/>
              <a:t>Among people who are diagnosed </a:t>
            </a:r>
            <a:r>
              <a:rPr lang="en-AU" sz="3600" b="1" dirty="0"/>
              <a:t>with osteoporosis, </a:t>
            </a:r>
            <a:r>
              <a:rPr lang="en-AU" sz="3600" b="1" dirty="0" smtClean="0"/>
              <a:t>how many of them will never have </a:t>
            </a:r>
            <a:r>
              <a:rPr lang="en-AU" sz="3600" b="1" dirty="0"/>
              <a:t>a fracture?</a:t>
            </a:r>
            <a:endParaRPr lang="en-AU" sz="3600" dirty="0"/>
          </a:p>
          <a:p>
            <a:pPr marL="0" indent="0">
              <a:buNone/>
            </a:pPr>
            <a:endParaRPr lang="en-AU" i="1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13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40836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14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3492596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Presentation explanation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635231"/>
            <a:ext cx="8229601" cy="5090247"/>
          </a:xfrm>
        </p:spPr>
        <p:txBody>
          <a:bodyPr/>
          <a:lstStyle/>
          <a:p>
            <a:endParaRPr lang="en-AU" dirty="0" smtClean="0"/>
          </a:p>
          <a:p>
            <a:r>
              <a:rPr lang="en-US" dirty="0" smtClean="0"/>
              <a:t>We </a:t>
            </a:r>
            <a:r>
              <a:rPr lang="en-US" dirty="0"/>
              <a:t>will now present some information about osteoporosis that </a:t>
            </a:r>
            <a:r>
              <a:rPr lang="en-US" dirty="0" smtClean="0"/>
              <a:t>may be </a:t>
            </a:r>
            <a:r>
              <a:rPr lang="en-US" dirty="0"/>
              <a:t>somewhat different from </a:t>
            </a:r>
            <a:r>
              <a:rPr lang="en-US" dirty="0" smtClean="0"/>
              <a:t>what you’ve heard before</a:t>
            </a:r>
          </a:p>
          <a:p>
            <a:endParaRPr lang="en-US" dirty="0" smtClean="0"/>
          </a:p>
          <a:p>
            <a:r>
              <a:rPr lang="en-US" dirty="0" smtClean="0"/>
              <a:t> We’re interested </a:t>
            </a:r>
            <a:r>
              <a:rPr lang="en-US" dirty="0"/>
              <a:t>in your responses to the </a:t>
            </a:r>
            <a:r>
              <a:rPr lang="en-US" dirty="0" smtClean="0"/>
              <a:t>information – there’s no right or wrong</a:t>
            </a:r>
          </a:p>
          <a:p>
            <a:endParaRPr lang="en-US" dirty="0" smtClean="0"/>
          </a:p>
          <a:p>
            <a:r>
              <a:rPr lang="en-AU" dirty="0" smtClean="0"/>
              <a:t>The information will be presented by video by Professor Paul </a:t>
            </a:r>
            <a:r>
              <a:rPr lang="en-AU" dirty="0" err="1" smtClean="0"/>
              <a:t>Glasziou</a:t>
            </a:r>
            <a:r>
              <a:rPr lang="en-AU" dirty="0" smtClean="0"/>
              <a:t>, who’ll join us later briefly to answer any questions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15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110139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16</a:t>
            </a:fld>
            <a:endParaRPr lang="en-AU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This is where video presentation 1 based on following slides was (if you need it Ray can send)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6072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BC6242-A3B9-474E-8739-A75B68EC8275}" type="slidenum">
              <a:rPr lang="en-AU" altLang="en-US" smtClean="0"/>
              <a:pPr/>
              <a:t>17</a:t>
            </a:fld>
            <a:endParaRPr lang="en-AU" altLang="en-US" smtClean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dirty="0" smtClean="0">
                <a:solidFill>
                  <a:srgbClr val="000058"/>
                </a:solidFill>
              </a:rPr>
              <a:t>Presentation: Part 1 – What is osteoporosis? </a:t>
            </a:r>
          </a:p>
        </p:txBody>
      </p:sp>
      <p:pic>
        <p:nvPicPr>
          <p:cNvPr id="4" name="Picture 15" descr="MP900409046[1]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227802"/>
            <a:ext cx="2128058" cy="212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33B730-D914-4AD9-9471-EF0E7216F713}" type="slidenum">
              <a:rPr lang="en-AU" altLang="en-US" smtClean="0"/>
              <a:pPr/>
              <a:t>18</a:t>
            </a:fld>
            <a:endParaRPr lang="en-AU" altLang="en-US" smtClean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0058"/>
                </a:solidFill>
              </a:rPr>
              <a:t>What is osteoporosis?</a:t>
            </a:r>
            <a:endParaRPr lang="en-AU" dirty="0" smtClean="0">
              <a:solidFill>
                <a:srgbClr val="000058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5036574" cy="5833714"/>
          </a:xfrm>
        </p:spPr>
        <p:txBody>
          <a:bodyPr/>
          <a:lstStyle/>
          <a:p>
            <a:r>
              <a:rPr lang="en-US" sz="2800" dirty="0" smtClean="0"/>
              <a:t>1820-1960’s Osteoporosis w</a:t>
            </a:r>
            <a:r>
              <a:rPr lang="pt-BR" sz="2800" kern="1200" dirty="0" smtClean="0">
                <a:latin typeface="Arial" charset="0"/>
              </a:rPr>
              <a:t>as </a:t>
            </a:r>
            <a:r>
              <a:rPr lang="pt-BR" sz="2800" kern="1200" dirty="0">
                <a:latin typeface="Arial" charset="0"/>
              </a:rPr>
              <a:t>a </a:t>
            </a:r>
            <a:r>
              <a:rPr lang="pt-BR" sz="2800" kern="1200" dirty="0" smtClean="0">
                <a:latin typeface="Arial" charset="0"/>
              </a:rPr>
              <a:t>diagnosis limited to </a:t>
            </a:r>
            <a:r>
              <a:rPr lang="en-US" sz="2800" kern="1200" dirty="0" smtClean="0">
                <a:latin typeface="Arial" charset="0"/>
              </a:rPr>
              <a:t>people who had painful spinal fractures</a:t>
            </a:r>
            <a:endParaRPr lang="en-US" sz="2800" kern="1200" dirty="0">
              <a:latin typeface="Arial" charset="0"/>
            </a:endParaRPr>
          </a:p>
          <a:p>
            <a:endParaRPr lang="en-US" sz="2800" dirty="0" smtClean="0"/>
          </a:p>
          <a:p>
            <a:pPr eaLnBrk="1" hangingPunct="1"/>
            <a:r>
              <a:rPr lang="en-US" sz="2800" dirty="0" smtClean="0"/>
              <a:t>In 1970s &amp; 80s new measurement devices allowed the study of bone mass changes over ages</a:t>
            </a:r>
          </a:p>
        </p:txBody>
      </p:sp>
      <p:pic>
        <p:nvPicPr>
          <p:cNvPr id="1028" name="Picture 4" descr="https://tiawellness.files.wordpress.com/2012/06/dowager1.jpg?w=450&amp;h=3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249" y="1417638"/>
            <a:ext cx="2697727" cy="202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reddingendocrinology.com/images/Picture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036" y="3931921"/>
            <a:ext cx="2670152" cy="175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3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33B730-D914-4AD9-9471-EF0E7216F713}" type="slidenum">
              <a:rPr lang="en-AU" altLang="en-US" smtClean="0"/>
              <a:pPr/>
              <a:t>19</a:t>
            </a:fld>
            <a:endParaRPr lang="en-AU" altLang="en-US" smtClean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0058"/>
                </a:solidFill>
              </a:rPr>
              <a:t>How osteoporosis is defined now</a:t>
            </a:r>
            <a:endParaRPr lang="en-AU" dirty="0" smtClean="0">
              <a:solidFill>
                <a:srgbClr val="000058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429" y="4782506"/>
            <a:ext cx="8067040" cy="1215547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000" dirty="0" smtClean="0"/>
              <a:t>Bones </a:t>
            </a:r>
            <a:r>
              <a:rPr lang="en-US" sz="2000" dirty="0"/>
              <a:t>– like hair and skin – get  thinner with age, the new definition </a:t>
            </a:r>
            <a:r>
              <a:rPr lang="en-US" sz="2000" dirty="0" smtClean="0"/>
              <a:t>meant </a:t>
            </a:r>
            <a:r>
              <a:rPr lang="en-US" sz="2000" dirty="0"/>
              <a:t>over 1 in 5 women over 50  years old are classified as having </a:t>
            </a:r>
            <a:r>
              <a:rPr lang="en-US" sz="2000" dirty="0" smtClean="0"/>
              <a:t>osteoporosis</a:t>
            </a:r>
          </a:p>
          <a:p>
            <a:pPr eaLnBrk="1" hangingPunct="1">
              <a:spcAft>
                <a:spcPts val="1200"/>
              </a:spcAft>
            </a:pPr>
            <a:endParaRPr lang="en-US" sz="2000" dirty="0"/>
          </a:p>
        </p:txBody>
      </p:sp>
      <p:pic>
        <p:nvPicPr>
          <p:cNvPr id="6" name="Picture 2" descr="https://upload.wikimedia.org/wikipedia/commons/9/91/615_Age_and_Bone_Ma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989" y="1567975"/>
            <a:ext cx="4494708" cy="289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9429" y="1435895"/>
            <a:ext cx="4480560" cy="315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US" sz="2000" kern="0" dirty="0" smtClean="0"/>
              <a:t>In 1994 a WHO study group decided to define the bone density of </a:t>
            </a:r>
            <a:r>
              <a:rPr lang="en-US" sz="2000" i="1" kern="0" dirty="0" smtClean="0"/>
              <a:t>young women </a:t>
            </a:r>
            <a:r>
              <a:rPr lang="en-US" sz="2000" kern="0" dirty="0" smtClean="0"/>
              <a:t>as “normal” </a:t>
            </a:r>
          </a:p>
          <a:p>
            <a:pPr eaLnBrk="1" hangingPunct="1">
              <a:spcAft>
                <a:spcPts val="1200"/>
              </a:spcAft>
            </a:pPr>
            <a:r>
              <a:rPr lang="en-US" sz="2000" kern="0" dirty="0" smtClean="0"/>
              <a:t>If density was a certain amount of difference from young “normal” –  a woman was labelled as having osteoporosis</a:t>
            </a:r>
          </a:p>
          <a:p>
            <a:pPr eaLnBrk="1" hangingPunct="1">
              <a:spcAft>
                <a:spcPts val="1200"/>
              </a:spcAft>
            </a:pPr>
            <a:r>
              <a:rPr lang="en-US" sz="2000" kern="0" dirty="0" smtClean="0"/>
              <a:t>Financial support was from 3 pharmaceutical companies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413500" y="2552700"/>
            <a:ext cx="2273300" cy="558800"/>
          </a:xfrm>
          <a:prstGeom prst="rect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583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D3AB77-F02D-4890-8F9E-7BCEEDA10ABF}" type="slidenum">
              <a:rPr lang="en-AU" altLang="en-US" smtClean="0"/>
              <a:pPr/>
              <a:t>2</a:t>
            </a:fld>
            <a:endParaRPr lang="en-AU" altLang="en-US" smtClean="0"/>
          </a:p>
        </p:txBody>
      </p:sp>
      <p:pic>
        <p:nvPicPr>
          <p:cNvPr id="30722" name="Picture 11" descr="MP900400386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7793" y="1254125"/>
            <a:ext cx="8169007" cy="1941513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3366"/>
                </a:solidFill>
              </a:rPr>
              <a:t>Community attitudes to</a:t>
            </a:r>
            <a:br>
              <a:rPr lang="en-US" b="1" dirty="0" smtClean="0">
                <a:solidFill>
                  <a:srgbClr val="003366"/>
                </a:solidFill>
              </a:rPr>
            </a:br>
            <a:r>
              <a:rPr lang="en-US" b="1" dirty="0" smtClean="0">
                <a:solidFill>
                  <a:srgbClr val="003366"/>
                </a:solidFill>
              </a:rPr>
              <a:t>diagnosis of osteoporosis</a:t>
            </a:r>
            <a:endParaRPr lang="en-AU" b="1" dirty="0" smtClean="0">
              <a:solidFill>
                <a:srgbClr val="0033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689" y="277813"/>
            <a:ext cx="8633075" cy="1139825"/>
          </a:xfrm>
        </p:spPr>
        <p:txBody>
          <a:bodyPr/>
          <a:lstStyle/>
          <a:p>
            <a:r>
              <a:rPr lang="en-AU" sz="3600" dirty="0">
                <a:solidFill>
                  <a:schemeClr val="tx1"/>
                </a:solidFill>
              </a:rPr>
              <a:t>O</a:t>
            </a:r>
            <a:r>
              <a:rPr lang="en-AU" sz="3600" dirty="0" smtClean="0">
                <a:solidFill>
                  <a:schemeClr val="tx1"/>
                </a:solidFill>
              </a:rPr>
              <a:t>steoporosis a “disease” or “risk factor” ?</a:t>
            </a:r>
            <a:endParaRPr lang="en-AU" sz="3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689" y="1164250"/>
            <a:ext cx="5117335" cy="4530725"/>
          </a:xfrm>
        </p:spPr>
        <p:txBody>
          <a:bodyPr/>
          <a:lstStyle/>
          <a:p>
            <a:r>
              <a:rPr lang="en-AU" sz="2400" dirty="0"/>
              <a:t>C</a:t>
            </a:r>
            <a:r>
              <a:rPr lang="en-AU" sz="2400" dirty="0" smtClean="0"/>
              <a:t>ommonly described as “disease”, but some doctors don’t agree with this, because the way it’s defined means many otherwise healthy women are automatically labelled</a:t>
            </a:r>
          </a:p>
          <a:p>
            <a:endParaRPr lang="en-AU" sz="2400" dirty="0"/>
          </a:p>
          <a:p>
            <a:r>
              <a:rPr lang="en-AU" sz="2400" dirty="0" smtClean="0"/>
              <a:t>Some researchers prefer to describe low bone mineral density as a “risk factor” – a factor that </a:t>
            </a:r>
            <a:r>
              <a:rPr lang="en-AU" sz="2400" i="1" dirty="0" smtClean="0"/>
              <a:t>increases the risk </a:t>
            </a:r>
            <a:r>
              <a:rPr lang="en-AU" sz="2400" dirty="0" smtClean="0"/>
              <a:t>of having a broken bone – rather than a “disease” </a:t>
            </a:r>
            <a:endParaRPr lang="en-AU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20</a:t>
            </a:fld>
            <a:endParaRPr lang="en-AU" altLang="en-US" dirty="0"/>
          </a:p>
        </p:txBody>
      </p:sp>
      <p:pic>
        <p:nvPicPr>
          <p:cNvPr id="5" name="Picture 2" descr="C:\Users\Ray\Pictures\Woman in po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263" y="2570374"/>
            <a:ext cx="2474222" cy="20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20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of Part 1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sz="1800" dirty="0"/>
          </a:p>
          <a:p>
            <a:r>
              <a:rPr lang="en-US" sz="3200" b="1" dirty="0"/>
              <a:t>How </a:t>
            </a:r>
            <a:r>
              <a:rPr lang="en-US" sz="3200" b="1" dirty="0" smtClean="0"/>
              <a:t>do you feel about </a:t>
            </a:r>
            <a:r>
              <a:rPr lang="en-US" sz="3200" b="1" dirty="0"/>
              <a:t>describing osteoporosis as a “risk factor” or </a:t>
            </a:r>
            <a:r>
              <a:rPr lang="en-US" sz="3200" b="1" dirty="0" smtClean="0"/>
              <a:t>a “disease”?</a:t>
            </a:r>
          </a:p>
          <a:p>
            <a:endParaRPr lang="en-US" sz="3200" b="1" dirty="0"/>
          </a:p>
          <a:p>
            <a:r>
              <a:rPr lang="en-US" sz="3200" b="1" dirty="0" smtClean="0"/>
              <a:t>Have you ever heard this information before?</a:t>
            </a:r>
            <a:endParaRPr lang="en-US" sz="1800" b="1" dirty="0"/>
          </a:p>
          <a:p>
            <a:pPr marL="0" indent="0">
              <a:buNone/>
            </a:pPr>
            <a:endParaRPr lang="en-US" sz="1800" b="1" dirty="0" smtClean="0"/>
          </a:p>
          <a:p>
            <a:pPr lvl="1"/>
            <a:r>
              <a:rPr lang="en-US" sz="1400" b="1" dirty="0" smtClean="0"/>
              <a:t>If </a:t>
            </a:r>
            <a:r>
              <a:rPr lang="en-US" sz="1400" b="1" dirty="0"/>
              <a:t>you have questions or things you want to clarify </a:t>
            </a:r>
            <a:r>
              <a:rPr lang="en-AU" sz="1400" b="1" dirty="0"/>
              <a:t>Professor </a:t>
            </a:r>
            <a:r>
              <a:rPr lang="en-AU" sz="1400" b="1" dirty="0" err="1"/>
              <a:t>Glasziou</a:t>
            </a:r>
            <a:r>
              <a:rPr lang="en-AU" sz="1400" b="1" dirty="0"/>
              <a:t> will be here later to answers questions</a:t>
            </a:r>
            <a:endParaRPr lang="en-US" sz="1400" b="1" dirty="0" smtClean="0"/>
          </a:p>
          <a:p>
            <a:endParaRPr lang="en-AU" sz="1800" dirty="0"/>
          </a:p>
          <a:p>
            <a:pPr marL="0" indent="0">
              <a:buNone/>
            </a:pPr>
            <a:r>
              <a:rPr lang="en-US" sz="1800" dirty="0" smtClean="0"/>
              <a:t>      </a:t>
            </a:r>
            <a:endParaRPr lang="en-AU" sz="1800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21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385639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22</a:t>
            </a:fld>
            <a:endParaRPr lang="en-AU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This is where video presentation </a:t>
            </a:r>
            <a:r>
              <a:rPr lang="en-AU" dirty="0" smtClean="0"/>
              <a:t>2 </a:t>
            </a:r>
            <a:r>
              <a:rPr lang="en-AU" dirty="0"/>
              <a:t>based on following slides was (if you need it Ray can send)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2322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BC6242-A3B9-474E-8739-A75B68EC8275}" type="slidenum">
              <a:rPr lang="en-AU" altLang="en-US" smtClean="0"/>
              <a:pPr/>
              <a:t>23</a:t>
            </a:fld>
            <a:endParaRPr lang="en-AU" altLang="en-US" smtClean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AU" dirty="0" smtClean="0">
                <a:solidFill>
                  <a:srgbClr val="000058"/>
                </a:solidFill>
              </a:rPr>
              <a:t>Presentation: Part 2 – </a:t>
            </a:r>
            <a:r>
              <a:rPr lang="en-US" sz="4400" dirty="0">
                <a:solidFill>
                  <a:schemeClr val="tx1"/>
                </a:solidFill>
              </a:rPr>
              <a:t>Apart </a:t>
            </a:r>
            <a:r>
              <a:rPr lang="en-US" sz="4400" dirty="0" smtClean="0">
                <a:solidFill>
                  <a:schemeClr val="tx1"/>
                </a:solidFill>
              </a:rPr>
              <a:t>from bone density what else increases fracture risk?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Ray\Pictures\bone-density-scan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140" y="4094030"/>
            <a:ext cx="3959860" cy="2763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53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else increases risk?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" y="1580198"/>
            <a:ext cx="5659120" cy="4958080"/>
          </a:xfrm>
        </p:spPr>
        <p:txBody>
          <a:bodyPr/>
          <a:lstStyle/>
          <a:p>
            <a:r>
              <a:rPr lang="en-AU" sz="2400" dirty="0"/>
              <a:t>Bone density is only a small part of your </a:t>
            </a:r>
            <a:r>
              <a:rPr lang="en-AU" sz="2400" i="1" dirty="0"/>
              <a:t>overall</a:t>
            </a:r>
            <a:r>
              <a:rPr lang="en-AU" sz="2400" dirty="0"/>
              <a:t> risk of fracture - some researchers believe </a:t>
            </a:r>
            <a:r>
              <a:rPr lang="en-AU" sz="2400" dirty="0" smtClean="0"/>
              <a:t>it’s a poor predictor of fracture in an individual </a:t>
            </a:r>
          </a:p>
          <a:p>
            <a:endParaRPr lang="en-AU" sz="2400" dirty="0"/>
          </a:p>
          <a:p>
            <a:r>
              <a:rPr lang="en-AU" sz="2400" dirty="0" smtClean="0"/>
              <a:t>We will discuss medication soon, but there </a:t>
            </a:r>
            <a:r>
              <a:rPr lang="en-AU" sz="2400" dirty="0"/>
              <a:t>are </a:t>
            </a:r>
            <a:r>
              <a:rPr lang="en-AU" sz="2400" dirty="0" smtClean="0"/>
              <a:t>other ways to try and </a:t>
            </a:r>
            <a:r>
              <a:rPr lang="en-AU" sz="2400" dirty="0"/>
              <a:t>reduce your risk of </a:t>
            </a:r>
            <a:r>
              <a:rPr lang="en-AU" sz="2400" dirty="0" smtClean="0"/>
              <a:t>falls and fractures </a:t>
            </a:r>
            <a:r>
              <a:rPr lang="en-AU" sz="2400" dirty="0"/>
              <a:t>– </a:t>
            </a:r>
            <a:r>
              <a:rPr lang="en-AU" sz="2400" dirty="0" err="1"/>
              <a:t>eg</a:t>
            </a:r>
            <a:r>
              <a:rPr lang="en-AU" sz="2400" dirty="0"/>
              <a:t>. c</a:t>
            </a:r>
            <a:r>
              <a:rPr lang="en-AU" sz="2400" dirty="0" smtClean="0"/>
              <a:t>ertain kinds of exercise  – though evidence supporting these strategies is not as strong as for medications</a:t>
            </a:r>
            <a:endParaRPr lang="en-AU" sz="24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AU" altLang="en-US" dirty="0" smtClean="0"/>
              <a:t>21</a:t>
            </a:r>
            <a:endParaRPr lang="en-AU" altLang="en-US" dirty="0"/>
          </a:p>
        </p:txBody>
      </p:sp>
      <p:pic>
        <p:nvPicPr>
          <p:cNvPr id="5" name="Picture 2" descr="http://ep.yimg.com/ca/I/hips_2264_96576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2328569"/>
            <a:ext cx="238125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11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782"/>
            <a:ext cx="8229600" cy="1139825"/>
          </a:xfrm>
        </p:spPr>
        <p:txBody>
          <a:bodyPr/>
          <a:lstStyle/>
          <a:p>
            <a:r>
              <a:rPr lang="en-AU" sz="3600" dirty="0" smtClean="0"/>
              <a:t>What else increases risk ?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8327"/>
            <a:ext cx="8229600" cy="4954473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endParaRPr lang="en-AU" sz="2800" dirty="0" smtClean="0"/>
          </a:p>
          <a:p>
            <a:pPr marL="0" lvl="0" indent="0">
              <a:buNone/>
            </a:pPr>
            <a:r>
              <a:rPr lang="en-AU" sz="4100" b="1" dirty="0"/>
              <a:t>A</a:t>
            </a:r>
            <a:r>
              <a:rPr lang="en-AU" sz="4100" b="1" dirty="0" smtClean="0"/>
              <a:t>ge is a big factor:</a:t>
            </a:r>
          </a:p>
          <a:p>
            <a:pPr marL="0" lvl="0" indent="0">
              <a:buNone/>
            </a:pPr>
            <a:endParaRPr lang="en-AU" sz="2800" dirty="0"/>
          </a:p>
          <a:p>
            <a:pPr lvl="0"/>
            <a:r>
              <a:rPr lang="en-AU" sz="2800" dirty="0" smtClean="0"/>
              <a:t>Most hip fractures happen in those 80 or older</a:t>
            </a:r>
          </a:p>
          <a:p>
            <a:pPr lvl="0"/>
            <a:endParaRPr lang="en-AU" sz="2800" dirty="0" smtClean="0"/>
          </a:p>
          <a:p>
            <a:pPr lvl="0"/>
            <a:r>
              <a:rPr lang="en-AU" sz="2800" dirty="0" smtClean="0"/>
              <a:t>Younger women generally have very </a:t>
            </a:r>
            <a:r>
              <a:rPr lang="en-AU" sz="2800" dirty="0"/>
              <a:t>low </a:t>
            </a:r>
            <a:r>
              <a:rPr lang="en-AU" sz="2800" dirty="0" smtClean="0"/>
              <a:t>risk of fracture </a:t>
            </a:r>
          </a:p>
          <a:p>
            <a:pPr lvl="0"/>
            <a:endParaRPr lang="en-AU" sz="2800" dirty="0" smtClean="0"/>
          </a:p>
          <a:p>
            <a:pPr lvl="0"/>
            <a:r>
              <a:rPr lang="en-AU" sz="2800" dirty="0" smtClean="0"/>
              <a:t>For a 50 year old, risk of hip fracture is around 1 in 5,000 per year</a:t>
            </a:r>
          </a:p>
          <a:p>
            <a:pPr lvl="0"/>
            <a:endParaRPr lang="en-AU" sz="2800" dirty="0"/>
          </a:p>
          <a:p>
            <a:r>
              <a:rPr lang="en-AU" sz="2800" dirty="0"/>
              <a:t>For an 80 year old – </a:t>
            </a:r>
            <a:r>
              <a:rPr lang="en-AU" sz="2800" dirty="0" smtClean="0"/>
              <a:t>risk is almost </a:t>
            </a:r>
            <a:r>
              <a:rPr lang="en-AU" sz="2800" dirty="0"/>
              <a:t>2 in </a:t>
            </a:r>
            <a:r>
              <a:rPr lang="en-AU" sz="2800" dirty="0" smtClean="0"/>
              <a:t>100 per year – or almost 1 in 10 over </a:t>
            </a:r>
            <a:r>
              <a:rPr lang="en-AU" sz="2800" dirty="0"/>
              <a:t>5</a:t>
            </a:r>
            <a:r>
              <a:rPr lang="en-AU" sz="2800" dirty="0" smtClean="0"/>
              <a:t> years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AU" altLang="en-US" dirty="0" smtClean="0"/>
              <a:t>22</a:t>
            </a:r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296659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097"/>
            <a:ext cx="8229600" cy="1139825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What else increases risk?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1" y="2407920"/>
            <a:ext cx="4261549" cy="4464117"/>
          </a:xfrm>
        </p:spPr>
        <p:txBody>
          <a:bodyPr/>
          <a:lstStyle/>
          <a:p>
            <a:r>
              <a:rPr lang="en-AU" sz="2000" dirty="0" smtClean="0"/>
              <a:t>Other factors include: </a:t>
            </a:r>
            <a:br>
              <a:rPr lang="en-AU" sz="2000" dirty="0" smtClean="0"/>
            </a:br>
            <a:r>
              <a:rPr lang="en-AU" sz="2000" dirty="0" smtClean="0"/>
              <a:t>your age, previous fracture, family history of fracture, use of alcohol, smoking, some other medicines, being physically inactive, having a fall…</a:t>
            </a:r>
          </a:p>
          <a:p>
            <a:endParaRPr lang="en-AU" sz="2000" dirty="0" smtClean="0"/>
          </a:p>
          <a:p>
            <a:r>
              <a:rPr lang="en-AU" sz="2000" dirty="0" smtClean="0"/>
              <a:t>Many people who have fractures don’t have low bone density – they don’t have “osteoporosis”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26</a:t>
            </a:fld>
            <a:endParaRPr lang="en-AU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328922"/>
            <a:ext cx="7601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/>
              <a:t>Bone mineral density is only one “risk factor” that </a:t>
            </a:r>
            <a:endParaRPr lang="en-AU" sz="2400" b="1" dirty="0" smtClean="0"/>
          </a:p>
          <a:p>
            <a:r>
              <a:rPr lang="en-AU" sz="2400" b="1" dirty="0" smtClean="0"/>
              <a:t>increases </a:t>
            </a:r>
            <a:r>
              <a:rPr lang="en-AU" sz="2400" b="1" dirty="0"/>
              <a:t>your chance of a future </a:t>
            </a:r>
            <a:r>
              <a:rPr lang="en-AU" sz="2400" b="1" dirty="0" smtClean="0"/>
              <a:t>fracture</a:t>
            </a:r>
            <a:endParaRPr lang="en-AU" sz="2400" b="1" dirty="0"/>
          </a:p>
        </p:txBody>
      </p:sp>
      <p:pic>
        <p:nvPicPr>
          <p:cNvPr id="1028" name="Picture 4" descr="https://courses.washington.edu/bonephys/Gallery/fal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3451542"/>
            <a:ext cx="432435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120" y="2411413"/>
            <a:ext cx="4418720" cy="344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377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of Part 2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8709"/>
            <a:ext cx="8229600" cy="4624016"/>
          </a:xfrm>
        </p:spPr>
        <p:txBody>
          <a:bodyPr/>
          <a:lstStyle/>
          <a:p>
            <a:pPr marL="0" indent="0">
              <a:buNone/>
            </a:pPr>
            <a:endParaRPr lang="en-AU" sz="2000" dirty="0"/>
          </a:p>
          <a:p>
            <a:r>
              <a:rPr lang="en-US" sz="3200" b="1" dirty="0"/>
              <a:t>How do you feel about </a:t>
            </a:r>
            <a:r>
              <a:rPr lang="en-US" sz="3200" b="1" dirty="0" smtClean="0"/>
              <a:t>the importance of bone mineral density compared to other risk factors?</a:t>
            </a:r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Have you ever heard this information before? </a:t>
            </a:r>
            <a:endParaRPr lang="en-AU" sz="3200" dirty="0"/>
          </a:p>
          <a:p>
            <a:pPr marL="0" indent="0">
              <a:buNone/>
            </a:pPr>
            <a:r>
              <a:rPr lang="en-US" sz="2000" i="1" dirty="0" smtClean="0"/>
              <a:t>      </a:t>
            </a:r>
            <a:endParaRPr lang="en-AU" sz="2000" dirty="0"/>
          </a:p>
          <a:p>
            <a:pPr marL="0" indent="0">
              <a:buNone/>
            </a:pPr>
            <a:r>
              <a:rPr lang="en-US" sz="2000" dirty="0" smtClean="0"/>
              <a:t>      </a:t>
            </a:r>
            <a:endParaRPr lang="en-AU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27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63881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28</a:t>
            </a:fld>
            <a:endParaRPr lang="en-AU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This is where video presentation </a:t>
            </a:r>
            <a:r>
              <a:rPr lang="en-AU" dirty="0" smtClean="0"/>
              <a:t>3 </a:t>
            </a:r>
            <a:r>
              <a:rPr lang="en-AU" dirty="0"/>
              <a:t>based on following slides was (if you need it Ray can send)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173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BC6242-A3B9-474E-8739-A75B68EC8275}" type="slidenum">
              <a:rPr lang="en-AU" altLang="en-US" smtClean="0"/>
              <a:pPr/>
              <a:t>29</a:t>
            </a:fld>
            <a:endParaRPr lang="en-AU" altLang="en-US" smtClean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dirty="0" smtClean="0">
                <a:solidFill>
                  <a:srgbClr val="000058"/>
                </a:solidFill>
              </a:rPr>
              <a:t>Presentation: Part 3 – How well do common medications work? </a:t>
            </a:r>
          </a:p>
        </p:txBody>
      </p:sp>
      <p:pic>
        <p:nvPicPr>
          <p:cNvPr id="2050" name="Picture 2" descr="C:\Users\Ray\Pictures\bone drug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330" y="4377690"/>
            <a:ext cx="3409950" cy="177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8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Introduction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080" y="1590358"/>
            <a:ext cx="8493760" cy="4897438"/>
          </a:xfrm>
        </p:spPr>
        <p:txBody>
          <a:bodyPr/>
          <a:lstStyle/>
          <a:p>
            <a:r>
              <a:rPr lang="en-AU" sz="2800" dirty="0" smtClean="0"/>
              <a:t>Welcome and thanks</a:t>
            </a:r>
          </a:p>
          <a:p>
            <a:endParaRPr lang="en-AU" sz="2800" dirty="0"/>
          </a:p>
          <a:p>
            <a:r>
              <a:rPr lang="en-AU" sz="2800" dirty="0" smtClean="0"/>
              <a:t>Brief introductions</a:t>
            </a:r>
          </a:p>
          <a:p>
            <a:endParaRPr lang="en-AU" sz="2800" dirty="0" smtClean="0"/>
          </a:p>
          <a:p>
            <a:r>
              <a:rPr lang="en-AU" sz="2800" dirty="0" smtClean="0"/>
              <a:t>Aims of session</a:t>
            </a:r>
          </a:p>
          <a:p>
            <a:endParaRPr lang="en-AU" sz="2800" dirty="0"/>
          </a:p>
          <a:p>
            <a:r>
              <a:rPr lang="en-AU" sz="2800" dirty="0" smtClean="0"/>
              <a:t>Recording of session</a:t>
            </a:r>
          </a:p>
          <a:p>
            <a:endParaRPr lang="en-AU" sz="2800" dirty="0" smtClean="0"/>
          </a:p>
          <a:p>
            <a:pPr marL="0" indent="0">
              <a:buNone/>
            </a:pPr>
            <a:endParaRPr lang="en-AU" sz="2400" dirty="0" smtClean="0"/>
          </a:p>
          <a:p>
            <a:endParaRPr lang="en-AU" sz="2400" dirty="0" smtClean="0"/>
          </a:p>
          <a:p>
            <a:endParaRPr lang="en-AU" dirty="0" smtClean="0"/>
          </a:p>
          <a:p>
            <a:endParaRPr lang="en-AU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3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188125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782"/>
            <a:ext cx="8229600" cy="1139825"/>
          </a:xfrm>
        </p:spPr>
        <p:txBody>
          <a:bodyPr/>
          <a:lstStyle/>
          <a:p>
            <a:r>
              <a:rPr lang="en-AU" sz="3600" dirty="0" smtClean="0"/>
              <a:t>How well do medications work?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3607"/>
            <a:ext cx="8229600" cy="4530725"/>
          </a:xfrm>
        </p:spPr>
        <p:txBody>
          <a:bodyPr/>
          <a:lstStyle/>
          <a:p>
            <a:endParaRPr lang="en-AU" sz="2800" dirty="0" smtClean="0"/>
          </a:p>
          <a:p>
            <a:endParaRPr lang="en-AU" sz="2800" dirty="0"/>
          </a:p>
          <a:p>
            <a:r>
              <a:rPr lang="en-AU" sz="2800" dirty="0" smtClean="0"/>
              <a:t>Bisphosphonate medications - including Fosamax – are the </a:t>
            </a:r>
            <a:r>
              <a:rPr lang="en-AU" sz="2800" dirty="0"/>
              <a:t>most common </a:t>
            </a:r>
            <a:r>
              <a:rPr lang="en-AU" sz="2800" dirty="0" smtClean="0"/>
              <a:t>treatments for osteoporosis</a:t>
            </a:r>
          </a:p>
          <a:p>
            <a:endParaRPr lang="en-AU" sz="2800" dirty="0"/>
          </a:p>
          <a:p>
            <a:r>
              <a:rPr lang="en-AU" sz="2800" dirty="0" smtClean="0"/>
              <a:t>They can lower </a:t>
            </a:r>
            <a:r>
              <a:rPr lang="en-AU" sz="2800" dirty="0"/>
              <a:t>the risk of </a:t>
            </a:r>
            <a:r>
              <a:rPr lang="en-AU" sz="2800" dirty="0" smtClean="0"/>
              <a:t>fracture – and we are going to focus on this medicine in this presentation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30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281727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well do medications work?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829" y="1024930"/>
            <a:ext cx="8229600" cy="5224807"/>
          </a:xfrm>
        </p:spPr>
        <p:txBody>
          <a:bodyPr/>
          <a:lstStyle/>
          <a:p>
            <a:pPr lvl="0"/>
            <a:endParaRPr lang="en-AU" dirty="0" smtClean="0"/>
          </a:p>
          <a:p>
            <a:pPr marL="0" lvl="0" indent="0">
              <a:buNone/>
            </a:pPr>
            <a:r>
              <a:rPr lang="en-AU" dirty="0" smtClean="0"/>
              <a:t>We will present two different sets of evidence</a:t>
            </a:r>
          </a:p>
          <a:p>
            <a:pPr marL="0" lvl="0" indent="0">
              <a:buNone/>
            </a:pPr>
            <a:endParaRPr lang="en-AU" dirty="0" smtClean="0"/>
          </a:p>
          <a:p>
            <a:pPr lvl="0"/>
            <a:r>
              <a:rPr lang="en-AU" b="1" dirty="0" smtClean="0"/>
              <a:t>1st…..evidence with women who mostly </a:t>
            </a:r>
            <a:r>
              <a:rPr lang="en-AU" b="1" i="1" dirty="0" smtClean="0"/>
              <a:t>hadn’t had </a:t>
            </a:r>
            <a:r>
              <a:rPr lang="en-AU" b="1" dirty="0" smtClean="0"/>
              <a:t>a fracture before…</a:t>
            </a:r>
            <a:endParaRPr lang="en-AU" b="1" dirty="0"/>
          </a:p>
          <a:p>
            <a:pPr lvl="0"/>
            <a:endParaRPr lang="en-AU" b="1" dirty="0" smtClean="0"/>
          </a:p>
          <a:p>
            <a:r>
              <a:rPr lang="en-AU" b="1" dirty="0" smtClean="0"/>
              <a:t>2nd…..evidence </a:t>
            </a:r>
            <a:r>
              <a:rPr lang="en-AU" b="1" dirty="0"/>
              <a:t>with women who mostly </a:t>
            </a:r>
            <a:r>
              <a:rPr lang="en-AU" b="1" i="1" dirty="0"/>
              <a:t>had previously had</a:t>
            </a:r>
            <a:r>
              <a:rPr lang="en-AU" b="1" dirty="0"/>
              <a:t> a fracture …</a:t>
            </a:r>
          </a:p>
          <a:p>
            <a:pPr lvl="0"/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31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345115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C572B9-103E-4139-AD09-4C12F74D8A4F}" type="slidenum">
              <a:rPr lang="en-AU" altLang="en-US" smtClean="0"/>
              <a:pPr/>
              <a:t>32</a:t>
            </a:fld>
            <a:endParaRPr lang="en-AU" altLang="en-US" smtClean="0"/>
          </a:p>
        </p:txBody>
      </p:sp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975" y="1812925"/>
            <a:ext cx="5102225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AutoShape 39"/>
          <p:cNvSpPr>
            <a:spLocks noChangeAspect="1" noChangeArrowheads="1"/>
          </p:cNvSpPr>
          <p:nvPr/>
        </p:nvSpPr>
        <p:spPr bwMode="auto">
          <a:xfrm>
            <a:off x="4835525" y="4027488"/>
            <a:ext cx="1093788" cy="10937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rgbClr val="1C1C1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AutoShape 13"/>
          <p:cNvSpPr>
            <a:spLocks noChangeAspect="1" noChangeArrowheads="1"/>
          </p:cNvSpPr>
          <p:nvPr/>
        </p:nvSpPr>
        <p:spPr bwMode="auto">
          <a:xfrm>
            <a:off x="5141913" y="4333875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7" name="AutoShape 14"/>
          <p:cNvSpPr>
            <a:spLocks noChangeAspect="1" noChangeArrowheads="1"/>
          </p:cNvSpPr>
          <p:nvPr/>
        </p:nvSpPr>
        <p:spPr bwMode="auto">
          <a:xfrm>
            <a:off x="5551488" y="4333875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8" name="AutoShape 15"/>
          <p:cNvSpPr>
            <a:spLocks noChangeAspect="1" noChangeArrowheads="1"/>
          </p:cNvSpPr>
          <p:nvPr/>
        </p:nvSpPr>
        <p:spPr bwMode="auto">
          <a:xfrm>
            <a:off x="5449888" y="4333875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9" name="AutoShape 16"/>
          <p:cNvSpPr>
            <a:spLocks noChangeAspect="1" noChangeArrowheads="1"/>
          </p:cNvSpPr>
          <p:nvPr/>
        </p:nvSpPr>
        <p:spPr bwMode="auto">
          <a:xfrm>
            <a:off x="5346700" y="4333875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0" name="AutoShape 17"/>
          <p:cNvSpPr>
            <a:spLocks noChangeAspect="1" noChangeArrowheads="1"/>
          </p:cNvSpPr>
          <p:nvPr/>
        </p:nvSpPr>
        <p:spPr bwMode="auto">
          <a:xfrm>
            <a:off x="5245100" y="4333875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1" name="AutoShape 18"/>
          <p:cNvSpPr>
            <a:spLocks noChangeAspect="1" noChangeArrowheads="1"/>
          </p:cNvSpPr>
          <p:nvPr/>
        </p:nvSpPr>
        <p:spPr bwMode="auto">
          <a:xfrm>
            <a:off x="5141913" y="4437063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2" name="AutoShape 19"/>
          <p:cNvSpPr>
            <a:spLocks noChangeAspect="1" noChangeArrowheads="1"/>
          </p:cNvSpPr>
          <p:nvPr/>
        </p:nvSpPr>
        <p:spPr bwMode="auto">
          <a:xfrm>
            <a:off x="5551488" y="4437063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3" name="AutoShape 20"/>
          <p:cNvSpPr>
            <a:spLocks noChangeAspect="1" noChangeArrowheads="1"/>
          </p:cNvSpPr>
          <p:nvPr/>
        </p:nvSpPr>
        <p:spPr bwMode="auto">
          <a:xfrm>
            <a:off x="5449888" y="4437063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4" name="AutoShape 21"/>
          <p:cNvSpPr>
            <a:spLocks noChangeAspect="1" noChangeArrowheads="1"/>
          </p:cNvSpPr>
          <p:nvPr/>
        </p:nvSpPr>
        <p:spPr bwMode="auto">
          <a:xfrm>
            <a:off x="5346700" y="4437063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30" name="AutoShape 22"/>
          <p:cNvSpPr>
            <a:spLocks noChangeAspect="1" noChangeArrowheads="1"/>
          </p:cNvSpPr>
          <p:nvPr/>
        </p:nvSpPr>
        <p:spPr bwMode="auto">
          <a:xfrm>
            <a:off x="5245100" y="4437063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6" name="AutoShape 23"/>
          <p:cNvSpPr>
            <a:spLocks noChangeAspect="1" noChangeArrowheads="1"/>
          </p:cNvSpPr>
          <p:nvPr/>
        </p:nvSpPr>
        <p:spPr bwMode="auto">
          <a:xfrm>
            <a:off x="5141913" y="4538663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7" name="AutoShape 24"/>
          <p:cNvSpPr>
            <a:spLocks noChangeAspect="1" noChangeArrowheads="1"/>
          </p:cNvSpPr>
          <p:nvPr/>
        </p:nvSpPr>
        <p:spPr bwMode="auto">
          <a:xfrm>
            <a:off x="5551488" y="4538663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8" name="AutoShape 25"/>
          <p:cNvSpPr>
            <a:spLocks noChangeAspect="1" noChangeArrowheads="1"/>
          </p:cNvSpPr>
          <p:nvPr/>
        </p:nvSpPr>
        <p:spPr bwMode="auto">
          <a:xfrm>
            <a:off x="5449888" y="4538663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9" name="AutoShape 26"/>
          <p:cNvSpPr>
            <a:spLocks noChangeAspect="1" noChangeArrowheads="1"/>
          </p:cNvSpPr>
          <p:nvPr/>
        </p:nvSpPr>
        <p:spPr bwMode="auto">
          <a:xfrm>
            <a:off x="5346700" y="4538663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10" name="AutoShape 27"/>
          <p:cNvSpPr>
            <a:spLocks noChangeAspect="1" noChangeArrowheads="1"/>
          </p:cNvSpPr>
          <p:nvPr/>
        </p:nvSpPr>
        <p:spPr bwMode="auto">
          <a:xfrm>
            <a:off x="5245100" y="4538663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11" name="AutoShape 28"/>
          <p:cNvSpPr>
            <a:spLocks noChangeAspect="1" noChangeArrowheads="1"/>
          </p:cNvSpPr>
          <p:nvPr/>
        </p:nvSpPr>
        <p:spPr bwMode="auto">
          <a:xfrm>
            <a:off x="5141913" y="4641850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12" name="AutoShape 29"/>
          <p:cNvSpPr>
            <a:spLocks noChangeAspect="1" noChangeArrowheads="1"/>
          </p:cNvSpPr>
          <p:nvPr/>
        </p:nvSpPr>
        <p:spPr bwMode="auto">
          <a:xfrm>
            <a:off x="5551488" y="4641850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13" name="AutoShape 30"/>
          <p:cNvSpPr>
            <a:spLocks noChangeAspect="1" noChangeArrowheads="1"/>
          </p:cNvSpPr>
          <p:nvPr/>
        </p:nvSpPr>
        <p:spPr bwMode="auto">
          <a:xfrm>
            <a:off x="5449888" y="4641850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14" name="AutoShape 31"/>
          <p:cNvSpPr>
            <a:spLocks noChangeAspect="1" noChangeArrowheads="1"/>
          </p:cNvSpPr>
          <p:nvPr/>
        </p:nvSpPr>
        <p:spPr bwMode="auto">
          <a:xfrm>
            <a:off x="5346700" y="4641850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15" name="AutoShape 32"/>
          <p:cNvSpPr>
            <a:spLocks noChangeAspect="1" noChangeArrowheads="1"/>
          </p:cNvSpPr>
          <p:nvPr/>
        </p:nvSpPr>
        <p:spPr bwMode="auto">
          <a:xfrm>
            <a:off x="5245100" y="4641850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16" name="AutoShape 33"/>
          <p:cNvSpPr>
            <a:spLocks noChangeAspect="1" noChangeArrowheads="1"/>
          </p:cNvSpPr>
          <p:nvPr/>
        </p:nvSpPr>
        <p:spPr bwMode="auto">
          <a:xfrm>
            <a:off x="5141913" y="4743450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17" name="AutoShape 34"/>
          <p:cNvSpPr>
            <a:spLocks noChangeAspect="1" noChangeArrowheads="1"/>
          </p:cNvSpPr>
          <p:nvPr/>
        </p:nvSpPr>
        <p:spPr bwMode="auto">
          <a:xfrm>
            <a:off x="5551488" y="4743450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18" name="AutoShape 35"/>
          <p:cNvSpPr>
            <a:spLocks noChangeAspect="1" noChangeArrowheads="1"/>
          </p:cNvSpPr>
          <p:nvPr/>
        </p:nvSpPr>
        <p:spPr bwMode="auto">
          <a:xfrm>
            <a:off x="5449888" y="4743450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19" name="AutoShape 36"/>
          <p:cNvSpPr>
            <a:spLocks noChangeAspect="1" noChangeArrowheads="1"/>
          </p:cNvSpPr>
          <p:nvPr/>
        </p:nvSpPr>
        <p:spPr bwMode="auto">
          <a:xfrm>
            <a:off x="5346700" y="4743450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20" name="AutoShape 37"/>
          <p:cNvSpPr>
            <a:spLocks noChangeAspect="1" noChangeArrowheads="1"/>
          </p:cNvSpPr>
          <p:nvPr/>
        </p:nvSpPr>
        <p:spPr bwMode="auto">
          <a:xfrm>
            <a:off x="5245100" y="4743450"/>
            <a:ext cx="76200" cy="76200"/>
          </a:xfrm>
          <a:custGeom>
            <a:avLst/>
            <a:gdLst>
              <a:gd name="T0" fmla="*/ 259079342 w 21600"/>
              <a:gd name="T1" fmla="*/ 0 h 21600"/>
              <a:gd name="T2" fmla="*/ 75874373 w 21600"/>
              <a:gd name="T3" fmla="*/ 75874373 h 21600"/>
              <a:gd name="T4" fmla="*/ 0 w 21600"/>
              <a:gd name="T5" fmla="*/ 259079342 h 21600"/>
              <a:gd name="T6" fmla="*/ 75874373 w 21600"/>
              <a:gd name="T7" fmla="*/ 442285299 h 21600"/>
              <a:gd name="T8" fmla="*/ 259079342 w 21600"/>
              <a:gd name="T9" fmla="*/ 518159587 h 21600"/>
              <a:gd name="T10" fmla="*/ 442285299 w 21600"/>
              <a:gd name="T11" fmla="*/ 442285299 h 21600"/>
              <a:gd name="T12" fmla="*/ 518159587 w 21600"/>
              <a:gd name="T13" fmla="*/ 259079342 h 21600"/>
              <a:gd name="T14" fmla="*/ 442285299 w 21600"/>
              <a:gd name="T15" fmla="*/ 7587437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FF66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49" name="AutoShape 41"/>
          <p:cNvSpPr>
            <a:spLocks noChangeArrowheads="1"/>
          </p:cNvSpPr>
          <p:nvPr/>
        </p:nvSpPr>
        <p:spPr bwMode="auto">
          <a:xfrm rot="4262106">
            <a:off x="4971257" y="3644106"/>
            <a:ext cx="423862" cy="276225"/>
          </a:xfrm>
          <a:prstGeom prst="rightArrow">
            <a:avLst>
              <a:gd name="adj1" fmla="val 34639"/>
              <a:gd name="adj2" fmla="val 4217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50" name="Text Box 42"/>
          <p:cNvSpPr txBox="1">
            <a:spLocks noChangeArrowheads="1"/>
          </p:cNvSpPr>
          <p:nvPr/>
        </p:nvSpPr>
        <p:spPr bwMode="auto">
          <a:xfrm>
            <a:off x="5627688" y="3286125"/>
            <a:ext cx="31956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58"/>
                </a:solidFill>
              </a:rPr>
              <a:t>1 dot = 1 woman</a:t>
            </a:r>
            <a:endParaRPr lang="en-AU" sz="3200" dirty="0">
              <a:solidFill>
                <a:srgbClr val="000058"/>
              </a:solidFill>
            </a:endParaRPr>
          </a:p>
        </p:txBody>
      </p:sp>
      <p:sp>
        <p:nvSpPr>
          <p:cNvPr id="59423" name="Rectangle 4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488680" cy="11398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58"/>
                </a:solidFill>
              </a:rPr>
              <a:t>How do the following diagrams work?</a:t>
            </a:r>
            <a:endParaRPr lang="en-AU" dirty="0" smtClean="0">
              <a:solidFill>
                <a:srgbClr val="000058"/>
              </a:solidFill>
            </a:endParaRPr>
          </a:p>
        </p:txBody>
      </p:sp>
      <p:sp>
        <p:nvSpPr>
          <p:cNvPr id="68657" name="Oval 49"/>
          <p:cNvSpPr>
            <a:spLocks noChangeAspect="1" noChangeArrowheads="1"/>
          </p:cNvSpPr>
          <p:nvPr/>
        </p:nvSpPr>
        <p:spPr bwMode="auto">
          <a:xfrm>
            <a:off x="1817688" y="2582863"/>
            <a:ext cx="665162" cy="668337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5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1000" fill="hold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49" grpId="0" animBg="1"/>
      <p:bldP spid="6865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well do medications work?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829" y="1024930"/>
            <a:ext cx="8229600" cy="5224807"/>
          </a:xfrm>
        </p:spPr>
        <p:txBody>
          <a:bodyPr/>
          <a:lstStyle/>
          <a:p>
            <a:pPr lvl="0"/>
            <a:endParaRPr lang="en-AU" dirty="0" smtClean="0"/>
          </a:p>
          <a:p>
            <a:pPr lvl="0"/>
            <a:endParaRPr lang="en-AU" dirty="0"/>
          </a:p>
          <a:p>
            <a:pPr lvl="0"/>
            <a:endParaRPr lang="en-AU" dirty="0" smtClean="0"/>
          </a:p>
          <a:p>
            <a:pPr lvl="0"/>
            <a:r>
              <a:rPr lang="en-AU" b="1" dirty="0" smtClean="0"/>
              <a:t>1</a:t>
            </a:r>
            <a:r>
              <a:rPr lang="en-AU" b="1" baseline="30000" dirty="0" smtClean="0"/>
              <a:t>ST</a:t>
            </a:r>
            <a:r>
              <a:rPr lang="en-AU" b="1" dirty="0" smtClean="0"/>
              <a:t> ….In evidence with women who mostly </a:t>
            </a:r>
            <a:r>
              <a:rPr lang="en-AU" b="1" i="1" dirty="0" smtClean="0"/>
              <a:t>hadn’t had </a:t>
            </a:r>
            <a:r>
              <a:rPr lang="en-AU" b="1" dirty="0" smtClean="0"/>
              <a:t>a fracture before…</a:t>
            </a:r>
          </a:p>
          <a:p>
            <a:pPr lvl="0"/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33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303747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E1E4FD-37ED-4550-B5BA-1F9CA45B0C4B}" type="slidenum">
              <a:rPr lang="en-AU" altLang="en-US" smtClean="0"/>
              <a:pPr/>
              <a:t>34</a:t>
            </a:fld>
            <a:endParaRPr lang="en-AU" altLang="en-US" dirty="0" smtClean="0"/>
          </a:p>
        </p:txBody>
      </p:sp>
      <p:sp>
        <p:nvSpPr>
          <p:cNvPr id="68610" name="Rectangle 1001"/>
          <p:cNvSpPr>
            <a:spLocks noGrp="1" noChangeArrowheads="1"/>
          </p:cNvSpPr>
          <p:nvPr>
            <p:ph type="body" sz="half" idx="1"/>
          </p:nvPr>
        </p:nvSpPr>
        <p:spPr>
          <a:xfrm>
            <a:off x="370934" y="219075"/>
            <a:ext cx="6615081" cy="5907088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3100" dirty="0" smtClean="0">
                <a:solidFill>
                  <a:srgbClr val="000058"/>
                </a:solidFill>
              </a:rPr>
              <a:t>Medication impact on hip fracture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9999"/>
              </a:buClr>
              <a:buNone/>
            </a:pPr>
            <a:r>
              <a:rPr lang="en-US" sz="1400" i="1" dirty="0" smtClean="0">
                <a:solidFill>
                  <a:srgbClr val="760000"/>
                </a:solidFill>
              </a:rPr>
              <a:t>Women </a:t>
            </a:r>
            <a:r>
              <a:rPr lang="en-US" sz="1400" b="1" i="1" dirty="0" smtClean="0">
                <a:solidFill>
                  <a:srgbClr val="760000"/>
                </a:solidFill>
              </a:rPr>
              <a:t>without </a:t>
            </a:r>
            <a:r>
              <a:rPr lang="en-US" sz="1400" i="1" dirty="0" smtClean="0">
                <a:solidFill>
                  <a:srgbClr val="760000"/>
                </a:solidFill>
              </a:rPr>
              <a:t>previous fracture. All </a:t>
            </a:r>
            <a:r>
              <a:rPr lang="en-US" sz="1400" i="1" dirty="0">
                <a:solidFill>
                  <a:srgbClr val="760000"/>
                </a:solidFill>
              </a:rPr>
              <a:t>taking calcium and some </a:t>
            </a:r>
            <a:r>
              <a:rPr lang="en-US" sz="1400" i="1" dirty="0" smtClean="0">
                <a:solidFill>
                  <a:srgbClr val="760000"/>
                </a:solidFill>
              </a:rPr>
              <a:t> taking Vitamin </a:t>
            </a:r>
            <a:r>
              <a:rPr lang="en-US" sz="1400" i="1" dirty="0">
                <a:solidFill>
                  <a:srgbClr val="760000"/>
                </a:solidFill>
              </a:rPr>
              <a:t>D</a:t>
            </a:r>
            <a:r>
              <a:rPr lang="en-US" sz="1400" i="1" dirty="0" smtClean="0">
                <a:solidFill>
                  <a:srgbClr val="760000"/>
                </a:solidFill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300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Of 100 women who</a:t>
            </a:r>
            <a:endParaRPr lang="en-US" sz="2300" b="1" dirty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>
                <a:solidFill>
                  <a:srgbClr val="000058"/>
                </a:solidFill>
              </a:rPr>
              <a:t>do not take</a:t>
            </a:r>
            <a:r>
              <a:rPr lang="en-US" sz="2300" dirty="0">
                <a:solidFill>
                  <a:srgbClr val="000058"/>
                </a:solidFill>
              </a:rPr>
              <a:t> </a:t>
            </a:r>
            <a:r>
              <a:rPr lang="en-US" sz="2300" dirty="0" smtClean="0">
                <a:solidFill>
                  <a:srgbClr val="000058"/>
                </a:solidFill>
              </a:rPr>
              <a:t>medicine</a:t>
            </a:r>
            <a:endParaRPr lang="en-US" sz="2300" dirty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for </a:t>
            </a:r>
            <a:r>
              <a:rPr lang="en-US" sz="2300" dirty="0" smtClean="0">
                <a:solidFill>
                  <a:srgbClr val="000058"/>
                </a:solidFill>
              </a:rPr>
              <a:t>about 2 </a:t>
            </a:r>
            <a:r>
              <a:rPr lang="en-US" sz="2300" dirty="0">
                <a:solidFill>
                  <a:srgbClr val="000058"/>
                </a:solidFill>
              </a:rPr>
              <a:t>years,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>
                <a:solidFill>
                  <a:srgbClr val="000058"/>
                </a:solidFill>
              </a:rPr>
              <a:t>1</a:t>
            </a:r>
            <a:r>
              <a:rPr lang="en-US" sz="2300" dirty="0" smtClean="0">
                <a:solidFill>
                  <a:srgbClr val="000058"/>
                </a:solidFill>
              </a:rPr>
              <a:t> woman will have </a:t>
            </a:r>
            <a:r>
              <a:rPr lang="en-US" sz="2300" dirty="0">
                <a:solidFill>
                  <a:srgbClr val="000058"/>
                </a:solidFill>
              </a:rPr>
              <a:t>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hip fracture.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300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Of 100 women who</a:t>
            </a:r>
            <a:endParaRPr lang="en-US" sz="2300" b="1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b="1" dirty="0" smtClean="0">
                <a:solidFill>
                  <a:srgbClr val="000058"/>
                </a:solidFill>
              </a:rPr>
              <a:t>take</a:t>
            </a:r>
            <a:r>
              <a:rPr lang="en-US" sz="2300" dirty="0" smtClean="0">
                <a:solidFill>
                  <a:srgbClr val="000058"/>
                </a:solidFill>
              </a:rPr>
              <a:t> medicine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for about 2 years,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>
                <a:solidFill>
                  <a:srgbClr val="000058"/>
                </a:solidFill>
              </a:rPr>
              <a:t>1</a:t>
            </a:r>
            <a:r>
              <a:rPr lang="en-US" sz="2300" dirty="0">
                <a:solidFill>
                  <a:srgbClr val="000058"/>
                </a:solidFill>
              </a:rPr>
              <a:t> woman </a:t>
            </a:r>
            <a:r>
              <a:rPr lang="en-US" sz="2300" dirty="0" smtClean="0">
                <a:solidFill>
                  <a:srgbClr val="000058"/>
                </a:solidFill>
              </a:rPr>
              <a:t>will have 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hip fracture.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dirty="0" smtClean="0">
              <a:solidFill>
                <a:srgbClr val="000058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920978" y="1105878"/>
            <a:ext cx="2160000" cy="2160000"/>
            <a:chOff x="4171132" y="1105878"/>
            <a:chExt cx="2160000" cy="2160000"/>
          </a:xfrm>
        </p:grpSpPr>
        <p:sp>
          <p:nvSpPr>
            <p:cNvPr id="2" name="Oval 1"/>
            <p:cNvSpPr/>
            <p:nvPr/>
          </p:nvSpPr>
          <p:spPr>
            <a:xfrm>
              <a:off x="4171132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19" name="Oval 2018"/>
            <p:cNvSpPr/>
            <p:nvPr/>
          </p:nvSpPr>
          <p:spPr>
            <a:xfrm>
              <a:off x="4393812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1" name="Oval 2020"/>
            <p:cNvSpPr/>
            <p:nvPr/>
          </p:nvSpPr>
          <p:spPr>
            <a:xfrm>
              <a:off x="4616493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2" name="Oval 2021"/>
            <p:cNvSpPr/>
            <p:nvPr/>
          </p:nvSpPr>
          <p:spPr>
            <a:xfrm>
              <a:off x="4839173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3" name="Oval 2022"/>
            <p:cNvSpPr/>
            <p:nvPr/>
          </p:nvSpPr>
          <p:spPr>
            <a:xfrm>
              <a:off x="506185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4" name="Oval 2023"/>
            <p:cNvSpPr/>
            <p:nvPr/>
          </p:nvSpPr>
          <p:spPr>
            <a:xfrm>
              <a:off x="528453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5" name="Oval 2024"/>
            <p:cNvSpPr/>
            <p:nvPr/>
          </p:nvSpPr>
          <p:spPr>
            <a:xfrm>
              <a:off x="550721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6" name="Oval 2025"/>
            <p:cNvSpPr/>
            <p:nvPr/>
          </p:nvSpPr>
          <p:spPr>
            <a:xfrm>
              <a:off x="5729895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7" name="Oval 2026"/>
            <p:cNvSpPr/>
            <p:nvPr/>
          </p:nvSpPr>
          <p:spPr>
            <a:xfrm>
              <a:off x="5952575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8" name="Oval 2027"/>
            <p:cNvSpPr/>
            <p:nvPr/>
          </p:nvSpPr>
          <p:spPr>
            <a:xfrm>
              <a:off x="6175256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0" name="Oval 2029"/>
            <p:cNvSpPr/>
            <p:nvPr/>
          </p:nvSpPr>
          <p:spPr>
            <a:xfrm>
              <a:off x="4171132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1" name="Oval 2030"/>
            <p:cNvSpPr/>
            <p:nvPr/>
          </p:nvSpPr>
          <p:spPr>
            <a:xfrm>
              <a:off x="4393812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2" name="Oval 2031"/>
            <p:cNvSpPr/>
            <p:nvPr/>
          </p:nvSpPr>
          <p:spPr>
            <a:xfrm>
              <a:off x="4616493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3" name="Oval 2032"/>
            <p:cNvSpPr/>
            <p:nvPr/>
          </p:nvSpPr>
          <p:spPr>
            <a:xfrm>
              <a:off x="4839173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4" name="Oval 2033"/>
            <p:cNvSpPr/>
            <p:nvPr/>
          </p:nvSpPr>
          <p:spPr>
            <a:xfrm>
              <a:off x="506185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5" name="Oval 2034"/>
            <p:cNvSpPr/>
            <p:nvPr/>
          </p:nvSpPr>
          <p:spPr>
            <a:xfrm>
              <a:off x="528453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6" name="Oval 2035"/>
            <p:cNvSpPr/>
            <p:nvPr/>
          </p:nvSpPr>
          <p:spPr>
            <a:xfrm>
              <a:off x="550721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7" name="Oval 2036"/>
            <p:cNvSpPr/>
            <p:nvPr/>
          </p:nvSpPr>
          <p:spPr>
            <a:xfrm>
              <a:off x="5729895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8" name="Oval 2037"/>
            <p:cNvSpPr/>
            <p:nvPr/>
          </p:nvSpPr>
          <p:spPr>
            <a:xfrm>
              <a:off x="5952575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9" name="Oval 2038"/>
            <p:cNvSpPr/>
            <p:nvPr/>
          </p:nvSpPr>
          <p:spPr>
            <a:xfrm>
              <a:off x="6175256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1" name="Oval 2040"/>
            <p:cNvSpPr/>
            <p:nvPr/>
          </p:nvSpPr>
          <p:spPr>
            <a:xfrm>
              <a:off x="4171132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2" name="Oval 2041"/>
            <p:cNvSpPr/>
            <p:nvPr/>
          </p:nvSpPr>
          <p:spPr>
            <a:xfrm>
              <a:off x="4393812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3" name="Oval 2042"/>
            <p:cNvSpPr/>
            <p:nvPr/>
          </p:nvSpPr>
          <p:spPr>
            <a:xfrm>
              <a:off x="4616493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4" name="Oval 2043"/>
            <p:cNvSpPr/>
            <p:nvPr/>
          </p:nvSpPr>
          <p:spPr>
            <a:xfrm>
              <a:off x="4839173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5" name="Oval 2044"/>
            <p:cNvSpPr/>
            <p:nvPr/>
          </p:nvSpPr>
          <p:spPr>
            <a:xfrm>
              <a:off x="506185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6" name="Oval 2045"/>
            <p:cNvSpPr/>
            <p:nvPr/>
          </p:nvSpPr>
          <p:spPr>
            <a:xfrm>
              <a:off x="528453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7" name="Oval 2046"/>
            <p:cNvSpPr/>
            <p:nvPr/>
          </p:nvSpPr>
          <p:spPr>
            <a:xfrm>
              <a:off x="550721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8" name="Oval 2047"/>
            <p:cNvSpPr/>
            <p:nvPr/>
          </p:nvSpPr>
          <p:spPr>
            <a:xfrm>
              <a:off x="5729895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9" name="Oval 2048"/>
            <p:cNvSpPr/>
            <p:nvPr/>
          </p:nvSpPr>
          <p:spPr>
            <a:xfrm>
              <a:off x="5952575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0" name="Oval 2049"/>
            <p:cNvSpPr/>
            <p:nvPr/>
          </p:nvSpPr>
          <p:spPr>
            <a:xfrm>
              <a:off x="6175256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2" name="Oval 2051"/>
            <p:cNvSpPr/>
            <p:nvPr/>
          </p:nvSpPr>
          <p:spPr>
            <a:xfrm>
              <a:off x="4171132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3" name="Oval 2052"/>
            <p:cNvSpPr/>
            <p:nvPr/>
          </p:nvSpPr>
          <p:spPr>
            <a:xfrm>
              <a:off x="4393812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4" name="Oval 2053"/>
            <p:cNvSpPr/>
            <p:nvPr/>
          </p:nvSpPr>
          <p:spPr>
            <a:xfrm>
              <a:off x="4616493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5" name="Oval 2054"/>
            <p:cNvSpPr/>
            <p:nvPr/>
          </p:nvSpPr>
          <p:spPr>
            <a:xfrm>
              <a:off x="4839173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6" name="Oval 2055"/>
            <p:cNvSpPr/>
            <p:nvPr/>
          </p:nvSpPr>
          <p:spPr>
            <a:xfrm>
              <a:off x="506185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7" name="Oval 2056"/>
            <p:cNvSpPr/>
            <p:nvPr/>
          </p:nvSpPr>
          <p:spPr>
            <a:xfrm>
              <a:off x="528453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8" name="Oval 2057"/>
            <p:cNvSpPr/>
            <p:nvPr/>
          </p:nvSpPr>
          <p:spPr>
            <a:xfrm>
              <a:off x="550721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9" name="Oval 2058"/>
            <p:cNvSpPr/>
            <p:nvPr/>
          </p:nvSpPr>
          <p:spPr>
            <a:xfrm>
              <a:off x="5729895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0" name="Oval 2059"/>
            <p:cNvSpPr/>
            <p:nvPr/>
          </p:nvSpPr>
          <p:spPr>
            <a:xfrm>
              <a:off x="5952575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1" name="Oval 2060"/>
            <p:cNvSpPr/>
            <p:nvPr/>
          </p:nvSpPr>
          <p:spPr>
            <a:xfrm>
              <a:off x="6175256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3" name="Oval 2062"/>
            <p:cNvSpPr/>
            <p:nvPr/>
          </p:nvSpPr>
          <p:spPr>
            <a:xfrm>
              <a:off x="4171132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4" name="Oval 2063"/>
            <p:cNvSpPr/>
            <p:nvPr/>
          </p:nvSpPr>
          <p:spPr>
            <a:xfrm>
              <a:off x="4393812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5" name="Oval 2064"/>
            <p:cNvSpPr/>
            <p:nvPr/>
          </p:nvSpPr>
          <p:spPr>
            <a:xfrm>
              <a:off x="4616493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6" name="Oval 2065"/>
            <p:cNvSpPr/>
            <p:nvPr/>
          </p:nvSpPr>
          <p:spPr>
            <a:xfrm>
              <a:off x="4839173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7" name="Oval 2066"/>
            <p:cNvSpPr/>
            <p:nvPr/>
          </p:nvSpPr>
          <p:spPr>
            <a:xfrm>
              <a:off x="506185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8" name="Oval 2067"/>
            <p:cNvSpPr/>
            <p:nvPr/>
          </p:nvSpPr>
          <p:spPr>
            <a:xfrm>
              <a:off x="528453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9" name="Oval 2068"/>
            <p:cNvSpPr/>
            <p:nvPr/>
          </p:nvSpPr>
          <p:spPr>
            <a:xfrm>
              <a:off x="550721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0" name="Oval 2069"/>
            <p:cNvSpPr/>
            <p:nvPr/>
          </p:nvSpPr>
          <p:spPr>
            <a:xfrm>
              <a:off x="5729895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1" name="Oval 2070"/>
            <p:cNvSpPr/>
            <p:nvPr/>
          </p:nvSpPr>
          <p:spPr>
            <a:xfrm>
              <a:off x="5952575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2" name="Oval 2071"/>
            <p:cNvSpPr/>
            <p:nvPr/>
          </p:nvSpPr>
          <p:spPr>
            <a:xfrm>
              <a:off x="6175256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4" name="Oval 2073"/>
            <p:cNvSpPr/>
            <p:nvPr/>
          </p:nvSpPr>
          <p:spPr>
            <a:xfrm>
              <a:off x="4171132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5" name="Oval 2074"/>
            <p:cNvSpPr/>
            <p:nvPr/>
          </p:nvSpPr>
          <p:spPr>
            <a:xfrm>
              <a:off x="4393812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6" name="Oval 2075"/>
            <p:cNvSpPr/>
            <p:nvPr/>
          </p:nvSpPr>
          <p:spPr>
            <a:xfrm>
              <a:off x="4616493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7" name="Oval 2076"/>
            <p:cNvSpPr/>
            <p:nvPr/>
          </p:nvSpPr>
          <p:spPr>
            <a:xfrm>
              <a:off x="4839173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8" name="Oval 2077"/>
            <p:cNvSpPr/>
            <p:nvPr/>
          </p:nvSpPr>
          <p:spPr>
            <a:xfrm>
              <a:off x="506185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9" name="Oval 2078"/>
            <p:cNvSpPr/>
            <p:nvPr/>
          </p:nvSpPr>
          <p:spPr>
            <a:xfrm>
              <a:off x="528453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0" name="Oval 2079"/>
            <p:cNvSpPr/>
            <p:nvPr/>
          </p:nvSpPr>
          <p:spPr>
            <a:xfrm>
              <a:off x="550721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1" name="Oval 2080"/>
            <p:cNvSpPr/>
            <p:nvPr/>
          </p:nvSpPr>
          <p:spPr>
            <a:xfrm>
              <a:off x="5729895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2" name="Oval 2081"/>
            <p:cNvSpPr/>
            <p:nvPr/>
          </p:nvSpPr>
          <p:spPr>
            <a:xfrm>
              <a:off x="5952575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3" name="Oval 2082"/>
            <p:cNvSpPr/>
            <p:nvPr/>
          </p:nvSpPr>
          <p:spPr>
            <a:xfrm>
              <a:off x="6175256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5" name="Oval 2084"/>
            <p:cNvSpPr/>
            <p:nvPr/>
          </p:nvSpPr>
          <p:spPr>
            <a:xfrm>
              <a:off x="4171132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6" name="Oval 2085"/>
            <p:cNvSpPr/>
            <p:nvPr/>
          </p:nvSpPr>
          <p:spPr>
            <a:xfrm>
              <a:off x="4393812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7" name="Oval 2086"/>
            <p:cNvSpPr/>
            <p:nvPr/>
          </p:nvSpPr>
          <p:spPr>
            <a:xfrm>
              <a:off x="4616493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8" name="Oval 2087"/>
            <p:cNvSpPr/>
            <p:nvPr/>
          </p:nvSpPr>
          <p:spPr>
            <a:xfrm>
              <a:off x="4839173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9" name="Oval 2088"/>
            <p:cNvSpPr/>
            <p:nvPr/>
          </p:nvSpPr>
          <p:spPr>
            <a:xfrm>
              <a:off x="506185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0" name="Oval 2089"/>
            <p:cNvSpPr/>
            <p:nvPr/>
          </p:nvSpPr>
          <p:spPr>
            <a:xfrm>
              <a:off x="528453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1" name="Oval 2090"/>
            <p:cNvSpPr/>
            <p:nvPr/>
          </p:nvSpPr>
          <p:spPr>
            <a:xfrm>
              <a:off x="550721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2" name="Oval 2091"/>
            <p:cNvSpPr/>
            <p:nvPr/>
          </p:nvSpPr>
          <p:spPr>
            <a:xfrm>
              <a:off x="5729895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3" name="Oval 2092"/>
            <p:cNvSpPr/>
            <p:nvPr/>
          </p:nvSpPr>
          <p:spPr>
            <a:xfrm>
              <a:off x="5952575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4" name="Oval 2093"/>
            <p:cNvSpPr/>
            <p:nvPr/>
          </p:nvSpPr>
          <p:spPr>
            <a:xfrm>
              <a:off x="6175256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6" name="Oval 2095"/>
            <p:cNvSpPr/>
            <p:nvPr/>
          </p:nvSpPr>
          <p:spPr>
            <a:xfrm>
              <a:off x="4171132" y="2664641"/>
              <a:ext cx="155876" cy="15587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6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7" name="Oval 2096"/>
            <p:cNvSpPr/>
            <p:nvPr/>
          </p:nvSpPr>
          <p:spPr>
            <a:xfrm>
              <a:off x="4393812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8" name="Oval 2097"/>
            <p:cNvSpPr/>
            <p:nvPr/>
          </p:nvSpPr>
          <p:spPr>
            <a:xfrm>
              <a:off x="4616493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9" name="Oval 2098"/>
            <p:cNvSpPr/>
            <p:nvPr/>
          </p:nvSpPr>
          <p:spPr>
            <a:xfrm>
              <a:off x="4839173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0" name="Oval 2099"/>
            <p:cNvSpPr/>
            <p:nvPr/>
          </p:nvSpPr>
          <p:spPr>
            <a:xfrm>
              <a:off x="506185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1" name="Oval 2100"/>
            <p:cNvSpPr/>
            <p:nvPr/>
          </p:nvSpPr>
          <p:spPr>
            <a:xfrm>
              <a:off x="528453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2" name="Oval 2101"/>
            <p:cNvSpPr/>
            <p:nvPr/>
          </p:nvSpPr>
          <p:spPr>
            <a:xfrm>
              <a:off x="550721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3" name="Oval 2102"/>
            <p:cNvSpPr/>
            <p:nvPr/>
          </p:nvSpPr>
          <p:spPr>
            <a:xfrm>
              <a:off x="5729895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4" name="Oval 2103"/>
            <p:cNvSpPr/>
            <p:nvPr/>
          </p:nvSpPr>
          <p:spPr>
            <a:xfrm>
              <a:off x="5952575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5" name="Oval 2104"/>
            <p:cNvSpPr/>
            <p:nvPr/>
          </p:nvSpPr>
          <p:spPr>
            <a:xfrm>
              <a:off x="6175256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7" name="Oval 2106"/>
            <p:cNvSpPr/>
            <p:nvPr/>
          </p:nvSpPr>
          <p:spPr>
            <a:xfrm>
              <a:off x="4171132" y="2887321"/>
              <a:ext cx="155876" cy="15587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6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8" name="Oval 2107"/>
            <p:cNvSpPr/>
            <p:nvPr/>
          </p:nvSpPr>
          <p:spPr>
            <a:xfrm>
              <a:off x="4393812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9" name="Oval 2108"/>
            <p:cNvSpPr/>
            <p:nvPr/>
          </p:nvSpPr>
          <p:spPr>
            <a:xfrm>
              <a:off x="4616493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0" name="Oval 2109"/>
            <p:cNvSpPr/>
            <p:nvPr/>
          </p:nvSpPr>
          <p:spPr>
            <a:xfrm>
              <a:off x="4839173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1" name="Oval 2110"/>
            <p:cNvSpPr/>
            <p:nvPr/>
          </p:nvSpPr>
          <p:spPr>
            <a:xfrm>
              <a:off x="506185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2" name="Oval 2111"/>
            <p:cNvSpPr/>
            <p:nvPr/>
          </p:nvSpPr>
          <p:spPr>
            <a:xfrm>
              <a:off x="528453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3" name="Oval 2112"/>
            <p:cNvSpPr/>
            <p:nvPr/>
          </p:nvSpPr>
          <p:spPr>
            <a:xfrm>
              <a:off x="550721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4" name="Oval 2113"/>
            <p:cNvSpPr/>
            <p:nvPr/>
          </p:nvSpPr>
          <p:spPr>
            <a:xfrm>
              <a:off x="5729895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5" name="Oval 2114"/>
            <p:cNvSpPr/>
            <p:nvPr/>
          </p:nvSpPr>
          <p:spPr>
            <a:xfrm>
              <a:off x="5952575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6" name="Oval 2115"/>
            <p:cNvSpPr/>
            <p:nvPr/>
          </p:nvSpPr>
          <p:spPr>
            <a:xfrm>
              <a:off x="6175256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8" name="Oval 2117"/>
            <p:cNvSpPr/>
            <p:nvPr/>
          </p:nvSpPr>
          <p:spPr>
            <a:xfrm>
              <a:off x="4171132" y="3110002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9" name="Oval 2118"/>
            <p:cNvSpPr/>
            <p:nvPr/>
          </p:nvSpPr>
          <p:spPr>
            <a:xfrm>
              <a:off x="4393812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0" name="Oval 2119"/>
            <p:cNvSpPr/>
            <p:nvPr/>
          </p:nvSpPr>
          <p:spPr>
            <a:xfrm>
              <a:off x="4616493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1" name="Oval 2120"/>
            <p:cNvSpPr/>
            <p:nvPr/>
          </p:nvSpPr>
          <p:spPr>
            <a:xfrm>
              <a:off x="4839173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2" name="Oval 2121"/>
            <p:cNvSpPr/>
            <p:nvPr/>
          </p:nvSpPr>
          <p:spPr>
            <a:xfrm>
              <a:off x="506185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3" name="Oval 2122"/>
            <p:cNvSpPr/>
            <p:nvPr/>
          </p:nvSpPr>
          <p:spPr>
            <a:xfrm>
              <a:off x="528453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4" name="Oval 2123"/>
            <p:cNvSpPr/>
            <p:nvPr/>
          </p:nvSpPr>
          <p:spPr>
            <a:xfrm>
              <a:off x="550721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5" name="Oval 2124"/>
            <p:cNvSpPr/>
            <p:nvPr/>
          </p:nvSpPr>
          <p:spPr>
            <a:xfrm>
              <a:off x="5729895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6" name="Oval 2125"/>
            <p:cNvSpPr/>
            <p:nvPr/>
          </p:nvSpPr>
          <p:spPr>
            <a:xfrm>
              <a:off x="5952575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7" name="Oval 2126"/>
            <p:cNvSpPr/>
            <p:nvPr/>
          </p:nvSpPr>
          <p:spPr>
            <a:xfrm>
              <a:off x="6175256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26736" y="3656306"/>
            <a:ext cx="2160000" cy="2160000"/>
            <a:chOff x="4176890" y="3656306"/>
            <a:chExt cx="2160000" cy="2160000"/>
          </a:xfrm>
        </p:grpSpPr>
        <p:sp>
          <p:nvSpPr>
            <p:cNvPr id="2130" name="Oval 2129"/>
            <p:cNvSpPr/>
            <p:nvPr/>
          </p:nvSpPr>
          <p:spPr>
            <a:xfrm>
              <a:off x="4176890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1" name="Oval 2130"/>
            <p:cNvSpPr/>
            <p:nvPr/>
          </p:nvSpPr>
          <p:spPr>
            <a:xfrm>
              <a:off x="4399570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2" name="Oval 2131"/>
            <p:cNvSpPr/>
            <p:nvPr/>
          </p:nvSpPr>
          <p:spPr>
            <a:xfrm>
              <a:off x="4622251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3" name="Oval 2132"/>
            <p:cNvSpPr/>
            <p:nvPr/>
          </p:nvSpPr>
          <p:spPr>
            <a:xfrm>
              <a:off x="4844931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4" name="Oval 2133"/>
            <p:cNvSpPr/>
            <p:nvPr/>
          </p:nvSpPr>
          <p:spPr>
            <a:xfrm>
              <a:off x="506761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5" name="Oval 2134"/>
            <p:cNvSpPr/>
            <p:nvPr/>
          </p:nvSpPr>
          <p:spPr>
            <a:xfrm>
              <a:off x="529029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6" name="Oval 2135"/>
            <p:cNvSpPr/>
            <p:nvPr/>
          </p:nvSpPr>
          <p:spPr>
            <a:xfrm>
              <a:off x="551297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7" name="Oval 2136"/>
            <p:cNvSpPr/>
            <p:nvPr/>
          </p:nvSpPr>
          <p:spPr>
            <a:xfrm>
              <a:off x="5735653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8" name="Oval 2137"/>
            <p:cNvSpPr/>
            <p:nvPr/>
          </p:nvSpPr>
          <p:spPr>
            <a:xfrm>
              <a:off x="5958333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9" name="Oval 2138"/>
            <p:cNvSpPr/>
            <p:nvPr/>
          </p:nvSpPr>
          <p:spPr>
            <a:xfrm>
              <a:off x="6181014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0" name="Oval 2139"/>
            <p:cNvSpPr/>
            <p:nvPr/>
          </p:nvSpPr>
          <p:spPr>
            <a:xfrm>
              <a:off x="4176890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1" name="Oval 2140"/>
            <p:cNvSpPr/>
            <p:nvPr/>
          </p:nvSpPr>
          <p:spPr>
            <a:xfrm>
              <a:off x="4399570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2" name="Oval 2141"/>
            <p:cNvSpPr/>
            <p:nvPr/>
          </p:nvSpPr>
          <p:spPr>
            <a:xfrm>
              <a:off x="4622251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3" name="Oval 2142"/>
            <p:cNvSpPr/>
            <p:nvPr/>
          </p:nvSpPr>
          <p:spPr>
            <a:xfrm>
              <a:off x="4844931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4" name="Oval 2143"/>
            <p:cNvSpPr/>
            <p:nvPr/>
          </p:nvSpPr>
          <p:spPr>
            <a:xfrm>
              <a:off x="506761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5" name="Oval 2144"/>
            <p:cNvSpPr/>
            <p:nvPr/>
          </p:nvSpPr>
          <p:spPr>
            <a:xfrm>
              <a:off x="529029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6" name="Oval 2145"/>
            <p:cNvSpPr/>
            <p:nvPr/>
          </p:nvSpPr>
          <p:spPr>
            <a:xfrm>
              <a:off x="551297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7" name="Oval 2146"/>
            <p:cNvSpPr/>
            <p:nvPr/>
          </p:nvSpPr>
          <p:spPr>
            <a:xfrm>
              <a:off x="5735653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8" name="Oval 2147"/>
            <p:cNvSpPr/>
            <p:nvPr/>
          </p:nvSpPr>
          <p:spPr>
            <a:xfrm>
              <a:off x="5958333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9" name="Oval 2148"/>
            <p:cNvSpPr/>
            <p:nvPr/>
          </p:nvSpPr>
          <p:spPr>
            <a:xfrm>
              <a:off x="6181014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0" name="Oval 2149"/>
            <p:cNvSpPr/>
            <p:nvPr/>
          </p:nvSpPr>
          <p:spPr>
            <a:xfrm>
              <a:off x="4176890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1" name="Oval 2150"/>
            <p:cNvSpPr/>
            <p:nvPr/>
          </p:nvSpPr>
          <p:spPr>
            <a:xfrm>
              <a:off x="4399570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2" name="Oval 2151"/>
            <p:cNvSpPr/>
            <p:nvPr/>
          </p:nvSpPr>
          <p:spPr>
            <a:xfrm>
              <a:off x="4622251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3" name="Oval 2152"/>
            <p:cNvSpPr/>
            <p:nvPr/>
          </p:nvSpPr>
          <p:spPr>
            <a:xfrm>
              <a:off x="4844931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4" name="Oval 2153"/>
            <p:cNvSpPr/>
            <p:nvPr/>
          </p:nvSpPr>
          <p:spPr>
            <a:xfrm>
              <a:off x="506761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5" name="Oval 2154"/>
            <p:cNvSpPr/>
            <p:nvPr/>
          </p:nvSpPr>
          <p:spPr>
            <a:xfrm>
              <a:off x="529029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6" name="Oval 2155"/>
            <p:cNvSpPr/>
            <p:nvPr/>
          </p:nvSpPr>
          <p:spPr>
            <a:xfrm>
              <a:off x="551297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7" name="Oval 2156"/>
            <p:cNvSpPr/>
            <p:nvPr/>
          </p:nvSpPr>
          <p:spPr>
            <a:xfrm>
              <a:off x="5735653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8" name="Oval 2157"/>
            <p:cNvSpPr/>
            <p:nvPr/>
          </p:nvSpPr>
          <p:spPr>
            <a:xfrm>
              <a:off x="5958333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9" name="Oval 2158"/>
            <p:cNvSpPr/>
            <p:nvPr/>
          </p:nvSpPr>
          <p:spPr>
            <a:xfrm>
              <a:off x="6181014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0" name="Oval 2159"/>
            <p:cNvSpPr/>
            <p:nvPr/>
          </p:nvSpPr>
          <p:spPr>
            <a:xfrm>
              <a:off x="4176890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1" name="Oval 2160"/>
            <p:cNvSpPr/>
            <p:nvPr/>
          </p:nvSpPr>
          <p:spPr>
            <a:xfrm>
              <a:off x="4399570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2" name="Oval 2161"/>
            <p:cNvSpPr/>
            <p:nvPr/>
          </p:nvSpPr>
          <p:spPr>
            <a:xfrm>
              <a:off x="4622251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3" name="Oval 2162"/>
            <p:cNvSpPr/>
            <p:nvPr/>
          </p:nvSpPr>
          <p:spPr>
            <a:xfrm>
              <a:off x="4844931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4" name="Oval 2163"/>
            <p:cNvSpPr/>
            <p:nvPr/>
          </p:nvSpPr>
          <p:spPr>
            <a:xfrm>
              <a:off x="506761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5" name="Oval 2164"/>
            <p:cNvSpPr/>
            <p:nvPr/>
          </p:nvSpPr>
          <p:spPr>
            <a:xfrm>
              <a:off x="529029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6" name="Oval 2165"/>
            <p:cNvSpPr/>
            <p:nvPr/>
          </p:nvSpPr>
          <p:spPr>
            <a:xfrm>
              <a:off x="551297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7" name="Oval 2166"/>
            <p:cNvSpPr/>
            <p:nvPr/>
          </p:nvSpPr>
          <p:spPr>
            <a:xfrm>
              <a:off x="5735653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8" name="Oval 2167"/>
            <p:cNvSpPr/>
            <p:nvPr/>
          </p:nvSpPr>
          <p:spPr>
            <a:xfrm>
              <a:off x="5958333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9" name="Oval 2168"/>
            <p:cNvSpPr/>
            <p:nvPr/>
          </p:nvSpPr>
          <p:spPr>
            <a:xfrm>
              <a:off x="6181014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0" name="Oval 2169"/>
            <p:cNvSpPr/>
            <p:nvPr/>
          </p:nvSpPr>
          <p:spPr>
            <a:xfrm>
              <a:off x="4176890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1" name="Oval 2170"/>
            <p:cNvSpPr/>
            <p:nvPr/>
          </p:nvSpPr>
          <p:spPr>
            <a:xfrm>
              <a:off x="4399570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2" name="Oval 2171"/>
            <p:cNvSpPr/>
            <p:nvPr/>
          </p:nvSpPr>
          <p:spPr>
            <a:xfrm>
              <a:off x="4622251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3" name="Oval 2172"/>
            <p:cNvSpPr/>
            <p:nvPr/>
          </p:nvSpPr>
          <p:spPr>
            <a:xfrm>
              <a:off x="4844931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4" name="Oval 2173"/>
            <p:cNvSpPr/>
            <p:nvPr/>
          </p:nvSpPr>
          <p:spPr>
            <a:xfrm>
              <a:off x="506761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5" name="Oval 2174"/>
            <p:cNvSpPr/>
            <p:nvPr/>
          </p:nvSpPr>
          <p:spPr>
            <a:xfrm>
              <a:off x="529029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6" name="Oval 2175"/>
            <p:cNvSpPr/>
            <p:nvPr/>
          </p:nvSpPr>
          <p:spPr>
            <a:xfrm>
              <a:off x="551297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7" name="Oval 2176"/>
            <p:cNvSpPr/>
            <p:nvPr/>
          </p:nvSpPr>
          <p:spPr>
            <a:xfrm>
              <a:off x="5735653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8" name="Oval 2177"/>
            <p:cNvSpPr/>
            <p:nvPr/>
          </p:nvSpPr>
          <p:spPr>
            <a:xfrm>
              <a:off x="5958333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9" name="Oval 2178"/>
            <p:cNvSpPr/>
            <p:nvPr/>
          </p:nvSpPr>
          <p:spPr>
            <a:xfrm>
              <a:off x="6181014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0" name="Oval 2179"/>
            <p:cNvSpPr/>
            <p:nvPr/>
          </p:nvSpPr>
          <p:spPr>
            <a:xfrm>
              <a:off x="4176890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1" name="Oval 2180"/>
            <p:cNvSpPr/>
            <p:nvPr/>
          </p:nvSpPr>
          <p:spPr>
            <a:xfrm>
              <a:off x="4399570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2" name="Oval 2181"/>
            <p:cNvSpPr/>
            <p:nvPr/>
          </p:nvSpPr>
          <p:spPr>
            <a:xfrm>
              <a:off x="4622251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3" name="Oval 2182"/>
            <p:cNvSpPr/>
            <p:nvPr/>
          </p:nvSpPr>
          <p:spPr>
            <a:xfrm>
              <a:off x="4844931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4" name="Oval 2183"/>
            <p:cNvSpPr/>
            <p:nvPr/>
          </p:nvSpPr>
          <p:spPr>
            <a:xfrm>
              <a:off x="506761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5" name="Oval 2184"/>
            <p:cNvSpPr/>
            <p:nvPr/>
          </p:nvSpPr>
          <p:spPr>
            <a:xfrm>
              <a:off x="529029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6" name="Oval 2185"/>
            <p:cNvSpPr/>
            <p:nvPr/>
          </p:nvSpPr>
          <p:spPr>
            <a:xfrm>
              <a:off x="551297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7" name="Oval 2186"/>
            <p:cNvSpPr/>
            <p:nvPr/>
          </p:nvSpPr>
          <p:spPr>
            <a:xfrm>
              <a:off x="5735653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8" name="Oval 2187"/>
            <p:cNvSpPr/>
            <p:nvPr/>
          </p:nvSpPr>
          <p:spPr>
            <a:xfrm>
              <a:off x="5958333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9" name="Oval 2188"/>
            <p:cNvSpPr/>
            <p:nvPr/>
          </p:nvSpPr>
          <p:spPr>
            <a:xfrm>
              <a:off x="6181014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0" name="Oval 2189"/>
            <p:cNvSpPr/>
            <p:nvPr/>
          </p:nvSpPr>
          <p:spPr>
            <a:xfrm>
              <a:off x="4176890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1" name="Oval 2190"/>
            <p:cNvSpPr/>
            <p:nvPr/>
          </p:nvSpPr>
          <p:spPr>
            <a:xfrm>
              <a:off x="4399570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2" name="Oval 2191"/>
            <p:cNvSpPr/>
            <p:nvPr/>
          </p:nvSpPr>
          <p:spPr>
            <a:xfrm>
              <a:off x="4622251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3" name="Oval 2192"/>
            <p:cNvSpPr/>
            <p:nvPr/>
          </p:nvSpPr>
          <p:spPr>
            <a:xfrm>
              <a:off x="4844931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4" name="Oval 2193"/>
            <p:cNvSpPr/>
            <p:nvPr/>
          </p:nvSpPr>
          <p:spPr>
            <a:xfrm>
              <a:off x="506761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5" name="Oval 2194"/>
            <p:cNvSpPr/>
            <p:nvPr/>
          </p:nvSpPr>
          <p:spPr>
            <a:xfrm>
              <a:off x="529029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6" name="Oval 2195"/>
            <p:cNvSpPr/>
            <p:nvPr/>
          </p:nvSpPr>
          <p:spPr>
            <a:xfrm>
              <a:off x="551297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7" name="Oval 2196"/>
            <p:cNvSpPr/>
            <p:nvPr/>
          </p:nvSpPr>
          <p:spPr>
            <a:xfrm>
              <a:off x="5735653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8" name="Oval 2197"/>
            <p:cNvSpPr/>
            <p:nvPr/>
          </p:nvSpPr>
          <p:spPr>
            <a:xfrm>
              <a:off x="5958333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9" name="Oval 2198"/>
            <p:cNvSpPr/>
            <p:nvPr/>
          </p:nvSpPr>
          <p:spPr>
            <a:xfrm>
              <a:off x="6181014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0" name="Oval 2199"/>
            <p:cNvSpPr/>
            <p:nvPr/>
          </p:nvSpPr>
          <p:spPr>
            <a:xfrm>
              <a:off x="4176890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1" name="Oval 2200"/>
            <p:cNvSpPr/>
            <p:nvPr/>
          </p:nvSpPr>
          <p:spPr>
            <a:xfrm>
              <a:off x="4399570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2" name="Oval 2201"/>
            <p:cNvSpPr/>
            <p:nvPr/>
          </p:nvSpPr>
          <p:spPr>
            <a:xfrm>
              <a:off x="4622251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3" name="Oval 2202"/>
            <p:cNvSpPr/>
            <p:nvPr/>
          </p:nvSpPr>
          <p:spPr>
            <a:xfrm>
              <a:off x="4844931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4" name="Oval 2203"/>
            <p:cNvSpPr/>
            <p:nvPr/>
          </p:nvSpPr>
          <p:spPr>
            <a:xfrm>
              <a:off x="506761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5" name="Oval 2204"/>
            <p:cNvSpPr/>
            <p:nvPr/>
          </p:nvSpPr>
          <p:spPr>
            <a:xfrm>
              <a:off x="529029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6" name="Oval 2205"/>
            <p:cNvSpPr/>
            <p:nvPr/>
          </p:nvSpPr>
          <p:spPr>
            <a:xfrm>
              <a:off x="551297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7" name="Oval 2206"/>
            <p:cNvSpPr/>
            <p:nvPr/>
          </p:nvSpPr>
          <p:spPr>
            <a:xfrm>
              <a:off x="5735653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8" name="Oval 2207"/>
            <p:cNvSpPr/>
            <p:nvPr/>
          </p:nvSpPr>
          <p:spPr>
            <a:xfrm>
              <a:off x="5958333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9" name="Oval 2208"/>
            <p:cNvSpPr/>
            <p:nvPr/>
          </p:nvSpPr>
          <p:spPr>
            <a:xfrm>
              <a:off x="6181014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0" name="Oval 2209"/>
            <p:cNvSpPr/>
            <p:nvPr/>
          </p:nvSpPr>
          <p:spPr>
            <a:xfrm>
              <a:off x="4176890" y="5437749"/>
              <a:ext cx="155876" cy="15587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6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1" name="Oval 2210"/>
            <p:cNvSpPr/>
            <p:nvPr/>
          </p:nvSpPr>
          <p:spPr>
            <a:xfrm>
              <a:off x="4399570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2" name="Oval 2211"/>
            <p:cNvSpPr/>
            <p:nvPr/>
          </p:nvSpPr>
          <p:spPr>
            <a:xfrm>
              <a:off x="4622251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3" name="Oval 2212"/>
            <p:cNvSpPr/>
            <p:nvPr/>
          </p:nvSpPr>
          <p:spPr>
            <a:xfrm>
              <a:off x="4844931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4" name="Oval 2213"/>
            <p:cNvSpPr/>
            <p:nvPr/>
          </p:nvSpPr>
          <p:spPr>
            <a:xfrm>
              <a:off x="506761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5" name="Oval 2214"/>
            <p:cNvSpPr/>
            <p:nvPr/>
          </p:nvSpPr>
          <p:spPr>
            <a:xfrm>
              <a:off x="529029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6" name="Oval 2215"/>
            <p:cNvSpPr/>
            <p:nvPr/>
          </p:nvSpPr>
          <p:spPr>
            <a:xfrm>
              <a:off x="551297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7" name="Oval 2216"/>
            <p:cNvSpPr/>
            <p:nvPr/>
          </p:nvSpPr>
          <p:spPr>
            <a:xfrm>
              <a:off x="5735653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8" name="Oval 2217"/>
            <p:cNvSpPr/>
            <p:nvPr/>
          </p:nvSpPr>
          <p:spPr>
            <a:xfrm>
              <a:off x="5958333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9" name="Oval 2218"/>
            <p:cNvSpPr/>
            <p:nvPr/>
          </p:nvSpPr>
          <p:spPr>
            <a:xfrm>
              <a:off x="6181014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0" name="Oval 2219"/>
            <p:cNvSpPr/>
            <p:nvPr/>
          </p:nvSpPr>
          <p:spPr>
            <a:xfrm>
              <a:off x="4176890" y="5660430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1" name="Oval 2220"/>
            <p:cNvSpPr/>
            <p:nvPr/>
          </p:nvSpPr>
          <p:spPr>
            <a:xfrm>
              <a:off x="4399570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2" name="Oval 2221"/>
            <p:cNvSpPr/>
            <p:nvPr/>
          </p:nvSpPr>
          <p:spPr>
            <a:xfrm>
              <a:off x="4622251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3" name="Oval 2222"/>
            <p:cNvSpPr/>
            <p:nvPr/>
          </p:nvSpPr>
          <p:spPr>
            <a:xfrm>
              <a:off x="4844931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4" name="Oval 2223"/>
            <p:cNvSpPr/>
            <p:nvPr/>
          </p:nvSpPr>
          <p:spPr>
            <a:xfrm>
              <a:off x="506761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5" name="Oval 2224"/>
            <p:cNvSpPr/>
            <p:nvPr/>
          </p:nvSpPr>
          <p:spPr>
            <a:xfrm>
              <a:off x="529029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6" name="Oval 2225"/>
            <p:cNvSpPr/>
            <p:nvPr/>
          </p:nvSpPr>
          <p:spPr>
            <a:xfrm>
              <a:off x="551297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7" name="Oval 2226"/>
            <p:cNvSpPr/>
            <p:nvPr/>
          </p:nvSpPr>
          <p:spPr>
            <a:xfrm>
              <a:off x="5735653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8" name="Oval 2227"/>
            <p:cNvSpPr/>
            <p:nvPr/>
          </p:nvSpPr>
          <p:spPr>
            <a:xfrm>
              <a:off x="5958333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9" name="Oval 2228"/>
            <p:cNvSpPr/>
            <p:nvPr/>
          </p:nvSpPr>
          <p:spPr>
            <a:xfrm>
              <a:off x="6181014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5" name="Oval 4"/>
          <p:cNvSpPr/>
          <p:nvPr/>
        </p:nvSpPr>
        <p:spPr>
          <a:xfrm>
            <a:off x="3554095" y="2630136"/>
            <a:ext cx="898808" cy="900000"/>
          </a:xfrm>
          <a:prstGeom prst="ellipse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31" name="Oval 2230"/>
          <p:cNvSpPr/>
          <p:nvPr/>
        </p:nvSpPr>
        <p:spPr>
          <a:xfrm>
            <a:off x="3551227" y="5180564"/>
            <a:ext cx="898808" cy="900000"/>
          </a:xfrm>
          <a:prstGeom prst="ellipse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8" name="Rounded Rectangular Callout 207"/>
          <p:cNvSpPr/>
          <p:nvPr/>
        </p:nvSpPr>
        <p:spPr>
          <a:xfrm>
            <a:off x="6590586" y="1665276"/>
            <a:ext cx="2052000" cy="3240000"/>
          </a:xfrm>
          <a:prstGeom prst="wedgeRoundRectCallout">
            <a:avLst>
              <a:gd name="adj1" fmla="val -60660"/>
              <a:gd name="adj2" fmla="val 60852"/>
              <a:gd name="adj3" fmla="val 16667"/>
            </a:avLst>
          </a:prstGeom>
          <a:solidFill>
            <a:schemeClr val="bg1"/>
          </a:solidFill>
          <a:ln>
            <a:solidFill>
              <a:srgbClr val="70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100" dirty="0" smtClean="0">
                <a:solidFill>
                  <a:schemeClr val="tx2">
                    <a:lumMod val="75000"/>
                  </a:schemeClr>
                </a:solidFill>
              </a:rPr>
              <a:t>So…no </a:t>
            </a:r>
            <a:r>
              <a:rPr lang="en-AU" sz="2100" dirty="0">
                <a:solidFill>
                  <a:schemeClr val="tx2">
                    <a:lumMod val="75000"/>
                  </a:schemeClr>
                </a:solidFill>
              </a:rPr>
              <a:t>hip fracture</a:t>
            </a:r>
          </a:p>
          <a:p>
            <a:pPr algn="ctr"/>
            <a:r>
              <a:rPr lang="en-AU" sz="2100" dirty="0">
                <a:solidFill>
                  <a:schemeClr val="tx2">
                    <a:lumMod val="75000"/>
                  </a:schemeClr>
                </a:solidFill>
              </a:rPr>
              <a:t>is prevented by medicine.</a:t>
            </a:r>
          </a:p>
          <a:p>
            <a:pPr algn="ctr"/>
            <a:endParaRPr lang="en-AU" sz="21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AU" sz="2100" dirty="0" smtClean="0">
                <a:solidFill>
                  <a:schemeClr val="tx2">
                    <a:lumMod val="75000"/>
                  </a:schemeClr>
                </a:solidFill>
              </a:rPr>
              <a:t>No women get this benefit</a:t>
            </a:r>
            <a:r>
              <a:rPr lang="en-AU" sz="21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388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31" grpId="0" animBg="1"/>
      <p:bldP spid="20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E1E4FD-37ED-4550-B5BA-1F9CA45B0C4B}" type="slidenum">
              <a:rPr lang="en-AU" altLang="en-US" smtClean="0"/>
              <a:pPr/>
              <a:t>35</a:t>
            </a:fld>
            <a:endParaRPr lang="en-AU" altLang="en-US" dirty="0" smtClean="0"/>
          </a:p>
        </p:txBody>
      </p:sp>
      <p:sp>
        <p:nvSpPr>
          <p:cNvPr id="68610" name="Rectangle 1001"/>
          <p:cNvSpPr>
            <a:spLocks noGrp="1" noChangeArrowheads="1"/>
          </p:cNvSpPr>
          <p:nvPr>
            <p:ph type="body" sz="half" idx="1"/>
          </p:nvPr>
        </p:nvSpPr>
        <p:spPr>
          <a:xfrm>
            <a:off x="370934" y="219075"/>
            <a:ext cx="6999129" cy="5907088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3100" dirty="0" smtClean="0">
                <a:solidFill>
                  <a:srgbClr val="000058"/>
                </a:solidFill>
              </a:rPr>
              <a:t>Medication impact on spinal fractures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9999"/>
              </a:buClr>
              <a:buFont typeface="Wingdings" pitchFamily="2" charset="2"/>
              <a:buNone/>
            </a:pPr>
            <a:r>
              <a:rPr lang="en-US" sz="1400" i="1" dirty="0" smtClean="0">
                <a:solidFill>
                  <a:srgbClr val="760000"/>
                </a:solidFill>
              </a:rPr>
              <a:t>Women </a:t>
            </a:r>
            <a:r>
              <a:rPr lang="en-US" sz="1400" b="1" i="1" dirty="0" smtClean="0">
                <a:solidFill>
                  <a:srgbClr val="760000"/>
                </a:solidFill>
              </a:rPr>
              <a:t>without</a:t>
            </a:r>
            <a:r>
              <a:rPr lang="en-US" sz="1400" i="1" dirty="0" smtClean="0">
                <a:solidFill>
                  <a:srgbClr val="760000"/>
                </a:solidFill>
              </a:rPr>
              <a:t> previous fractures. All taking calcium</a:t>
            </a:r>
            <a:r>
              <a:rPr lang="en-US" sz="1400" i="1" dirty="0">
                <a:solidFill>
                  <a:srgbClr val="760000"/>
                </a:solidFill>
              </a:rPr>
              <a:t> </a:t>
            </a:r>
            <a:r>
              <a:rPr lang="en-US" sz="1400" i="1" dirty="0" smtClean="0">
                <a:solidFill>
                  <a:srgbClr val="760000"/>
                </a:solidFill>
              </a:rPr>
              <a:t>and some taking Vitamin 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300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Of 100 women who</a:t>
            </a:r>
            <a:endParaRPr lang="en-US" sz="2300" b="1" dirty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>
                <a:solidFill>
                  <a:srgbClr val="000058"/>
                </a:solidFill>
              </a:rPr>
              <a:t>do not take</a:t>
            </a:r>
            <a:r>
              <a:rPr lang="en-US" sz="2300" dirty="0">
                <a:solidFill>
                  <a:srgbClr val="000058"/>
                </a:solidFill>
              </a:rPr>
              <a:t> </a:t>
            </a:r>
            <a:r>
              <a:rPr lang="en-US" sz="2300" dirty="0" smtClean="0">
                <a:solidFill>
                  <a:srgbClr val="000058"/>
                </a:solidFill>
              </a:rPr>
              <a:t>medicine</a:t>
            </a:r>
            <a:endParaRPr lang="en-US" sz="2300" dirty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for </a:t>
            </a:r>
            <a:r>
              <a:rPr lang="en-US" sz="2300" dirty="0" smtClean="0">
                <a:solidFill>
                  <a:srgbClr val="000058"/>
                </a:solidFill>
              </a:rPr>
              <a:t>about 2 </a:t>
            </a:r>
            <a:r>
              <a:rPr lang="en-US" sz="2300" dirty="0">
                <a:solidFill>
                  <a:srgbClr val="000058"/>
                </a:solidFill>
              </a:rPr>
              <a:t>years,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 smtClean="0">
                <a:solidFill>
                  <a:srgbClr val="000058"/>
                </a:solidFill>
              </a:rPr>
              <a:t>3</a:t>
            </a:r>
            <a:r>
              <a:rPr lang="en-US" sz="2300" dirty="0" smtClean="0">
                <a:solidFill>
                  <a:srgbClr val="000058"/>
                </a:solidFill>
              </a:rPr>
              <a:t> women will have </a:t>
            </a:r>
            <a:r>
              <a:rPr lang="en-US" sz="2300" dirty="0">
                <a:solidFill>
                  <a:srgbClr val="000058"/>
                </a:solidFill>
              </a:rPr>
              <a:t>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spinal fracture</a:t>
            </a:r>
            <a:r>
              <a:rPr lang="en-US" sz="2300" dirty="0">
                <a:solidFill>
                  <a:srgbClr val="000058"/>
                </a:solidFill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300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Of 100 women who</a:t>
            </a:r>
            <a:endParaRPr lang="en-US" sz="2300" b="1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b="1" dirty="0" smtClean="0">
                <a:solidFill>
                  <a:srgbClr val="000058"/>
                </a:solidFill>
              </a:rPr>
              <a:t>take</a:t>
            </a:r>
            <a:r>
              <a:rPr lang="en-US" sz="2300" dirty="0" smtClean="0">
                <a:solidFill>
                  <a:srgbClr val="000058"/>
                </a:solidFill>
              </a:rPr>
              <a:t> medicine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for about 2 years,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>
                <a:solidFill>
                  <a:srgbClr val="000058"/>
                </a:solidFill>
              </a:rPr>
              <a:t>1</a:t>
            </a:r>
            <a:r>
              <a:rPr lang="en-US" sz="2300" dirty="0">
                <a:solidFill>
                  <a:srgbClr val="000058"/>
                </a:solidFill>
              </a:rPr>
              <a:t> woman </a:t>
            </a:r>
            <a:r>
              <a:rPr lang="en-US" sz="2300" dirty="0" smtClean="0">
                <a:solidFill>
                  <a:srgbClr val="000058"/>
                </a:solidFill>
              </a:rPr>
              <a:t>will have 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spinal fracture.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dirty="0" smtClean="0">
              <a:solidFill>
                <a:srgbClr val="000058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920978" y="1105878"/>
            <a:ext cx="2160000" cy="2160000"/>
            <a:chOff x="4171132" y="1105878"/>
            <a:chExt cx="2160000" cy="2160000"/>
          </a:xfrm>
        </p:grpSpPr>
        <p:sp>
          <p:nvSpPr>
            <p:cNvPr id="2" name="Oval 1"/>
            <p:cNvSpPr/>
            <p:nvPr/>
          </p:nvSpPr>
          <p:spPr>
            <a:xfrm>
              <a:off x="4171132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19" name="Oval 2018"/>
            <p:cNvSpPr/>
            <p:nvPr/>
          </p:nvSpPr>
          <p:spPr>
            <a:xfrm>
              <a:off x="4393812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1" name="Oval 2020"/>
            <p:cNvSpPr/>
            <p:nvPr/>
          </p:nvSpPr>
          <p:spPr>
            <a:xfrm>
              <a:off x="4616493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2" name="Oval 2021"/>
            <p:cNvSpPr/>
            <p:nvPr/>
          </p:nvSpPr>
          <p:spPr>
            <a:xfrm>
              <a:off x="4839173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3" name="Oval 2022"/>
            <p:cNvSpPr/>
            <p:nvPr/>
          </p:nvSpPr>
          <p:spPr>
            <a:xfrm>
              <a:off x="506185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4" name="Oval 2023"/>
            <p:cNvSpPr/>
            <p:nvPr/>
          </p:nvSpPr>
          <p:spPr>
            <a:xfrm>
              <a:off x="528453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5" name="Oval 2024"/>
            <p:cNvSpPr/>
            <p:nvPr/>
          </p:nvSpPr>
          <p:spPr>
            <a:xfrm>
              <a:off x="550721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6" name="Oval 2025"/>
            <p:cNvSpPr/>
            <p:nvPr/>
          </p:nvSpPr>
          <p:spPr>
            <a:xfrm>
              <a:off x="5729895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7" name="Oval 2026"/>
            <p:cNvSpPr/>
            <p:nvPr/>
          </p:nvSpPr>
          <p:spPr>
            <a:xfrm>
              <a:off x="5952575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28" name="Oval 2027"/>
            <p:cNvSpPr/>
            <p:nvPr/>
          </p:nvSpPr>
          <p:spPr>
            <a:xfrm>
              <a:off x="6175256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0" name="Oval 2029"/>
            <p:cNvSpPr/>
            <p:nvPr/>
          </p:nvSpPr>
          <p:spPr>
            <a:xfrm>
              <a:off x="4171132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1" name="Oval 2030"/>
            <p:cNvSpPr/>
            <p:nvPr/>
          </p:nvSpPr>
          <p:spPr>
            <a:xfrm>
              <a:off x="4393812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2" name="Oval 2031"/>
            <p:cNvSpPr/>
            <p:nvPr/>
          </p:nvSpPr>
          <p:spPr>
            <a:xfrm>
              <a:off x="4616493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3" name="Oval 2032"/>
            <p:cNvSpPr/>
            <p:nvPr/>
          </p:nvSpPr>
          <p:spPr>
            <a:xfrm>
              <a:off x="4839173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4" name="Oval 2033"/>
            <p:cNvSpPr/>
            <p:nvPr/>
          </p:nvSpPr>
          <p:spPr>
            <a:xfrm>
              <a:off x="506185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5" name="Oval 2034"/>
            <p:cNvSpPr/>
            <p:nvPr/>
          </p:nvSpPr>
          <p:spPr>
            <a:xfrm>
              <a:off x="528453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6" name="Oval 2035"/>
            <p:cNvSpPr/>
            <p:nvPr/>
          </p:nvSpPr>
          <p:spPr>
            <a:xfrm>
              <a:off x="550721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7" name="Oval 2036"/>
            <p:cNvSpPr/>
            <p:nvPr/>
          </p:nvSpPr>
          <p:spPr>
            <a:xfrm>
              <a:off x="5729895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8" name="Oval 2037"/>
            <p:cNvSpPr/>
            <p:nvPr/>
          </p:nvSpPr>
          <p:spPr>
            <a:xfrm>
              <a:off x="5952575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39" name="Oval 2038"/>
            <p:cNvSpPr/>
            <p:nvPr/>
          </p:nvSpPr>
          <p:spPr>
            <a:xfrm>
              <a:off x="6175256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1" name="Oval 2040"/>
            <p:cNvSpPr/>
            <p:nvPr/>
          </p:nvSpPr>
          <p:spPr>
            <a:xfrm>
              <a:off x="4171132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2" name="Oval 2041"/>
            <p:cNvSpPr/>
            <p:nvPr/>
          </p:nvSpPr>
          <p:spPr>
            <a:xfrm>
              <a:off x="4393812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3" name="Oval 2042"/>
            <p:cNvSpPr/>
            <p:nvPr/>
          </p:nvSpPr>
          <p:spPr>
            <a:xfrm>
              <a:off x="4616493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4" name="Oval 2043"/>
            <p:cNvSpPr/>
            <p:nvPr/>
          </p:nvSpPr>
          <p:spPr>
            <a:xfrm>
              <a:off x="4839173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5" name="Oval 2044"/>
            <p:cNvSpPr/>
            <p:nvPr/>
          </p:nvSpPr>
          <p:spPr>
            <a:xfrm>
              <a:off x="506185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6" name="Oval 2045"/>
            <p:cNvSpPr/>
            <p:nvPr/>
          </p:nvSpPr>
          <p:spPr>
            <a:xfrm>
              <a:off x="528453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7" name="Oval 2046"/>
            <p:cNvSpPr/>
            <p:nvPr/>
          </p:nvSpPr>
          <p:spPr>
            <a:xfrm>
              <a:off x="550721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8" name="Oval 2047"/>
            <p:cNvSpPr/>
            <p:nvPr/>
          </p:nvSpPr>
          <p:spPr>
            <a:xfrm>
              <a:off x="5729895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49" name="Oval 2048"/>
            <p:cNvSpPr/>
            <p:nvPr/>
          </p:nvSpPr>
          <p:spPr>
            <a:xfrm>
              <a:off x="5952575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0" name="Oval 2049"/>
            <p:cNvSpPr/>
            <p:nvPr/>
          </p:nvSpPr>
          <p:spPr>
            <a:xfrm>
              <a:off x="6175256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2" name="Oval 2051"/>
            <p:cNvSpPr/>
            <p:nvPr/>
          </p:nvSpPr>
          <p:spPr>
            <a:xfrm>
              <a:off x="4171132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3" name="Oval 2052"/>
            <p:cNvSpPr/>
            <p:nvPr/>
          </p:nvSpPr>
          <p:spPr>
            <a:xfrm>
              <a:off x="4393812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4" name="Oval 2053"/>
            <p:cNvSpPr/>
            <p:nvPr/>
          </p:nvSpPr>
          <p:spPr>
            <a:xfrm>
              <a:off x="4616493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5" name="Oval 2054"/>
            <p:cNvSpPr/>
            <p:nvPr/>
          </p:nvSpPr>
          <p:spPr>
            <a:xfrm>
              <a:off x="4839173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6" name="Oval 2055"/>
            <p:cNvSpPr/>
            <p:nvPr/>
          </p:nvSpPr>
          <p:spPr>
            <a:xfrm>
              <a:off x="506185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7" name="Oval 2056"/>
            <p:cNvSpPr/>
            <p:nvPr/>
          </p:nvSpPr>
          <p:spPr>
            <a:xfrm>
              <a:off x="528453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8" name="Oval 2057"/>
            <p:cNvSpPr/>
            <p:nvPr/>
          </p:nvSpPr>
          <p:spPr>
            <a:xfrm>
              <a:off x="550721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59" name="Oval 2058"/>
            <p:cNvSpPr/>
            <p:nvPr/>
          </p:nvSpPr>
          <p:spPr>
            <a:xfrm>
              <a:off x="5729895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0" name="Oval 2059"/>
            <p:cNvSpPr/>
            <p:nvPr/>
          </p:nvSpPr>
          <p:spPr>
            <a:xfrm>
              <a:off x="5952575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1" name="Oval 2060"/>
            <p:cNvSpPr/>
            <p:nvPr/>
          </p:nvSpPr>
          <p:spPr>
            <a:xfrm>
              <a:off x="6175256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3" name="Oval 2062"/>
            <p:cNvSpPr/>
            <p:nvPr/>
          </p:nvSpPr>
          <p:spPr>
            <a:xfrm>
              <a:off x="4171132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4" name="Oval 2063"/>
            <p:cNvSpPr/>
            <p:nvPr/>
          </p:nvSpPr>
          <p:spPr>
            <a:xfrm>
              <a:off x="4393812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5" name="Oval 2064"/>
            <p:cNvSpPr/>
            <p:nvPr/>
          </p:nvSpPr>
          <p:spPr>
            <a:xfrm>
              <a:off x="4616493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6" name="Oval 2065"/>
            <p:cNvSpPr/>
            <p:nvPr/>
          </p:nvSpPr>
          <p:spPr>
            <a:xfrm>
              <a:off x="4839173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7" name="Oval 2066"/>
            <p:cNvSpPr/>
            <p:nvPr/>
          </p:nvSpPr>
          <p:spPr>
            <a:xfrm>
              <a:off x="506185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8" name="Oval 2067"/>
            <p:cNvSpPr/>
            <p:nvPr/>
          </p:nvSpPr>
          <p:spPr>
            <a:xfrm>
              <a:off x="528453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69" name="Oval 2068"/>
            <p:cNvSpPr/>
            <p:nvPr/>
          </p:nvSpPr>
          <p:spPr>
            <a:xfrm>
              <a:off x="550721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0" name="Oval 2069"/>
            <p:cNvSpPr/>
            <p:nvPr/>
          </p:nvSpPr>
          <p:spPr>
            <a:xfrm>
              <a:off x="5729895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1" name="Oval 2070"/>
            <p:cNvSpPr/>
            <p:nvPr/>
          </p:nvSpPr>
          <p:spPr>
            <a:xfrm>
              <a:off x="5952575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2" name="Oval 2071"/>
            <p:cNvSpPr/>
            <p:nvPr/>
          </p:nvSpPr>
          <p:spPr>
            <a:xfrm>
              <a:off x="6175256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4" name="Oval 2073"/>
            <p:cNvSpPr/>
            <p:nvPr/>
          </p:nvSpPr>
          <p:spPr>
            <a:xfrm>
              <a:off x="4171132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5" name="Oval 2074"/>
            <p:cNvSpPr/>
            <p:nvPr/>
          </p:nvSpPr>
          <p:spPr>
            <a:xfrm>
              <a:off x="4393812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6" name="Oval 2075"/>
            <p:cNvSpPr/>
            <p:nvPr/>
          </p:nvSpPr>
          <p:spPr>
            <a:xfrm>
              <a:off x="4616493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7" name="Oval 2076"/>
            <p:cNvSpPr/>
            <p:nvPr/>
          </p:nvSpPr>
          <p:spPr>
            <a:xfrm>
              <a:off x="4839173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8" name="Oval 2077"/>
            <p:cNvSpPr/>
            <p:nvPr/>
          </p:nvSpPr>
          <p:spPr>
            <a:xfrm>
              <a:off x="506185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79" name="Oval 2078"/>
            <p:cNvSpPr/>
            <p:nvPr/>
          </p:nvSpPr>
          <p:spPr>
            <a:xfrm>
              <a:off x="528453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0" name="Oval 2079"/>
            <p:cNvSpPr/>
            <p:nvPr/>
          </p:nvSpPr>
          <p:spPr>
            <a:xfrm>
              <a:off x="550721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1" name="Oval 2080"/>
            <p:cNvSpPr/>
            <p:nvPr/>
          </p:nvSpPr>
          <p:spPr>
            <a:xfrm>
              <a:off x="5729895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2" name="Oval 2081"/>
            <p:cNvSpPr/>
            <p:nvPr/>
          </p:nvSpPr>
          <p:spPr>
            <a:xfrm>
              <a:off x="5952575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3" name="Oval 2082"/>
            <p:cNvSpPr/>
            <p:nvPr/>
          </p:nvSpPr>
          <p:spPr>
            <a:xfrm>
              <a:off x="6175256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5" name="Oval 2084"/>
            <p:cNvSpPr/>
            <p:nvPr/>
          </p:nvSpPr>
          <p:spPr>
            <a:xfrm>
              <a:off x="4171132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6" name="Oval 2085"/>
            <p:cNvSpPr/>
            <p:nvPr/>
          </p:nvSpPr>
          <p:spPr>
            <a:xfrm>
              <a:off x="4393812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7" name="Oval 2086"/>
            <p:cNvSpPr/>
            <p:nvPr/>
          </p:nvSpPr>
          <p:spPr>
            <a:xfrm>
              <a:off x="4616493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8" name="Oval 2087"/>
            <p:cNvSpPr/>
            <p:nvPr/>
          </p:nvSpPr>
          <p:spPr>
            <a:xfrm>
              <a:off x="4839173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89" name="Oval 2088"/>
            <p:cNvSpPr/>
            <p:nvPr/>
          </p:nvSpPr>
          <p:spPr>
            <a:xfrm>
              <a:off x="506185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0" name="Oval 2089"/>
            <p:cNvSpPr/>
            <p:nvPr/>
          </p:nvSpPr>
          <p:spPr>
            <a:xfrm>
              <a:off x="528453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1" name="Oval 2090"/>
            <p:cNvSpPr/>
            <p:nvPr/>
          </p:nvSpPr>
          <p:spPr>
            <a:xfrm>
              <a:off x="550721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2" name="Oval 2091"/>
            <p:cNvSpPr/>
            <p:nvPr/>
          </p:nvSpPr>
          <p:spPr>
            <a:xfrm>
              <a:off x="5729895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3" name="Oval 2092"/>
            <p:cNvSpPr/>
            <p:nvPr/>
          </p:nvSpPr>
          <p:spPr>
            <a:xfrm>
              <a:off x="5952575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4" name="Oval 2093"/>
            <p:cNvSpPr/>
            <p:nvPr/>
          </p:nvSpPr>
          <p:spPr>
            <a:xfrm>
              <a:off x="6175256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6" name="Oval 2095"/>
            <p:cNvSpPr/>
            <p:nvPr/>
          </p:nvSpPr>
          <p:spPr>
            <a:xfrm>
              <a:off x="4171132" y="2664641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7" name="Oval 2096"/>
            <p:cNvSpPr/>
            <p:nvPr/>
          </p:nvSpPr>
          <p:spPr>
            <a:xfrm>
              <a:off x="4393812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8" name="Oval 2097"/>
            <p:cNvSpPr/>
            <p:nvPr/>
          </p:nvSpPr>
          <p:spPr>
            <a:xfrm>
              <a:off x="4616493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099" name="Oval 2098"/>
            <p:cNvSpPr/>
            <p:nvPr/>
          </p:nvSpPr>
          <p:spPr>
            <a:xfrm>
              <a:off x="4839173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0" name="Oval 2099"/>
            <p:cNvSpPr/>
            <p:nvPr/>
          </p:nvSpPr>
          <p:spPr>
            <a:xfrm>
              <a:off x="506185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1" name="Oval 2100"/>
            <p:cNvSpPr/>
            <p:nvPr/>
          </p:nvSpPr>
          <p:spPr>
            <a:xfrm>
              <a:off x="528453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2" name="Oval 2101"/>
            <p:cNvSpPr/>
            <p:nvPr/>
          </p:nvSpPr>
          <p:spPr>
            <a:xfrm>
              <a:off x="550721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3" name="Oval 2102"/>
            <p:cNvSpPr/>
            <p:nvPr/>
          </p:nvSpPr>
          <p:spPr>
            <a:xfrm>
              <a:off x="5729895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4" name="Oval 2103"/>
            <p:cNvSpPr/>
            <p:nvPr/>
          </p:nvSpPr>
          <p:spPr>
            <a:xfrm>
              <a:off x="5952575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5" name="Oval 2104"/>
            <p:cNvSpPr/>
            <p:nvPr/>
          </p:nvSpPr>
          <p:spPr>
            <a:xfrm>
              <a:off x="6175256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7" name="Oval 2106"/>
            <p:cNvSpPr/>
            <p:nvPr/>
          </p:nvSpPr>
          <p:spPr>
            <a:xfrm>
              <a:off x="4171132" y="2887321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8" name="Oval 2107"/>
            <p:cNvSpPr/>
            <p:nvPr/>
          </p:nvSpPr>
          <p:spPr>
            <a:xfrm>
              <a:off x="4393812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09" name="Oval 2108"/>
            <p:cNvSpPr/>
            <p:nvPr/>
          </p:nvSpPr>
          <p:spPr>
            <a:xfrm>
              <a:off x="4616493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0" name="Oval 2109"/>
            <p:cNvSpPr/>
            <p:nvPr/>
          </p:nvSpPr>
          <p:spPr>
            <a:xfrm>
              <a:off x="4839173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1" name="Oval 2110"/>
            <p:cNvSpPr/>
            <p:nvPr/>
          </p:nvSpPr>
          <p:spPr>
            <a:xfrm>
              <a:off x="506185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2" name="Oval 2111"/>
            <p:cNvSpPr/>
            <p:nvPr/>
          </p:nvSpPr>
          <p:spPr>
            <a:xfrm>
              <a:off x="528453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3" name="Oval 2112"/>
            <p:cNvSpPr/>
            <p:nvPr/>
          </p:nvSpPr>
          <p:spPr>
            <a:xfrm>
              <a:off x="550721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4" name="Oval 2113"/>
            <p:cNvSpPr/>
            <p:nvPr/>
          </p:nvSpPr>
          <p:spPr>
            <a:xfrm>
              <a:off x="5729895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5" name="Oval 2114"/>
            <p:cNvSpPr/>
            <p:nvPr/>
          </p:nvSpPr>
          <p:spPr>
            <a:xfrm>
              <a:off x="5952575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6" name="Oval 2115"/>
            <p:cNvSpPr/>
            <p:nvPr/>
          </p:nvSpPr>
          <p:spPr>
            <a:xfrm>
              <a:off x="6175256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8" name="Oval 2117"/>
            <p:cNvSpPr/>
            <p:nvPr/>
          </p:nvSpPr>
          <p:spPr>
            <a:xfrm>
              <a:off x="4171132" y="3110002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19" name="Oval 2118"/>
            <p:cNvSpPr/>
            <p:nvPr/>
          </p:nvSpPr>
          <p:spPr>
            <a:xfrm>
              <a:off x="4393812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0" name="Oval 2119"/>
            <p:cNvSpPr/>
            <p:nvPr/>
          </p:nvSpPr>
          <p:spPr>
            <a:xfrm>
              <a:off x="4616493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1" name="Oval 2120"/>
            <p:cNvSpPr/>
            <p:nvPr/>
          </p:nvSpPr>
          <p:spPr>
            <a:xfrm>
              <a:off x="4839173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2" name="Oval 2121"/>
            <p:cNvSpPr/>
            <p:nvPr/>
          </p:nvSpPr>
          <p:spPr>
            <a:xfrm>
              <a:off x="506185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3" name="Oval 2122"/>
            <p:cNvSpPr/>
            <p:nvPr/>
          </p:nvSpPr>
          <p:spPr>
            <a:xfrm>
              <a:off x="528453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4" name="Oval 2123"/>
            <p:cNvSpPr/>
            <p:nvPr/>
          </p:nvSpPr>
          <p:spPr>
            <a:xfrm>
              <a:off x="550721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5" name="Oval 2124"/>
            <p:cNvSpPr/>
            <p:nvPr/>
          </p:nvSpPr>
          <p:spPr>
            <a:xfrm>
              <a:off x="5729895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6" name="Oval 2125"/>
            <p:cNvSpPr/>
            <p:nvPr/>
          </p:nvSpPr>
          <p:spPr>
            <a:xfrm>
              <a:off x="5952575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  <p:sp>
          <p:nvSpPr>
            <p:cNvPr id="2127" name="Oval 2126"/>
            <p:cNvSpPr/>
            <p:nvPr/>
          </p:nvSpPr>
          <p:spPr>
            <a:xfrm>
              <a:off x="6175256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26736" y="3656306"/>
            <a:ext cx="2160000" cy="2160000"/>
            <a:chOff x="4176890" y="3656306"/>
            <a:chExt cx="2160000" cy="2160000"/>
          </a:xfrm>
        </p:grpSpPr>
        <p:sp>
          <p:nvSpPr>
            <p:cNvPr id="2130" name="Oval 2129"/>
            <p:cNvSpPr/>
            <p:nvPr/>
          </p:nvSpPr>
          <p:spPr>
            <a:xfrm>
              <a:off x="4176890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1" name="Oval 2130"/>
            <p:cNvSpPr/>
            <p:nvPr/>
          </p:nvSpPr>
          <p:spPr>
            <a:xfrm>
              <a:off x="4399570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2" name="Oval 2131"/>
            <p:cNvSpPr/>
            <p:nvPr/>
          </p:nvSpPr>
          <p:spPr>
            <a:xfrm>
              <a:off x="4622251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3" name="Oval 2132"/>
            <p:cNvSpPr/>
            <p:nvPr/>
          </p:nvSpPr>
          <p:spPr>
            <a:xfrm>
              <a:off x="4844931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4" name="Oval 2133"/>
            <p:cNvSpPr/>
            <p:nvPr/>
          </p:nvSpPr>
          <p:spPr>
            <a:xfrm>
              <a:off x="506761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5" name="Oval 2134"/>
            <p:cNvSpPr/>
            <p:nvPr/>
          </p:nvSpPr>
          <p:spPr>
            <a:xfrm>
              <a:off x="529029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6" name="Oval 2135"/>
            <p:cNvSpPr/>
            <p:nvPr/>
          </p:nvSpPr>
          <p:spPr>
            <a:xfrm>
              <a:off x="551297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7" name="Oval 2136"/>
            <p:cNvSpPr/>
            <p:nvPr/>
          </p:nvSpPr>
          <p:spPr>
            <a:xfrm>
              <a:off x="5735653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8" name="Oval 2137"/>
            <p:cNvSpPr/>
            <p:nvPr/>
          </p:nvSpPr>
          <p:spPr>
            <a:xfrm>
              <a:off x="5958333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9" name="Oval 2138"/>
            <p:cNvSpPr/>
            <p:nvPr/>
          </p:nvSpPr>
          <p:spPr>
            <a:xfrm>
              <a:off x="6181014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0" name="Oval 2139"/>
            <p:cNvSpPr/>
            <p:nvPr/>
          </p:nvSpPr>
          <p:spPr>
            <a:xfrm>
              <a:off x="4176890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1" name="Oval 2140"/>
            <p:cNvSpPr/>
            <p:nvPr/>
          </p:nvSpPr>
          <p:spPr>
            <a:xfrm>
              <a:off x="4399570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2" name="Oval 2141"/>
            <p:cNvSpPr/>
            <p:nvPr/>
          </p:nvSpPr>
          <p:spPr>
            <a:xfrm>
              <a:off x="4622251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3" name="Oval 2142"/>
            <p:cNvSpPr/>
            <p:nvPr/>
          </p:nvSpPr>
          <p:spPr>
            <a:xfrm>
              <a:off x="4844931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4" name="Oval 2143"/>
            <p:cNvSpPr/>
            <p:nvPr/>
          </p:nvSpPr>
          <p:spPr>
            <a:xfrm>
              <a:off x="506761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5" name="Oval 2144"/>
            <p:cNvSpPr/>
            <p:nvPr/>
          </p:nvSpPr>
          <p:spPr>
            <a:xfrm>
              <a:off x="529029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6" name="Oval 2145"/>
            <p:cNvSpPr/>
            <p:nvPr/>
          </p:nvSpPr>
          <p:spPr>
            <a:xfrm>
              <a:off x="551297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7" name="Oval 2146"/>
            <p:cNvSpPr/>
            <p:nvPr/>
          </p:nvSpPr>
          <p:spPr>
            <a:xfrm>
              <a:off x="5735653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8" name="Oval 2147"/>
            <p:cNvSpPr/>
            <p:nvPr/>
          </p:nvSpPr>
          <p:spPr>
            <a:xfrm>
              <a:off x="5958333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9" name="Oval 2148"/>
            <p:cNvSpPr/>
            <p:nvPr/>
          </p:nvSpPr>
          <p:spPr>
            <a:xfrm>
              <a:off x="6181014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0" name="Oval 2149"/>
            <p:cNvSpPr/>
            <p:nvPr/>
          </p:nvSpPr>
          <p:spPr>
            <a:xfrm>
              <a:off x="4176890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1" name="Oval 2150"/>
            <p:cNvSpPr/>
            <p:nvPr/>
          </p:nvSpPr>
          <p:spPr>
            <a:xfrm>
              <a:off x="4399570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2" name="Oval 2151"/>
            <p:cNvSpPr/>
            <p:nvPr/>
          </p:nvSpPr>
          <p:spPr>
            <a:xfrm>
              <a:off x="4622251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3" name="Oval 2152"/>
            <p:cNvSpPr/>
            <p:nvPr/>
          </p:nvSpPr>
          <p:spPr>
            <a:xfrm>
              <a:off x="4844931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4" name="Oval 2153"/>
            <p:cNvSpPr/>
            <p:nvPr/>
          </p:nvSpPr>
          <p:spPr>
            <a:xfrm>
              <a:off x="506761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5" name="Oval 2154"/>
            <p:cNvSpPr/>
            <p:nvPr/>
          </p:nvSpPr>
          <p:spPr>
            <a:xfrm>
              <a:off x="529029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6" name="Oval 2155"/>
            <p:cNvSpPr/>
            <p:nvPr/>
          </p:nvSpPr>
          <p:spPr>
            <a:xfrm>
              <a:off x="551297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7" name="Oval 2156"/>
            <p:cNvSpPr/>
            <p:nvPr/>
          </p:nvSpPr>
          <p:spPr>
            <a:xfrm>
              <a:off x="5735653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8" name="Oval 2157"/>
            <p:cNvSpPr/>
            <p:nvPr/>
          </p:nvSpPr>
          <p:spPr>
            <a:xfrm>
              <a:off x="5958333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9" name="Oval 2158"/>
            <p:cNvSpPr/>
            <p:nvPr/>
          </p:nvSpPr>
          <p:spPr>
            <a:xfrm>
              <a:off x="6181014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0" name="Oval 2159"/>
            <p:cNvSpPr/>
            <p:nvPr/>
          </p:nvSpPr>
          <p:spPr>
            <a:xfrm>
              <a:off x="4176890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1" name="Oval 2160"/>
            <p:cNvSpPr/>
            <p:nvPr/>
          </p:nvSpPr>
          <p:spPr>
            <a:xfrm>
              <a:off x="4399570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2" name="Oval 2161"/>
            <p:cNvSpPr/>
            <p:nvPr/>
          </p:nvSpPr>
          <p:spPr>
            <a:xfrm>
              <a:off x="4622251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3" name="Oval 2162"/>
            <p:cNvSpPr/>
            <p:nvPr/>
          </p:nvSpPr>
          <p:spPr>
            <a:xfrm>
              <a:off x="4844931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4" name="Oval 2163"/>
            <p:cNvSpPr/>
            <p:nvPr/>
          </p:nvSpPr>
          <p:spPr>
            <a:xfrm>
              <a:off x="506761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5" name="Oval 2164"/>
            <p:cNvSpPr/>
            <p:nvPr/>
          </p:nvSpPr>
          <p:spPr>
            <a:xfrm>
              <a:off x="529029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6" name="Oval 2165"/>
            <p:cNvSpPr/>
            <p:nvPr/>
          </p:nvSpPr>
          <p:spPr>
            <a:xfrm>
              <a:off x="551297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7" name="Oval 2166"/>
            <p:cNvSpPr/>
            <p:nvPr/>
          </p:nvSpPr>
          <p:spPr>
            <a:xfrm>
              <a:off x="5735653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8" name="Oval 2167"/>
            <p:cNvSpPr/>
            <p:nvPr/>
          </p:nvSpPr>
          <p:spPr>
            <a:xfrm>
              <a:off x="5958333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9" name="Oval 2168"/>
            <p:cNvSpPr/>
            <p:nvPr/>
          </p:nvSpPr>
          <p:spPr>
            <a:xfrm>
              <a:off x="6181014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0" name="Oval 2169"/>
            <p:cNvSpPr/>
            <p:nvPr/>
          </p:nvSpPr>
          <p:spPr>
            <a:xfrm>
              <a:off x="4176890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1" name="Oval 2170"/>
            <p:cNvSpPr/>
            <p:nvPr/>
          </p:nvSpPr>
          <p:spPr>
            <a:xfrm>
              <a:off x="4399570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2" name="Oval 2171"/>
            <p:cNvSpPr/>
            <p:nvPr/>
          </p:nvSpPr>
          <p:spPr>
            <a:xfrm>
              <a:off x="4622251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3" name="Oval 2172"/>
            <p:cNvSpPr/>
            <p:nvPr/>
          </p:nvSpPr>
          <p:spPr>
            <a:xfrm>
              <a:off x="4844931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4" name="Oval 2173"/>
            <p:cNvSpPr/>
            <p:nvPr/>
          </p:nvSpPr>
          <p:spPr>
            <a:xfrm>
              <a:off x="506761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5" name="Oval 2174"/>
            <p:cNvSpPr/>
            <p:nvPr/>
          </p:nvSpPr>
          <p:spPr>
            <a:xfrm>
              <a:off x="529029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6" name="Oval 2175"/>
            <p:cNvSpPr/>
            <p:nvPr/>
          </p:nvSpPr>
          <p:spPr>
            <a:xfrm>
              <a:off x="551297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7" name="Oval 2176"/>
            <p:cNvSpPr/>
            <p:nvPr/>
          </p:nvSpPr>
          <p:spPr>
            <a:xfrm>
              <a:off x="5735653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8" name="Oval 2177"/>
            <p:cNvSpPr/>
            <p:nvPr/>
          </p:nvSpPr>
          <p:spPr>
            <a:xfrm>
              <a:off x="5958333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9" name="Oval 2178"/>
            <p:cNvSpPr/>
            <p:nvPr/>
          </p:nvSpPr>
          <p:spPr>
            <a:xfrm>
              <a:off x="6181014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0" name="Oval 2179"/>
            <p:cNvSpPr/>
            <p:nvPr/>
          </p:nvSpPr>
          <p:spPr>
            <a:xfrm>
              <a:off x="4176890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1" name="Oval 2180"/>
            <p:cNvSpPr/>
            <p:nvPr/>
          </p:nvSpPr>
          <p:spPr>
            <a:xfrm>
              <a:off x="4399570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2" name="Oval 2181"/>
            <p:cNvSpPr/>
            <p:nvPr/>
          </p:nvSpPr>
          <p:spPr>
            <a:xfrm>
              <a:off x="4622251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3" name="Oval 2182"/>
            <p:cNvSpPr/>
            <p:nvPr/>
          </p:nvSpPr>
          <p:spPr>
            <a:xfrm>
              <a:off x="4844931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4" name="Oval 2183"/>
            <p:cNvSpPr/>
            <p:nvPr/>
          </p:nvSpPr>
          <p:spPr>
            <a:xfrm>
              <a:off x="506761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5" name="Oval 2184"/>
            <p:cNvSpPr/>
            <p:nvPr/>
          </p:nvSpPr>
          <p:spPr>
            <a:xfrm>
              <a:off x="529029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6" name="Oval 2185"/>
            <p:cNvSpPr/>
            <p:nvPr/>
          </p:nvSpPr>
          <p:spPr>
            <a:xfrm>
              <a:off x="551297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7" name="Oval 2186"/>
            <p:cNvSpPr/>
            <p:nvPr/>
          </p:nvSpPr>
          <p:spPr>
            <a:xfrm>
              <a:off x="5735653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8" name="Oval 2187"/>
            <p:cNvSpPr/>
            <p:nvPr/>
          </p:nvSpPr>
          <p:spPr>
            <a:xfrm>
              <a:off x="5958333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9" name="Oval 2188"/>
            <p:cNvSpPr/>
            <p:nvPr/>
          </p:nvSpPr>
          <p:spPr>
            <a:xfrm>
              <a:off x="6181014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0" name="Oval 2189"/>
            <p:cNvSpPr/>
            <p:nvPr/>
          </p:nvSpPr>
          <p:spPr>
            <a:xfrm>
              <a:off x="4176890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1" name="Oval 2190"/>
            <p:cNvSpPr/>
            <p:nvPr/>
          </p:nvSpPr>
          <p:spPr>
            <a:xfrm>
              <a:off x="4399570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2" name="Oval 2191"/>
            <p:cNvSpPr/>
            <p:nvPr/>
          </p:nvSpPr>
          <p:spPr>
            <a:xfrm>
              <a:off x="4622251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3" name="Oval 2192"/>
            <p:cNvSpPr/>
            <p:nvPr/>
          </p:nvSpPr>
          <p:spPr>
            <a:xfrm>
              <a:off x="4844931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4" name="Oval 2193"/>
            <p:cNvSpPr/>
            <p:nvPr/>
          </p:nvSpPr>
          <p:spPr>
            <a:xfrm>
              <a:off x="506761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5" name="Oval 2194"/>
            <p:cNvSpPr/>
            <p:nvPr/>
          </p:nvSpPr>
          <p:spPr>
            <a:xfrm>
              <a:off x="529029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6" name="Oval 2195"/>
            <p:cNvSpPr/>
            <p:nvPr/>
          </p:nvSpPr>
          <p:spPr>
            <a:xfrm>
              <a:off x="551297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7" name="Oval 2196"/>
            <p:cNvSpPr/>
            <p:nvPr/>
          </p:nvSpPr>
          <p:spPr>
            <a:xfrm>
              <a:off x="5735653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8" name="Oval 2197"/>
            <p:cNvSpPr/>
            <p:nvPr/>
          </p:nvSpPr>
          <p:spPr>
            <a:xfrm>
              <a:off x="5958333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9" name="Oval 2198"/>
            <p:cNvSpPr/>
            <p:nvPr/>
          </p:nvSpPr>
          <p:spPr>
            <a:xfrm>
              <a:off x="6181014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0" name="Oval 2199"/>
            <p:cNvSpPr/>
            <p:nvPr/>
          </p:nvSpPr>
          <p:spPr>
            <a:xfrm>
              <a:off x="4176890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1" name="Oval 2200"/>
            <p:cNvSpPr/>
            <p:nvPr/>
          </p:nvSpPr>
          <p:spPr>
            <a:xfrm>
              <a:off x="4399570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2" name="Oval 2201"/>
            <p:cNvSpPr/>
            <p:nvPr/>
          </p:nvSpPr>
          <p:spPr>
            <a:xfrm>
              <a:off x="4622251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3" name="Oval 2202"/>
            <p:cNvSpPr/>
            <p:nvPr/>
          </p:nvSpPr>
          <p:spPr>
            <a:xfrm>
              <a:off x="4844931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4" name="Oval 2203"/>
            <p:cNvSpPr/>
            <p:nvPr/>
          </p:nvSpPr>
          <p:spPr>
            <a:xfrm>
              <a:off x="506761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5" name="Oval 2204"/>
            <p:cNvSpPr/>
            <p:nvPr/>
          </p:nvSpPr>
          <p:spPr>
            <a:xfrm>
              <a:off x="529029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6" name="Oval 2205"/>
            <p:cNvSpPr/>
            <p:nvPr/>
          </p:nvSpPr>
          <p:spPr>
            <a:xfrm>
              <a:off x="551297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7" name="Oval 2206"/>
            <p:cNvSpPr/>
            <p:nvPr/>
          </p:nvSpPr>
          <p:spPr>
            <a:xfrm>
              <a:off x="5735653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8" name="Oval 2207"/>
            <p:cNvSpPr/>
            <p:nvPr/>
          </p:nvSpPr>
          <p:spPr>
            <a:xfrm>
              <a:off x="5958333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9" name="Oval 2208"/>
            <p:cNvSpPr/>
            <p:nvPr/>
          </p:nvSpPr>
          <p:spPr>
            <a:xfrm>
              <a:off x="6181014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0" name="Oval 2209"/>
            <p:cNvSpPr/>
            <p:nvPr/>
          </p:nvSpPr>
          <p:spPr>
            <a:xfrm>
              <a:off x="4176890" y="5437749"/>
              <a:ext cx="155876" cy="15587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6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1" name="Oval 2210"/>
            <p:cNvSpPr/>
            <p:nvPr/>
          </p:nvSpPr>
          <p:spPr>
            <a:xfrm>
              <a:off x="4399570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2" name="Oval 2211"/>
            <p:cNvSpPr/>
            <p:nvPr/>
          </p:nvSpPr>
          <p:spPr>
            <a:xfrm>
              <a:off x="4622251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3" name="Oval 2212"/>
            <p:cNvSpPr/>
            <p:nvPr/>
          </p:nvSpPr>
          <p:spPr>
            <a:xfrm>
              <a:off x="4844931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4" name="Oval 2213"/>
            <p:cNvSpPr/>
            <p:nvPr/>
          </p:nvSpPr>
          <p:spPr>
            <a:xfrm>
              <a:off x="506761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5" name="Oval 2214"/>
            <p:cNvSpPr/>
            <p:nvPr/>
          </p:nvSpPr>
          <p:spPr>
            <a:xfrm>
              <a:off x="529029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6" name="Oval 2215"/>
            <p:cNvSpPr/>
            <p:nvPr/>
          </p:nvSpPr>
          <p:spPr>
            <a:xfrm>
              <a:off x="551297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7" name="Oval 2216"/>
            <p:cNvSpPr/>
            <p:nvPr/>
          </p:nvSpPr>
          <p:spPr>
            <a:xfrm>
              <a:off x="5735653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8" name="Oval 2217"/>
            <p:cNvSpPr/>
            <p:nvPr/>
          </p:nvSpPr>
          <p:spPr>
            <a:xfrm>
              <a:off x="5958333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9" name="Oval 2218"/>
            <p:cNvSpPr/>
            <p:nvPr/>
          </p:nvSpPr>
          <p:spPr>
            <a:xfrm>
              <a:off x="6181014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0" name="Oval 2219"/>
            <p:cNvSpPr/>
            <p:nvPr/>
          </p:nvSpPr>
          <p:spPr>
            <a:xfrm>
              <a:off x="4176890" y="5660430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1" name="Oval 2220"/>
            <p:cNvSpPr/>
            <p:nvPr/>
          </p:nvSpPr>
          <p:spPr>
            <a:xfrm>
              <a:off x="4399570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2" name="Oval 2221"/>
            <p:cNvSpPr/>
            <p:nvPr/>
          </p:nvSpPr>
          <p:spPr>
            <a:xfrm>
              <a:off x="4622251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3" name="Oval 2222"/>
            <p:cNvSpPr/>
            <p:nvPr/>
          </p:nvSpPr>
          <p:spPr>
            <a:xfrm>
              <a:off x="4844931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4" name="Oval 2223"/>
            <p:cNvSpPr/>
            <p:nvPr/>
          </p:nvSpPr>
          <p:spPr>
            <a:xfrm>
              <a:off x="506761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5" name="Oval 2224"/>
            <p:cNvSpPr/>
            <p:nvPr/>
          </p:nvSpPr>
          <p:spPr>
            <a:xfrm>
              <a:off x="529029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6" name="Oval 2225"/>
            <p:cNvSpPr/>
            <p:nvPr/>
          </p:nvSpPr>
          <p:spPr>
            <a:xfrm>
              <a:off x="551297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7" name="Oval 2226"/>
            <p:cNvSpPr/>
            <p:nvPr/>
          </p:nvSpPr>
          <p:spPr>
            <a:xfrm>
              <a:off x="5735653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8" name="Oval 2227"/>
            <p:cNvSpPr/>
            <p:nvPr/>
          </p:nvSpPr>
          <p:spPr>
            <a:xfrm>
              <a:off x="5958333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9" name="Oval 2228"/>
            <p:cNvSpPr/>
            <p:nvPr/>
          </p:nvSpPr>
          <p:spPr>
            <a:xfrm>
              <a:off x="6181014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5" name="Oval 4"/>
          <p:cNvSpPr/>
          <p:nvPr/>
        </p:nvSpPr>
        <p:spPr>
          <a:xfrm>
            <a:off x="3623407" y="2583101"/>
            <a:ext cx="898808" cy="900000"/>
          </a:xfrm>
          <a:prstGeom prst="ellipse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31" name="Oval 2230"/>
          <p:cNvSpPr/>
          <p:nvPr/>
        </p:nvSpPr>
        <p:spPr>
          <a:xfrm>
            <a:off x="3551227" y="5180564"/>
            <a:ext cx="898808" cy="900000"/>
          </a:xfrm>
          <a:prstGeom prst="ellipse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8" name="Rounded Rectangular Callout 207"/>
          <p:cNvSpPr/>
          <p:nvPr/>
        </p:nvSpPr>
        <p:spPr>
          <a:xfrm>
            <a:off x="6590586" y="1665276"/>
            <a:ext cx="2052000" cy="3240000"/>
          </a:xfrm>
          <a:prstGeom prst="wedgeRoundRectCallout">
            <a:avLst>
              <a:gd name="adj1" fmla="val -60660"/>
              <a:gd name="adj2" fmla="val 60852"/>
              <a:gd name="adj3" fmla="val 16667"/>
            </a:avLst>
          </a:prstGeom>
          <a:solidFill>
            <a:schemeClr val="bg1"/>
          </a:solidFill>
          <a:ln>
            <a:solidFill>
              <a:srgbClr val="70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So…2 spinal fractures</a:t>
            </a:r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are </a:t>
            </a:r>
            <a:r>
              <a:rPr lang="en-AU" sz="2000" dirty="0">
                <a:solidFill>
                  <a:schemeClr val="tx2">
                    <a:lumMod val="75000"/>
                  </a:schemeClr>
                </a:solidFill>
              </a:rPr>
              <a:t>prevented by medicine.</a:t>
            </a:r>
          </a:p>
          <a:p>
            <a:pPr algn="ctr"/>
            <a:endParaRPr lang="en-AU" sz="20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AU" sz="2000" dirty="0" smtClean="0">
                <a:solidFill>
                  <a:schemeClr val="tx2">
                    <a:lumMod val="75000"/>
                  </a:schemeClr>
                </a:solidFill>
              </a:rPr>
              <a:t>98 of the 100 women taking medication do not get this benefit</a:t>
            </a:r>
            <a:r>
              <a:rPr lang="en-AU" sz="20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119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31" grpId="0" animBg="1"/>
      <p:bldP spid="20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How well do </a:t>
            </a:r>
            <a:r>
              <a:rPr lang="en-AU" dirty="0" smtClean="0"/>
              <a:t>medications work</a:t>
            </a:r>
            <a:r>
              <a:rPr lang="en-AU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AU" b="1" dirty="0" smtClean="0"/>
          </a:p>
          <a:p>
            <a:pPr lvl="0"/>
            <a:endParaRPr lang="en-AU" b="1" dirty="0"/>
          </a:p>
          <a:p>
            <a:pPr lvl="0"/>
            <a:r>
              <a:rPr lang="en-AU" b="1" dirty="0" smtClean="0"/>
              <a:t>2</a:t>
            </a:r>
            <a:r>
              <a:rPr lang="en-AU" b="1" baseline="30000" dirty="0" smtClean="0"/>
              <a:t>nd</a:t>
            </a:r>
            <a:r>
              <a:rPr lang="en-AU" b="1" dirty="0" smtClean="0"/>
              <a:t>….in evidence </a:t>
            </a:r>
            <a:r>
              <a:rPr lang="en-AU" b="1" dirty="0"/>
              <a:t>with women who mostly </a:t>
            </a:r>
            <a:r>
              <a:rPr lang="en-AU" b="1" i="1" dirty="0"/>
              <a:t>had previously had</a:t>
            </a:r>
            <a:r>
              <a:rPr lang="en-AU" b="1" dirty="0"/>
              <a:t> a fracture </a:t>
            </a:r>
            <a:r>
              <a:rPr lang="en-AU" b="1" dirty="0" smtClean="0"/>
              <a:t>…</a:t>
            </a:r>
          </a:p>
          <a:p>
            <a:pPr marL="0" lvl="0" indent="0">
              <a:buNone/>
            </a:pPr>
            <a:r>
              <a:rPr lang="en-AU" dirty="0" smtClean="0"/>
              <a:t> 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36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138100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E1E4FD-37ED-4550-B5BA-1F9CA45B0C4B}" type="slidenum">
              <a:rPr lang="en-AU" altLang="en-US" smtClean="0"/>
              <a:pPr/>
              <a:t>37</a:t>
            </a:fld>
            <a:endParaRPr lang="en-AU" altLang="en-US" dirty="0" smtClean="0"/>
          </a:p>
        </p:txBody>
      </p:sp>
      <p:sp>
        <p:nvSpPr>
          <p:cNvPr id="68610" name="Rectangle 1001"/>
          <p:cNvSpPr>
            <a:spLocks noGrp="1" noChangeArrowheads="1"/>
          </p:cNvSpPr>
          <p:nvPr>
            <p:ph type="body" sz="half" idx="1"/>
          </p:nvPr>
        </p:nvSpPr>
        <p:spPr>
          <a:xfrm>
            <a:off x="370935" y="219075"/>
            <a:ext cx="6291121" cy="5907088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3100" dirty="0" smtClean="0">
                <a:solidFill>
                  <a:srgbClr val="000058"/>
                </a:solidFill>
              </a:rPr>
              <a:t>Medication impact on hip fracture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9999"/>
              </a:buClr>
              <a:buNone/>
            </a:pPr>
            <a:r>
              <a:rPr lang="en-US" sz="1400" i="1" dirty="0" smtClean="0">
                <a:solidFill>
                  <a:srgbClr val="760000"/>
                </a:solidFill>
              </a:rPr>
              <a:t>Women </a:t>
            </a:r>
            <a:r>
              <a:rPr lang="en-US" sz="1400" b="1" i="1" dirty="0" smtClean="0">
                <a:solidFill>
                  <a:srgbClr val="760000"/>
                </a:solidFill>
              </a:rPr>
              <a:t>with </a:t>
            </a:r>
            <a:r>
              <a:rPr lang="en-US" sz="1400" i="1" dirty="0" smtClean="0">
                <a:solidFill>
                  <a:srgbClr val="760000"/>
                </a:solidFill>
              </a:rPr>
              <a:t>previous fracture. All </a:t>
            </a:r>
            <a:r>
              <a:rPr lang="en-US" sz="1400" i="1" dirty="0">
                <a:solidFill>
                  <a:srgbClr val="760000"/>
                </a:solidFill>
              </a:rPr>
              <a:t>taking calcium and some </a:t>
            </a:r>
            <a:r>
              <a:rPr lang="en-US" sz="1400" i="1" dirty="0" smtClean="0">
                <a:solidFill>
                  <a:srgbClr val="760000"/>
                </a:solidFill>
              </a:rPr>
              <a:t>taking Vitamin </a:t>
            </a:r>
            <a:r>
              <a:rPr lang="en-US" sz="1400" i="1" dirty="0">
                <a:solidFill>
                  <a:srgbClr val="760000"/>
                </a:solidFill>
              </a:rPr>
              <a:t>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9999"/>
              </a:buClr>
              <a:buFont typeface="Wingdings" pitchFamily="2" charset="2"/>
              <a:buNone/>
            </a:pPr>
            <a:endParaRPr lang="en-US" sz="1400" i="1" dirty="0" smtClean="0">
              <a:solidFill>
                <a:srgbClr val="760000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300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Of 100 women who</a:t>
            </a:r>
            <a:endParaRPr lang="en-US" sz="2300" b="1" dirty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>
                <a:solidFill>
                  <a:srgbClr val="000058"/>
                </a:solidFill>
              </a:rPr>
              <a:t>do not take</a:t>
            </a:r>
            <a:r>
              <a:rPr lang="en-US" sz="2300" dirty="0">
                <a:solidFill>
                  <a:srgbClr val="000058"/>
                </a:solidFill>
              </a:rPr>
              <a:t> </a:t>
            </a:r>
            <a:r>
              <a:rPr lang="en-US" sz="2300" dirty="0" smtClean="0">
                <a:solidFill>
                  <a:srgbClr val="000058"/>
                </a:solidFill>
              </a:rPr>
              <a:t>medicine</a:t>
            </a:r>
            <a:endParaRPr lang="en-US" sz="2300" dirty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for </a:t>
            </a:r>
            <a:r>
              <a:rPr lang="en-US" sz="2300" dirty="0" smtClean="0">
                <a:solidFill>
                  <a:srgbClr val="000058"/>
                </a:solidFill>
              </a:rPr>
              <a:t>about two years</a:t>
            </a:r>
            <a:r>
              <a:rPr lang="en-US" sz="2300" dirty="0">
                <a:solidFill>
                  <a:srgbClr val="000058"/>
                </a:solidFill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>
                <a:solidFill>
                  <a:srgbClr val="000058"/>
                </a:solidFill>
              </a:rPr>
              <a:t>2</a:t>
            </a:r>
            <a:r>
              <a:rPr lang="en-US" sz="2300" dirty="0">
                <a:solidFill>
                  <a:srgbClr val="000058"/>
                </a:solidFill>
              </a:rPr>
              <a:t> women </a:t>
            </a:r>
            <a:r>
              <a:rPr lang="en-US" sz="2300" dirty="0" smtClean="0">
                <a:solidFill>
                  <a:srgbClr val="000058"/>
                </a:solidFill>
              </a:rPr>
              <a:t>will have </a:t>
            </a:r>
            <a:r>
              <a:rPr lang="en-US" sz="2300" dirty="0">
                <a:solidFill>
                  <a:srgbClr val="000058"/>
                </a:solidFill>
              </a:rPr>
              <a:t>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hip fracture.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300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Of 100 women who</a:t>
            </a:r>
            <a:endParaRPr lang="en-US" sz="2300" b="1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b="1" dirty="0" smtClean="0">
                <a:solidFill>
                  <a:srgbClr val="000058"/>
                </a:solidFill>
              </a:rPr>
              <a:t>take</a:t>
            </a:r>
            <a:r>
              <a:rPr lang="en-US" sz="2300" dirty="0" smtClean="0">
                <a:solidFill>
                  <a:srgbClr val="000058"/>
                </a:solidFill>
              </a:rPr>
              <a:t> medicine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for about two years,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>
                <a:solidFill>
                  <a:srgbClr val="000058"/>
                </a:solidFill>
              </a:rPr>
              <a:t>1</a:t>
            </a:r>
            <a:r>
              <a:rPr lang="en-US" sz="2300" dirty="0">
                <a:solidFill>
                  <a:srgbClr val="000058"/>
                </a:solidFill>
              </a:rPr>
              <a:t> woman </a:t>
            </a:r>
            <a:r>
              <a:rPr lang="en-US" sz="2300" dirty="0" smtClean="0">
                <a:solidFill>
                  <a:srgbClr val="000058"/>
                </a:solidFill>
              </a:rPr>
              <a:t>will have 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hip fracture.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dirty="0" smtClean="0">
              <a:solidFill>
                <a:srgbClr val="000058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920978" y="1105878"/>
            <a:ext cx="2160000" cy="2160000"/>
            <a:chOff x="4171132" y="1105878"/>
            <a:chExt cx="2160000" cy="2160000"/>
          </a:xfrm>
        </p:grpSpPr>
        <p:sp>
          <p:nvSpPr>
            <p:cNvPr id="2" name="Oval 1"/>
            <p:cNvSpPr/>
            <p:nvPr/>
          </p:nvSpPr>
          <p:spPr>
            <a:xfrm>
              <a:off x="4171132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19" name="Oval 2018"/>
            <p:cNvSpPr/>
            <p:nvPr/>
          </p:nvSpPr>
          <p:spPr>
            <a:xfrm>
              <a:off x="4393812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1" name="Oval 2020"/>
            <p:cNvSpPr/>
            <p:nvPr/>
          </p:nvSpPr>
          <p:spPr>
            <a:xfrm>
              <a:off x="4616493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2" name="Oval 2021"/>
            <p:cNvSpPr/>
            <p:nvPr/>
          </p:nvSpPr>
          <p:spPr>
            <a:xfrm>
              <a:off x="4839173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3" name="Oval 2022"/>
            <p:cNvSpPr/>
            <p:nvPr/>
          </p:nvSpPr>
          <p:spPr>
            <a:xfrm>
              <a:off x="506185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4" name="Oval 2023"/>
            <p:cNvSpPr/>
            <p:nvPr/>
          </p:nvSpPr>
          <p:spPr>
            <a:xfrm>
              <a:off x="528453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5" name="Oval 2024"/>
            <p:cNvSpPr/>
            <p:nvPr/>
          </p:nvSpPr>
          <p:spPr>
            <a:xfrm>
              <a:off x="550721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6" name="Oval 2025"/>
            <p:cNvSpPr/>
            <p:nvPr/>
          </p:nvSpPr>
          <p:spPr>
            <a:xfrm>
              <a:off x="5729895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7" name="Oval 2026"/>
            <p:cNvSpPr/>
            <p:nvPr/>
          </p:nvSpPr>
          <p:spPr>
            <a:xfrm>
              <a:off x="5952575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8" name="Oval 2027"/>
            <p:cNvSpPr/>
            <p:nvPr/>
          </p:nvSpPr>
          <p:spPr>
            <a:xfrm>
              <a:off x="6175256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0" name="Oval 2029"/>
            <p:cNvSpPr/>
            <p:nvPr/>
          </p:nvSpPr>
          <p:spPr>
            <a:xfrm>
              <a:off x="4171132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1" name="Oval 2030"/>
            <p:cNvSpPr/>
            <p:nvPr/>
          </p:nvSpPr>
          <p:spPr>
            <a:xfrm>
              <a:off x="4393812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2" name="Oval 2031"/>
            <p:cNvSpPr/>
            <p:nvPr/>
          </p:nvSpPr>
          <p:spPr>
            <a:xfrm>
              <a:off x="4616493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3" name="Oval 2032"/>
            <p:cNvSpPr/>
            <p:nvPr/>
          </p:nvSpPr>
          <p:spPr>
            <a:xfrm>
              <a:off x="4839173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4" name="Oval 2033"/>
            <p:cNvSpPr/>
            <p:nvPr/>
          </p:nvSpPr>
          <p:spPr>
            <a:xfrm>
              <a:off x="506185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5" name="Oval 2034"/>
            <p:cNvSpPr/>
            <p:nvPr/>
          </p:nvSpPr>
          <p:spPr>
            <a:xfrm>
              <a:off x="528453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6" name="Oval 2035"/>
            <p:cNvSpPr/>
            <p:nvPr/>
          </p:nvSpPr>
          <p:spPr>
            <a:xfrm>
              <a:off x="550721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7" name="Oval 2036"/>
            <p:cNvSpPr/>
            <p:nvPr/>
          </p:nvSpPr>
          <p:spPr>
            <a:xfrm>
              <a:off x="5729895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8" name="Oval 2037"/>
            <p:cNvSpPr/>
            <p:nvPr/>
          </p:nvSpPr>
          <p:spPr>
            <a:xfrm>
              <a:off x="5952575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9" name="Oval 2038"/>
            <p:cNvSpPr/>
            <p:nvPr/>
          </p:nvSpPr>
          <p:spPr>
            <a:xfrm>
              <a:off x="6175256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1" name="Oval 2040"/>
            <p:cNvSpPr/>
            <p:nvPr/>
          </p:nvSpPr>
          <p:spPr>
            <a:xfrm>
              <a:off x="4171132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2" name="Oval 2041"/>
            <p:cNvSpPr/>
            <p:nvPr/>
          </p:nvSpPr>
          <p:spPr>
            <a:xfrm>
              <a:off x="4393812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3" name="Oval 2042"/>
            <p:cNvSpPr/>
            <p:nvPr/>
          </p:nvSpPr>
          <p:spPr>
            <a:xfrm>
              <a:off x="4616493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4" name="Oval 2043"/>
            <p:cNvSpPr/>
            <p:nvPr/>
          </p:nvSpPr>
          <p:spPr>
            <a:xfrm>
              <a:off x="4839173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5" name="Oval 2044"/>
            <p:cNvSpPr/>
            <p:nvPr/>
          </p:nvSpPr>
          <p:spPr>
            <a:xfrm>
              <a:off x="506185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6" name="Oval 2045"/>
            <p:cNvSpPr/>
            <p:nvPr/>
          </p:nvSpPr>
          <p:spPr>
            <a:xfrm>
              <a:off x="528453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7" name="Oval 2046"/>
            <p:cNvSpPr/>
            <p:nvPr/>
          </p:nvSpPr>
          <p:spPr>
            <a:xfrm>
              <a:off x="550721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8" name="Oval 2047"/>
            <p:cNvSpPr/>
            <p:nvPr/>
          </p:nvSpPr>
          <p:spPr>
            <a:xfrm>
              <a:off x="5729895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9" name="Oval 2048"/>
            <p:cNvSpPr/>
            <p:nvPr/>
          </p:nvSpPr>
          <p:spPr>
            <a:xfrm>
              <a:off x="5952575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0" name="Oval 2049"/>
            <p:cNvSpPr/>
            <p:nvPr/>
          </p:nvSpPr>
          <p:spPr>
            <a:xfrm>
              <a:off x="6175256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2" name="Oval 2051"/>
            <p:cNvSpPr/>
            <p:nvPr/>
          </p:nvSpPr>
          <p:spPr>
            <a:xfrm>
              <a:off x="4171132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3" name="Oval 2052"/>
            <p:cNvSpPr/>
            <p:nvPr/>
          </p:nvSpPr>
          <p:spPr>
            <a:xfrm>
              <a:off x="4393812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4" name="Oval 2053"/>
            <p:cNvSpPr/>
            <p:nvPr/>
          </p:nvSpPr>
          <p:spPr>
            <a:xfrm>
              <a:off x="4616493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5" name="Oval 2054"/>
            <p:cNvSpPr/>
            <p:nvPr/>
          </p:nvSpPr>
          <p:spPr>
            <a:xfrm>
              <a:off x="4839173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6" name="Oval 2055"/>
            <p:cNvSpPr/>
            <p:nvPr/>
          </p:nvSpPr>
          <p:spPr>
            <a:xfrm>
              <a:off x="506185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7" name="Oval 2056"/>
            <p:cNvSpPr/>
            <p:nvPr/>
          </p:nvSpPr>
          <p:spPr>
            <a:xfrm>
              <a:off x="528453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8" name="Oval 2057"/>
            <p:cNvSpPr/>
            <p:nvPr/>
          </p:nvSpPr>
          <p:spPr>
            <a:xfrm>
              <a:off x="550721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9" name="Oval 2058"/>
            <p:cNvSpPr/>
            <p:nvPr/>
          </p:nvSpPr>
          <p:spPr>
            <a:xfrm>
              <a:off x="5729895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0" name="Oval 2059"/>
            <p:cNvSpPr/>
            <p:nvPr/>
          </p:nvSpPr>
          <p:spPr>
            <a:xfrm>
              <a:off x="5952575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1" name="Oval 2060"/>
            <p:cNvSpPr/>
            <p:nvPr/>
          </p:nvSpPr>
          <p:spPr>
            <a:xfrm>
              <a:off x="6175256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3" name="Oval 2062"/>
            <p:cNvSpPr/>
            <p:nvPr/>
          </p:nvSpPr>
          <p:spPr>
            <a:xfrm>
              <a:off x="4171132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4" name="Oval 2063"/>
            <p:cNvSpPr/>
            <p:nvPr/>
          </p:nvSpPr>
          <p:spPr>
            <a:xfrm>
              <a:off x="4393812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5" name="Oval 2064"/>
            <p:cNvSpPr/>
            <p:nvPr/>
          </p:nvSpPr>
          <p:spPr>
            <a:xfrm>
              <a:off x="4616493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6" name="Oval 2065"/>
            <p:cNvSpPr/>
            <p:nvPr/>
          </p:nvSpPr>
          <p:spPr>
            <a:xfrm>
              <a:off x="4839173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7" name="Oval 2066"/>
            <p:cNvSpPr/>
            <p:nvPr/>
          </p:nvSpPr>
          <p:spPr>
            <a:xfrm>
              <a:off x="506185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8" name="Oval 2067"/>
            <p:cNvSpPr/>
            <p:nvPr/>
          </p:nvSpPr>
          <p:spPr>
            <a:xfrm>
              <a:off x="528453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9" name="Oval 2068"/>
            <p:cNvSpPr/>
            <p:nvPr/>
          </p:nvSpPr>
          <p:spPr>
            <a:xfrm>
              <a:off x="550721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0" name="Oval 2069"/>
            <p:cNvSpPr/>
            <p:nvPr/>
          </p:nvSpPr>
          <p:spPr>
            <a:xfrm>
              <a:off x="5729895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1" name="Oval 2070"/>
            <p:cNvSpPr/>
            <p:nvPr/>
          </p:nvSpPr>
          <p:spPr>
            <a:xfrm>
              <a:off x="5952575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2" name="Oval 2071"/>
            <p:cNvSpPr/>
            <p:nvPr/>
          </p:nvSpPr>
          <p:spPr>
            <a:xfrm>
              <a:off x="6175256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4" name="Oval 2073"/>
            <p:cNvSpPr/>
            <p:nvPr/>
          </p:nvSpPr>
          <p:spPr>
            <a:xfrm>
              <a:off x="4171132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5" name="Oval 2074"/>
            <p:cNvSpPr/>
            <p:nvPr/>
          </p:nvSpPr>
          <p:spPr>
            <a:xfrm>
              <a:off x="4393812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6" name="Oval 2075"/>
            <p:cNvSpPr/>
            <p:nvPr/>
          </p:nvSpPr>
          <p:spPr>
            <a:xfrm>
              <a:off x="4616493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7" name="Oval 2076"/>
            <p:cNvSpPr/>
            <p:nvPr/>
          </p:nvSpPr>
          <p:spPr>
            <a:xfrm>
              <a:off x="4839173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8" name="Oval 2077"/>
            <p:cNvSpPr/>
            <p:nvPr/>
          </p:nvSpPr>
          <p:spPr>
            <a:xfrm>
              <a:off x="506185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9" name="Oval 2078"/>
            <p:cNvSpPr/>
            <p:nvPr/>
          </p:nvSpPr>
          <p:spPr>
            <a:xfrm>
              <a:off x="528453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0" name="Oval 2079"/>
            <p:cNvSpPr/>
            <p:nvPr/>
          </p:nvSpPr>
          <p:spPr>
            <a:xfrm>
              <a:off x="550721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1" name="Oval 2080"/>
            <p:cNvSpPr/>
            <p:nvPr/>
          </p:nvSpPr>
          <p:spPr>
            <a:xfrm>
              <a:off x="5729895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2" name="Oval 2081"/>
            <p:cNvSpPr/>
            <p:nvPr/>
          </p:nvSpPr>
          <p:spPr>
            <a:xfrm>
              <a:off x="5952575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3" name="Oval 2082"/>
            <p:cNvSpPr/>
            <p:nvPr/>
          </p:nvSpPr>
          <p:spPr>
            <a:xfrm>
              <a:off x="6175256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5" name="Oval 2084"/>
            <p:cNvSpPr/>
            <p:nvPr/>
          </p:nvSpPr>
          <p:spPr>
            <a:xfrm>
              <a:off x="4171132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6" name="Oval 2085"/>
            <p:cNvSpPr/>
            <p:nvPr/>
          </p:nvSpPr>
          <p:spPr>
            <a:xfrm>
              <a:off x="4393812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7" name="Oval 2086"/>
            <p:cNvSpPr/>
            <p:nvPr/>
          </p:nvSpPr>
          <p:spPr>
            <a:xfrm>
              <a:off x="4616493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8" name="Oval 2087"/>
            <p:cNvSpPr/>
            <p:nvPr/>
          </p:nvSpPr>
          <p:spPr>
            <a:xfrm>
              <a:off x="4839173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9" name="Oval 2088"/>
            <p:cNvSpPr/>
            <p:nvPr/>
          </p:nvSpPr>
          <p:spPr>
            <a:xfrm>
              <a:off x="506185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0" name="Oval 2089"/>
            <p:cNvSpPr/>
            <p:nvPr/>
          </p:nvSpPr>
          <p:spPr>
            <a:xfrm>
              <a:off x="528453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1" name="Oval 2090"/>
            <p:cNvSpPr/>
            <p:nvPr/>
          </p:nvSpPr>
          <p:spPr>
            <a:xfrm>
              <a:off x="550721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2" name="Oval 2091"/>
            <p:cNvSpPr/>
            <p:nvPr/>
          </p:nvSpPr>
          <p:spPr>
            <a:xfrm>
              <a:off x="5729895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3" name="Oval 2092"/>
            <p:cNvSpPr/>
            <p:nvPr/>
          </p:nvSpPr>
          <p:spPr>
            <a:xfrm>
              <a:off x="5952575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4" name="Oval 2093"/>
            <p:cNvSpPr/>
            <p:nvPr/>
          </p:nvSpPr>
          <p:spPr>
            <a:xfrm>
              <a:off x="6175256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6" name="Oval 2095"/>
            <p:cNvSpPr/>
            <p:nvPr/>
          </p:nvSpPr>
          <p:spPr>
            <a:xfrm>
              <a:off x="4171132" y="2664641"/>
              <a:ext cx="155876" cy="15587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6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7" name="Oval 2096"/>
            <p:cNvSpPr/>
            <p:nvPr/>
          </p:nvSpPr>
          <p:spPr>
            <a:xfrm>
              <a:off x="4393812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8" name="Oval 2097"/>
            <p:cNvSpPr/>
            <p:nvPr/>
          </p:nvSpPr>
          <p:spPr>
            <a:xfrm>
              <a:off x="4616493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9" name="Oval 2098"/>
            <p:cNvSpPr/>
            <p:nvPr/>
          </p:nvSpPr>
          <p:spPr>
            <a:xfrm>
              <a:off x="4839173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0" name="Oval 2099"/>
            <p:cNvSpPr/>
            <p:nvPr/>
          </p:nvSpPr>
          <p:spPr>
            <a:xfrm>
              <a:off x="506185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1" name="Oval 2100"/>
            <p:cNvSpPr/>
            <p:nvPr/>
          </p:nvSpPr>
          <p:spPr>
            <a:xfrm>
              <a:off x="528453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2" name="Oval 2101"/>
            <p:cNvSpPr/>
            <p:nvPr/>
          </p:nvSpPr>
          <p:spPr>
            <a:xfrm>
              <a:off x="550721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3" name="Oval 2102"/>
            <p:cNvSpPr/>
            <p:nvPr/>
          </p:nvSpPr>
          <p:spPr>
            <a:xfrm>
              <a:off x="5729895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4" name="Oval 2103"/>
            <p:cNvSpPr/>
            <p:nvPr/>
          </p:nvSpPr>
          <p:spPr>
            <a:xfrm>
              <a:off x="5952575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5" name="Oval 2104"/>
            <p:cNvSpPr/>
            <p:nvPr/>
          </p:nvSpPr>
          <p:spPr>
            <a:xfrm>
              <a:off x="6175256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7" name="Oval 2106"/>
            <p:cNvSpPr/>
            <p:nvPr/>
          </p:nvSpPr>
          <p:spPr>
            <a:xfrm>
              <a:off x="4171132" y="2887321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8" name="Oval 2107"/>
            <p:cNvSpPr/>
            <p:nvPr/>
          </p:nvSpPr>
          <p:spPr>
            <a:xfrm>
              <a:off x="4393812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9" name="Oval 2108"/>
            <p:cNvSpPr/>
            <p:nvPr/>
          </p:nvSpPr>
          <p:spPr>
            <a:xfrm>
              <a:off x="4616493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0" name="Oval 2109"/>
            <p:cNvSpPr/>
            <p:nvPr/>
          </p:nvSpPr>
          <p:spPr>
            <a:xfrm>
              <a:off x="4839173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1" name="Oval 2110"/>
            <p:cNvSpPr/>
            <p:nvPr/>
          </p:nvSpPr>
          <p:spPr>
            <a:xfrm>
              <a:off x="506185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2" name="Oval 2111"/>
            <p:cNvSpPr/>
            <p:nvPr/>
          </p:nvSpPr>
          <p:spPr>
            <a:xfrm>
              <a:off x="528453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3" name="Oval 2112"/>
            <p:cNvSpPr/>
            <p:nvPr/>
          </p:nvSpPr>
          <p:spPr>
            <a:xfrm>
              <a:off x="550721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4" name="Oval 2113"/>
            <p:cNvSpPr/>
            <p:nvPr/>
          </p:nvSpPr>
          <p:spPr>
            <a:xfrm>
              <a:off x="5729895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5" name="Oval 2114"/>
            <p:cNvSpPr/>
            <p:nvPr/>
          </p:nvSpPr>
          <p:spPr>
            <a:xfrm>
              <a:off x="5952575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6" name="Oval 2115"/>
            <p:cNvSpPr/>
            <p:nvPr/>
          </p:nvSpPr>
          <p:spPr>
            <a:xfrm>
              <a:off x="6175256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8" name="Oval 2117"/>
            <p:cNvSpPr/>
            <p:nvPr/>
          </p:nvSpPr>
          <p:spPr>
            <a:xfrm>
              <a:off x="4171132" y="3110002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9" name="Oval 2118"/>
            <p:cNvSpPr/>
            <p:nvPr/>
          </p:nvSpPr>
          <p:spPr>
            <a:xfrm>
              <a:off x="4393812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0" name="Oval 2119"/>
            <p:cNvSpPr/>
            <p:nvPr/>
          </p:nvSpPr>
          <p:spPr>
            <a:xfrm>
              <a:off x="4616493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1" name="Oval 2120"/>
            <p:cNvSpPr/>
            <p:nvPr/>
          </p:nvSpPr>
          <p:spPr>
            <a:xfrm>
              <a:off x="4839173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2" name="Oval 2121"/>
            <p:cNvSpPr/>
            <p:nvPr/>
          </p:nvSpPr>
          <p:spPr>
            <a:xfrm>
              <a:off x="506185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3" name="Oval 2122"/>
            <p:cNvSpPr/>
            <p:nvPr/>
          </p:nvSpPr>
          <p:spPr>
            <a:xfrm>
              <a:off x="528453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4" name="Oval 2123"/>
            <p:cNvSpPr/>
            <p:nvPr/>
          </p:nvSpPr>
          <p:spPr>
            <a:xfrm>
              <a:off x="550721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5" name="Oval 2124"/>
            <p:cNvSpPr/>
            <p:nvPr/>
          </p:nvSpPr>
          <p:spPr>
            <a:xfrm>
              <a:off x="5729895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6" name="Oval 2125"/>
            <p:cNvSpPr/>
            <p:nvPr/>
          </p:nvSpPr>
          <p:spPr>
            <a:xfrm>
              <a:off x="5952575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7" name="Oval 2126"/>
            <p:cNvSpPr/>
            <p:nvPr/>
          </p:nvSpPr>
          <p:spPr>
            <a:xfrm>
              <a:off x="6175256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26736" y="3656306"/>
            <a:ext cx="2160000" cy="2160000"/>
            <a:chOff x="4176890" y="3656306"/>
            <a:chExt cx="2160000" cy="2160000"/>
          </a:xfrm>
        </p:grpSpPr>
        <p:sp>
          <p:nvSpPr>
            <p:cNvPr id="2130" name="Oval 2129"/>
            <p:cNvSpPr/>
            <p:nvPr/>
          </p:nvSpPr>
          <p:spPr>
            <a:xfrm>
              <a:off x="4176890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1" name="Oval 2130"/>
            <p:cNvSpPr/>
            <p:nvPr/>
          </p:nvSpPr>
          <p:spPr>
            <a:xfrm>
              <a:off x="4399570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2" name="Oval 2131"/>
            <p:cNvSpPr/>
            <p:nvPr/>
          </p:nvSpPr>
          <p:spPr>
            <a:xfrm>
              <a:off x="4622251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3" name="Oval 2132"/>
            <p:cNvSpPr/>
            <p:nvPr/>
          </p:nvSpPr>
          <p:spPr>
            <a:xfrm>
              <a:off x="4844931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4" name="Oval 2133"/>
            <p:cNvSpPr/>
            <p:nvPr/>
          </p:nvSpPr>
          <p:spPr>
            <a:xfrm>
              <a:off x="506761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5" name="Oval 2134"/>
            <p:cNvSpPr/>
            <p:nvPr/>
          </p:nvSpPr>
          <p:spPr>
            <a:xfrm>
              <a:off x="529029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6" name="Oval 2135"/>
            <p:cNvSpPr/>
            <p:nvPr/>
          </p:nvSpPr>
          <p:spPr>
            <a:xfrm>
              <a:off x="551297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7" name="Oval 2136"/>
            <p:cNvSpPr/>
            <p:nvPr/>
          </p:nvSpPr>
          <p:spPr>
            <a:xfrm>
              <a:off x="5735653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8" name="Oval 2137"/>
            <p:cNvSpPr/>
            <p:nvPr/>
          </p:nvSpPr>
          <p:spPr>
            <a:xfrm>
              <a:off x="5958333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9" name="Oval 2138"/>
            <p:cNvSpPr/>
            <p:nvPr/>
          </p:nvSpPr>
          <p:spPr>
            <a:xfrm>
              <a:off x="6181014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0" name="Oval 2139"/>
            <p:cNvSpPr/>
            <p:nvPr/>
          </p:nvSpPr>
          <p:spPr>
            <a:xfrm>
              <a:off x="4176890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1" name="Oval 2140"/>
            <p:cNvSpPr/>
            <p:nvPr/>
          </p:nvSpPr>
          <p:spPr>
            <a:xfrm>
              <a:off x="4399570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2" name="Oval 2141"/>
            <p:cNvSpPr/>
            <p:nvPr/>
          </p:nvSpPr>
          <p:spPr>
            <a:xfrm>
              <a:off x="4622251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3" name="Oval 2142"/>
            <p:cNvSpPr/>
            <p:nvPr/>
          </p:nvSpPr>
          <p:spPr>
            <a:xfrm>
              <a:off x="4844931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4" name="Oval 2143"/>
            <p:cNvSpPr/>
            <p:nvPr/>
          </p:nvSpPr>
          <p:spPr>
            <a:xfrm>
              <a:off x="506761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5" name="Oval 2144"/>
            <p:cNvSpPr/>
            <p:nvPr/>
          </p:nvSpPr>
          <p:spPr>
            <a:xfrm>
              <a:off x="529029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6" name="Oval 2145"/>
            <p:cNvSpPr/>
            <p:nvPr/>
          </p:nvSpPr>
          <p:spPr>
            <a:xfrm>
              <a:off x="551297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7" name="Oval 2146"/>
            <p:cNvSpPr/>
            <p:nvPr/>
          </p:nvSpPr>
          <p:spPr>
            <a:xfrm>
              <a:off x="5735653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8" name="Oval 2147"/>
            <p:cNvSpPr/>
            <p:nvPr/>
          </p:nvSpPr>
          <p:spPr>
            <a:xfrm>
              <a:off x="5958333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9" name="Oval 2148"/>
            <p:cNvSpPr/>
            <p:nvPr/>
          </p:nvSpPr>
          <p:spPr>
            <a:xfrm>
              <a:off x="6181014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0" name="Oval 2149"/>
            <p:cNvSpPr/>
            <p:nvPr/>
          </p:nvSpPr>
          <p:spPr>
            <a:xfrm>
              <a:off x="4176890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1" name="Oval 2150"/>
            <p:cNvSpPr/>
            <p:nvPr/>
          </p:nvSpPr>
          <p:spPr>
            <a:xfrm>
              <a:off x="4399570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2" name="Oval 2151"/>
            <p:cNvSpPr/>
            <p:nvPr/>
          </p:nvSpPr>
          <p:spPr>
            <a:xfrm>
              <a:off x="4622251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3" name="Oval 2152"/>
            <p:cNvSpPr/>
            <p:nvPr/>
          </p:nvSpPr>
          <p:spPr>
            <a:xfrm>
              <a:off x="4844931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4" name="Oval 2153"/>
            <p:cNvSpPr/>
            <p:nvPr/>
          </p:nvSpPr>
          <p:spPr>
            <a:xfrm>
              <a:off x="506761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5" name="Oval 2154"/>
            <p:cNvSpPr/>
            <p:nvPr/>
          </p:nvSpPr>
          <p:spPr>
            <a:xfrm>
              <a:off x="529029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6" name="Oval 2155"/>
            <p:cNvSpPr/>
            <p:nvPr/>
          </p:nvSpPr>
          <p:spPr>
            <a:xfrm>
              <a:off x="551297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7" name="Oval 2156"/>
            <p:cNvSpPr/>
            <p:nvPr/>
          </p:nvSpPr>
          <p:spPr>
            <a:xfrm>
              <a:off x="5735653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8" name="Oval 2157"/>
            <p:cNvSpPr/>
            <p:nvPr/>
          </p:nvSpPr>
          <p:spPr>
            <a:xfrm>
              <a:off x="5958333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9" name="Oval 2158"/>
            <p:cNvSpPr/>
            <p:nvPr/>
          </p:nvSpPr>
          <p:spPr>
            <a:xfrm>
              <a:off x="6181014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0" name="Oval 2159"/>
            <p:cNvSpPr/>
            <p:nvPr/>
          </p:nvSpPr>
          <p:spPr>
            <a:xfrm>
              <a:off x="4176890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1" name="Oval 2160"/>
            <p:cNvSpPr/>
            <p:nvPr/>
          </p:nvSpPr>
          <p:spPr>
            <a:xfrm>
              <a:off x="4399570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2" name="Oval 2161"/>
            <p:cNvSpPr/>
            <p:nvPr/>
          </p:nvSpPr>
          <p:spPr>
            <a:xfrm>
              <a:off x="4622251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3" name="Oval 2162"/>
            <p:cNvSpPr/>
            <p:nvPr/>
          </p:nvSpPr>
          <p:spPr>
            <a:xfrm>
              <a:off x="4844931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4" name="Oval 2163"/>
            <p:cNvSpPr/>
            <p:nvPr/>
          </p:nvSpPr>
          <p:spPr>
            <a:xfrm>
              <a:off x="506761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5" name="Oval 2164"/>
            <p:cNvSpPr/>
            <p:nvPr/>
          </p:nvSpPr>
          <p:spPr>
            <a:xfrm>
              <a:off x="529029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6" name="Oval 2165"/>
            <p:cNvSpPr/>
            <p:nvPr/>
          </p:nvSpPr>
          <p:spPr>
            <a:xfrm>
              <a:off x="551297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7" name="Oval 2166"/>
            <p:cNvSpPr/>
            <p:nvPr/>
          </p:nvSpPr>
          <p:spPr>
            <a:xfrm>
              <a:off x="5735653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8" name="Oval 2167"/>
            <p:cNvSpPr/>
            <p:nvPr/>
          </p:nvSpPr>
          <p:spPr>
            <a:xfrm>
              <a:off x="5958333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9" name="Oval 2168"/>
            <p:cNvSpPr/>
            <p:nvPr/>
          </p:nvSpPr>
          <p:spPr>
            <a:xfrm>
              <a:off x="6181014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0" name="Oval 2169"/>
            <p:cNvSpPr/>
            <p:nvPr/>
          </p:nvSpPr>
          <p:spPr>
            <a:xfrm>
              <a:off x="4176890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1" name="Oval 2170"/>
            <p:cNvSpPr/>
            <p:nvPr/>
          </p:nvSpPr>
          <p:spPr>
            <a:xfrm>
              <a:off x="4399570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2" name="Oval 2171"/>
            <p:cNvSpPr/>
            <p:nvPr/>
          </p:nvSpPr>
          <p:spPr>
            <a:xfrm>
              <a:off x="4622251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3" name="Oval 2172"/>
            <p:cNvSpPr/>
            <p:nvPr/>
          </p:nvSpPr>
          <p:spPr>
            <a:xfrm>
              <a:off x="4844931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4" name="Oval 2173"/>
            <p:cNvSpPr/>
            <p:nvPr/>
          </p:nvSpPr>
          <p:spPr>
            <a:xfrm>
              <a:off x="506761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5" name="Oval 2174"/>
            <p:cNvSpPr/>
            <p:nvPr/>
          </p:nvSpPr>
          <p:spPr>
            <a:xfrm>
              <a:off x="529029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6" name="Oval 2175"/>
            <p:cNvSpPr/>
            <p:nvPr/>
          </p:nvSpPr>
          <p:spPr>
            <a:xfrm>
              <a:off x="551297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7" name="Oval 2176"/>
            <p:cNvSpPr/>
            <p:nvPr/>
          </p:nvSpPr>
          <p:spPr>
            <a:xfrm>
              <a:off x="5735653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8" name="Oval 2177"/>
            <p:cNvSpPr/>
            <p:nvPr/>
          </p:nvSpPr>
          <p:spPr>
            <a:xfrm>
              <a:off x="5958333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9" name="Oval 2178"/>
            <p:cNvSpPr/>
            <p:nvPr/>
          </p:nvSpPr>
          <p:spPr>
            <a:xfrm>
              <a:off x="6181014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0" name="Oval 2179"/>
            <p:cNvSpPr/>
            <p:nvPr/>
          </p:nvSpPr>
          <p:spPr>
            <a:xfrm>
              <a:off x="4176890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1" name="Oval 2180"/>
            <p:cNvSpPr/>
            <p:nvPr/>
          </p:nvSpPr>
          <p:spPr>
            <a:xfrm>
              <a:off x="4399570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2" name="Oval 2181"/>
            <p:cNvSpPr/>
            <p:nvPr/>
          </p:nvSpPr>
          <p:spPr>
            <a:xfrm>
              <a:off x="4622251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3" name="Oval 2182"/>
            <p:cNvSpPr/>
            <p:nvPr/>
          </p:nvSpPr>
          <p:spPr>
            <a:xfrm>
              <a:off x="4844931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4" name="Oval 2183"/>
            <p:cNvSpPr/>
            <p:nvPr/>
          </p:nvSpPr>
          <p:spPr>
            <a:xfrm>
              <a:off x="506761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5" name="Oval 2184"/>
            <p:cNvSpPr/>
            <p:nvPr/>
          </p:nvSpPr>
          <p:spPr>
            <a:xfrm>
              <a:off x="529029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6" name="Oval 2185"/>
            <p:cNvSpPr/>
            <p:nvPr/>
          </p:nvSpPr>
          <p:spPr>
            <a:xfrm>
              <a:off x="551297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7" name="Oval 2186"/>
            <p:cNvSpPr/>
            <p:nvPr/>
          </p:nvSpPr>
          <p:spPr>
            <a:xfrm>
              <a:off x="5735653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8" name="Oval 2187"/>
            <p:cNvSpPr/>
            <p:nvPr/>
          </p:nvSpPr>
          <p:spPr>
            <a:xfrm>
              <a:off x="5958333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9" name="Oval 2188"/>
            <p:cNvSpPr/>
            <p:nvPr/>
          </p:nvSpPr>
          <p:spPr>
            <a:xfrm>
              <a:off x="6181014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0" name="Oval 2189"/>
            <p:cNvSpPr/>
            <p:nvPr/>
          </p:nvSpPr>
          <p:spPr>
            <a:xfrm>
              <a:off x="4176890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1" name="Oval 2190"/>
            <p:cNvSpPr/>
            <p:nvPr/>
          </p:nvSpPr>
          <p:spPr>
            <a:xfrm>
              <a:off x="4399570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2" name="Oval 2191"/>
            <p:cNvSpPr/>
            <p:nvPr/>
          </p:nvSpPr>
          <p:spPr>
            <a:xfrm>
              <a:off x="4622251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3" name="Oval 2192"/>
            <p:cNvSpPr/>
            <p:nvPr/>
          </p:nvSpPr>
          <p:spPr>
            <a:xfrm>
              <a:off x="4844931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4" name="Oval 2193"/>
            <p:cNvSpPr/>
            <p:nvPr/>
          </p:nvSpPr>
          <p:spPr>
            <a:xfrm>
              <a:off x="506761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5" name="Oval 2194"/>
            <p:cNvSpPr/>
            <p:nvPr/>
          </p:nvSpPr>
          <p:spPr>
            <a:xfrm>
              <a:off x="529029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6" name="Oval 2195"/>
            <p:cNvSpPr/>
            <p:nvPr/>
          </p:nvSpPr>
          <p:spPr>
            <a:xfrm>
              <a:off x="551297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7" name="Oval 2196"/>
            <p:cNvSpPr/>
            <p:nvPr/>
          </p:nvSpPr>
          <p:spPr>
            <a:xfrm>
              <a:off x="5735653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8" name="Oval 2197"/>
            <p:cNvSpPr/>
            <p:nvPr/>
          </p:nvSpPr>
          <p:spPr>
            <a:xfrm>
              <a:off x="5958333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9" name="Oval 2198"/>
            <p:cNvSpPr/>
            <p:nvPr/>
          </p:nvSpPr>
          <p:spPr>
            <a:xfrm>
              <a:off x="6181014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0" name="Oval 2199"/>
            <p:cNvSpPr/>
            <p:nvPr/>
          </p:nvSpPr>
          <p:spPr>
            <a:xfrm>
              <a:off x="4176890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1" name="Oval 2200"/>
            <p:cNvSpPr/>
            <p:nvPr/>
          </p:nvSpPr>
          <p:spPr>
            <a:xfrm>
              <a:off x="4399570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2" name="Oval 2201"/>
            <p:cNvSpPr/>
            <p:nvPr/>
          </p:nvSpPr>
          <p:spPr>
            <a:xfrm>
              <a:off x="4622251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3" name="Oval 2202"/>
            <p:cNvSpPr/>
            <p:nvPr/>
          </p:nvSpPr>
          <p:spPr>
            <a:xfrm>
              <a:off x="4844931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4" name="Oval 2203"/>
            <p:cNvSpPr/>
            <p:nvPr/>
          </p:nvSpPr>
          <p:spPr>
            <a:xfrm>
              <a:off x="506761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5" name="Oval 2204"/>
            <p:cNvSpPr/>
            <p:nvPr/>
          </p:nvSpPr>
          <p:spPr>
            <a:xfrm>
              <a:off x="529029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6" name="Oval 2205"/>
            <p:cNvSpPr/>
            <p:nvPr/>
          </p:nvSpPr>
          <p:spPr>
            <a:xfrm>
              <a:off x="551297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7" name="Oval 2206"/>
            <p:cNvSpPr/>
            <p:nvPr/>
          </p:nvSpPr>
          <p:spPr>
            <a:xfrm>
              <a:off x="5735653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8" name="Oval 2207"/>
            <p:cNvSpPr/>
            <p:nvPr/>
          </p:nvSpPr>
          <p:spPr>
            <a:xfrm>
              <a:off x="5958333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9" name="Oval 2208"/>
            <p:cNvSpPr/>
            <p:nvPr/>
          </p:nvSpPr>
          <p:spPr>
            <a:xfrm>
              <a:off x="6181014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0" name="Oval 2209"/>
            <p:cNvSpPr/>
            <p:nvPr/>
          </p:nvSpPr>
          <p:spPr>
            <a:xfrm>
              <a:off x="4176890" y="5437749"/>
              <a:ext cx="155876" cy="15587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6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1" name="Oval 2210"/>
            <p:cNvSpPr/>
            <p:nvPr/>
          </p:nvSpPr>
          <p:spPr>
            <a:xfrm>
              <a:off x="4399570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2" name="Oval 2211"/>
            <p:cNvSpPr/>
            <p:nvPr/>
          </p:nvSpPr>
          <p:spPr>
            <a:xfrm>
              <a:off x="4622251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3" name="Oval 2212"/>
            <p:cNvSpPr/>
            <p:nvPr/>
          </p:nvSpPr>
          <p:spPr>
            <a:xfrm>
              <a:off x="4844931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4" name="Oval 2213"/>
            <p:cNvSpPr/>
            <p:nvPr/>
          </p:nvSpPr>
          <p:spPr>
            <a:xfrm>
              <a:off x="506761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5" name="Oval 2214"/>
            <p:cNvSpPr/>
            <p:nvPr/>
          </p:nvSpPr>
          <p:spPr>
            <a:xfrm>
              <a:off x="529029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6" name="Oval 2215"/>
            <p:cNvSpPr/>
            <p:nvPr/>
          </p:nvSpPr>
          <p:spPr>
            <a:xfrm>
              <a:off x="551297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7" name="Oval 2216"/>
            <p:cNvSpPr/>
            <p:nvPr/>
          </p:nvSpPr>
          <p:spPr>
            <a:xfrm>
              <a:off x="5735653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8" name="Oval 2217"/>
            <p:cNvSpPr/>
            <p:nvPr/>
          </p:nvSpPr>
          <p:spPr>
            <a:xfrm>
              <a:off x="5958333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9" name="Oval 2218"/>
            <p:cNvSpPr/>
            <p:nvPr/>
          </p:nvSpPr>
          <p:spPr>
            <a:xfrm>
              <a:off x="6181014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0" name="Oval 2219"/>
            <p:cNvSpPr/>
            <p:nvPr/>
          </p:nvSpPr>
          <p:spPr>
            <a:xfrm>
              <a:off x="4176890" y="5660430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1" name="Oval 2220"/>
            <p:cNvSpPr/>
            <p:nvPr/>
          </p:nvSpPr>
          <p:spPr>
            <a:xfrm>
              <a:off x="4399570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2" name="Oval 2221"/>
            <p:cNvSpPr/>
            <p:nvPr/>
          </p:nvSpPr>
          <p:spPr>
            <a:xfrm>
              <a:off x="4622251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3" name="Oval 2222"/>
            <p:cNvSpPr/>
            <p:nvPr/>
          </p:nvSpPr>
          <p:spPr>
            <a:xfrm>
              <a:off x="4844931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4" name="Oval 2223"/>
            <p:cNvSpPr/>
            <p:nvPr/>
          </p:nvSpPr>
          <p:spPr>
            <a:xfrm>
              <a:off x="506761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5" name="Oval 2224"/>
            <p:cNvSpPr/>
            <p:nvPr/>
          </p:nvSpPr>
          <p:spPr>
            <a:xfrm>
              <a:off x="529029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6" name="Oval 2225"/>
            <p:cNvSpPr/>
            <p:nvPr/>
          </p:nvSpPr>
          <p:spPr>
            <a:xfrm>
              <a:off x="551297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7" name="Oval 2226"/>
            <p:cNvSpPr/>
            <p:nvPr/>
          </p:nvSpPr>
          <p:spPr>
            <a:xfrm>
              <a:off x="5735653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8" name="Oval 2227"/>
            <p:cNvSpPr/>
            <p:nvPr/>
          </p:nvSpPr>
          <p:spPr>
            <a:xfrm>
              <a:off x="5958333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9" name="Oval 2228"/>
            <p:cNvSpPr/>
            <p:nvPr/>
          </p:nvSpPr>
          <p:spPr>
            <a:xfrm>
              <a:off x="6181014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5" name="Oval 4"/>
          <p:cNvSpPr/>
          <p:nvPr/>
        </p:nvSpPr>
        <p:spPr>
          <a:xfrm>
            <a:off x="3554095" y="2630136"/>
            <a:ext cx="898808" cy="900000"/>
          </a:xfrm>
          <a:prstGeom prst="ellipse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31" name="Oval 2230"/>
          <p:cNvSpPr/>
          <p:nvPr/>
        </p:nvSpPr>
        <p:spPr>
          <a:xfrm>
            <a:off x="3551227" y="5180564"/>
            <a:ext cx="898808" cy="900000"/>
          </a:xfrm>
          <a:prstGeom prst="ellipse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8" name="Rounded Rectangular Callout 207"/>
          <p:cNvSpPr/>
          <p:nvPr/>
        </p:nvSpPr>
        <p:spPr>
          <a:xfrm>
            <a:off x="6590586" y="1665276"/>
            <a:ext cx="2052000" cy="3515288"/>
          </a:xfrm>
          <a:prstGeom prst="wedgeRoundRectCallout">
            <a:avLst>
              <a:gd name="adj1" fmla="val -60660"/>
              <a:gd name="adj2" fmla="val 60852"/>
              <a:gd name="adj3" fmla="val 16667"/>
            </a:avLst>
          </a:prstGeom>
          <a:solidFill>
            <a:schemeClr val="bg1"/>
          </a:solidFill>
          <a:ln>
            <a:solidFill>
              <a:srgbClr val="70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100" dirty="0">
                <a:solidFill>
                  <a:schemeClr val="tx2">
                    <a:lumMod val="75000"/>
                  </a:schemeClr>
                </a:solidFill>
              </a:rPr>
              <a:t>So…</a:t>
            </a:r>
          </a:p>
          <a:p>
            <a:pPr algn="ctr"/>
            <a:r>
              <a:rPr lang="en-AU" sz="2100" b="1" dirty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n-AU" sz="2100" dirty="0">
                <a:solidFill>
                  <a:schemeClr val="tx2">
                    <a:lumMod val="75000"/>
                  </a:schemeClr>
                </a:solidFill>
              </a:rPr>
              <a:t> hip fracture</a:t>
            </a:r>
          </a:p>
          <a:p>
            <a:pPr algn="ctr"/>
            <a:r>
              <a:rPr lang="en-AU" sz="2100" dirty="0">
                <a:solidFill>
                  <a:schemeClr val="tx2">
                    <a:lumMod val="75000"/>
                  </a:schemeClr>
                </a:solidFill>
              </a:rPr>
              <a:t>is prevented by medicine.</a:t>
            </a:r>
          </a:p>
          <a:p>
            <a:pPr algn="ctr"/>
            <a:endParaRPr lang="en-AU" sz="21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AU" sz="2100" dirty="0">
                <a:solidFill>
                  <a:schemeClr val="tx2">
                    <a:lumMod val="75000"/>
                  </a:schemeClr>
                </a:solidFill>
              </a:rPr>
              <a:t>The other 99 </a:t>
            </a:r>
            <a:r>
              <a:rPr lang="en-AU" sz="2100" dirty="0" smtClean="0">
                <a:solidFill>
                  <a:schemeClr val="tx2">
                    <a:lumMod val="75000"/>
                  </a:schemeClr>
                </a:solidFill>
              </a:rPr>
              <a:t>of these 100 women taking medications </a:t>
            </a:r>
            <a:r>
              <a:rPr lang="en-AU" sz="2100" dirty="0">
                <a:solidFill>
                  <a:schemeClr val="tx2">
                    <a:lumMod val="75000"/>
                  </a:schemeClr>
                </a:solidFill>
              </a:rPr>
              <a:t>do </a:t>
            </a:r>
            <a:r>
              <a:rPr lang="en-AU" sz="2100" dirty="0" smtClean="0">
                <a:solidFill>
                  <a:schemeClr val="tx2">
                    <a:lumMod val="75000"/>
                  </a:schemeClr>
                </a:solidFill>
              </a:rPr>
              <a:t>not get this  </a:t>
            </a:r>
            <a:r>
              <a:rPr lang="en-AU" sz="2100" dirty="0">
                <a:solidFill>
                  <a:schemeClr val="tx2">
                    <a:lumMod val="75000"/>
                  </a:schemeClr>
                </a:solidFill>
              </a:rPr>
              <a:t>benefit.</a:t>
            </a:r>
          </a:p>
        </p:txBody>
      </p:sp>
    </p:spTree>
    <p:extLst>
      <p:ext uri="{BB962C8B-B14F-4D97-AF65-F5344CB8AC3E}">
        <p14:creationId xmlns:p14="http://schemas.microsoft.com/office/powerpoint/2010/main" val="229080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31" grpId="0" animBg="1"/>
      <p:bldP spid="20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How well do </a:t>
            </a:r>
            <a:r>
              <a:rPr lang="en-AU" dirty="0" smtClean="0"/>
              <a:t>medications </a:t>
            </a:r>
            <a:r>
              <a:rPr lang="en-AU" dirty="0"/>
              <a:t>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875" y="1198563"/>
            <a:ext cx="5191125" cy="3647757"/>
          </a:xfrm>
        </p:spPr>
        <p:txBody>
          <a:bodyPr/>
          <a:lstStyle/>
          <a:p>
            <a:pPr lvl="0"/>
            <a:endParaRPr lang="en-AU" sz="2400" b="1" dirty="0" smtClean="0"/>
          </a:p>
          <a:p>
            <a:pPr marL="0" lvl="0" indent="0">
              <a:buNone/>
            </a:pPr>
            <a:r>
              <a:rPr lang="en-AU" sz="4400" b="1" dirty="0" smtClean="0"/>
              <a:t>Benefits of medications are very different for women in different age groups …</a:t>
            </a:r>
            <a:endParaRPr lang="en-AU" sz="4400" b="1" dirty="0"/>
          </a:p>
          <a:p>
            <a:pPr lvl="1"/>
            <a:endParaRPr lang="en-AU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38</a:t>
            </a:fld>
            <a:endParaRPr lang="en-AU" altLang="en-US" dirty="0"/>
          </a:p>
        </p:txBody>
      </p:sp>
      <p:pic>
        <p:nvPicPr>
          <p:cNvPr id="5" name="Picture 16" descr="MP90040951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9360" y="1788622"/>
            <a:ext cx="2057400" cy="3088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037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E1E4FD-37ED-4550-B5BA-1F9CA45B0C4B}" type="slidenum">
              <a:rPr lang="en-AU" altLang="en-US" smtClean="0"/>
              <a:pPr/>
              <a:t>39</a:t>
            </a:fld>
            <a:endParaRPr lang="en-AU" altLang="en-US" dirty="0" smtClean="0"/>
          </a:p>
        </p:txBody>
      </p:sp>
      <p:sp>
        <p:nvSpPr>
          <p:cNvPr id="68610" name="Rectangle 1001"/>
          <p:cNvSpPr>
            <a:spLocks noGrp="1" noChangeArrowheads="1"/>
          </p:cNvSpPr>
          <p:nvPr>
            <p:ph type="body" sz="half" idx="1"/>
          </p:nvPr>
        </p:nvSpPr>
        <p:spPr>
          <a:xfrm>
            <a:off x="370935" y="194310"/>
            <a:ext cx="7492905" cy="5907088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3100" dirty="0" smtClean="0">
                <a:solidFill>
                  <a:srgbClr val="000058"/>
                </a:solidFill>
              </a:rPr>
              <a:t>Medication impact on non-spinal fracture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9999"/>
              </a:buClr>
              <a:buNone/>
            </a:pPr>
            <a:r>
              <a:rPr lang="en-US" sz="1400" i="1" dirty="0" smtClean="0">
                <a:solidFill>
                  <a:srgbClr val="760000"/>
                </a:solidFill>
              </a:rPr>
              <a:t>Women </a:t>
            </a:r>
            <a:r>
              <a:rPr lang="en-US" sz="1400" b="1" i="1" dirty="0" smtClean="0">
                <a:solidFill>
                  <a:srgbClr val="760000"/>
                </a:solidFill>
              </a:rPr>
              <a:t>with </a:t>
            </a:r>
            <a:r>
              <a:rPr lang="en-US" sz="1400" i="1" dirty="0" smtClean="0">
                <a:solidFill>
                  <a:srgbClr val="760000"/>
                </a:solidFill>
              </a:rPr>
              <a:t>previous fracture. All </a:t>
            </a:r>
            <a:r>
              <a:rPr lang="en-US" sz="1400" i="1" dirty="0">
                <a:solidFill>
                  <a:srgbClr val="760000"/>
                </a:solidFill>
              </a:rPr>
              <a:t>taking calcium and some </a:t>
            </a:r>
            <a:r>
              <a:rPr lang="en-US" sz="1400" i="1" dirty="0" smtClean="0">
                <a:solidFill>
                  <a:srgbClr val="760000"/>
                </a:solidFill>
              </a:rPr>
              <a:t>taking Vitamin </a:t>
            </a:r>
            <a:r>
              <a:rPr lang="en-US" sz="1400" i="1" dirty="0">
                <a:solidFill>
                  <a:srgbClr val="760000"/>
                </a:solidFill>
              </a:rPr>
              <a:t>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9999"/>
              </a:buClr>
              <a:buFont typeface="Wingdings" pitchFamily="2" charset="2"/>
              <a:buNone/>
            </a:pPr>
            <a:endParaRPr lang="en-US" sz="1400" i="1" dirty="0" smtClean="0">
              <a:solidFill>
                <a:srgbClr val="760000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If </a:t>
            </a:r>
            <a:r>
              <a:rPr lang="en-US" sz="2300" dirty="0">
                <a:solidFill>
                  <a:srgbClr val="000058"/>
                </a:solidFill>
              </a:rPr>
              <a:t>100 women </a:t>
            </a:r>
            <a:r>
              <a:rPr lang="en-US" sz="2300" dirty="0" smtClean="0">
                <a:solidFill>
                  <a:srgbClr val="000058"/>
                </a:solidFill>
              </a:rPr>
              <a:t>aged </a:t>
            </a:r>
            <a:r>
              <a:rPr lang="en-US" sz="2300" b="1" dirty="0" smtClean="0">
                <a:solidFill>
                  <a:srgbClr val="000058"/>
                </a:solidFill>
              </a:rPr>
              <a:t>65-69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t</a:t>
            </a:r>
            <a:r>
              <a:rPr lang="en-US" sz="2300" dirty="0" smtClean="0">
                <a:solidFill>
                  <a:srgbClr val="000058"/>
                </a:solidFill>
              </a:rPr>
              <a:t>ake medicine for about </a:t>
            </a:r>
            <a:r>
              <a:rPr lang="en-US" sz="2300" dirty="0">
                <a:solidFill>
                  <a:srgbClr val="000058"/>
                </a:solidFill>
              </a:rPr>
              <a:t> </a:t>
            </a:r>
            <a:r>
              <a:rPr lang="en-US" sz="2300" dirty="0" smtClean="0">
                <a:solidFill>
                  <a:srgbClr val="000058"/>
                </a:solidFill>
              </a:rPr>
              <a:t>5 years</a:t>
            </a:r>
            <a:r>
              <a:rPr lang="en-US" sz="2300" dirty="0">
                <a:solidFill>
                  <a:srgbClr val="000058"/>
                </a:solidFill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 smtClean="0">
                <a:solidFill>
                  <a:srgbClr val="000058"/>
                </a:solidFill>
              </a:rPr>
              <a:t>1 </a:t>
            </a:r>
            <a:r>
              <a:rPr lang="en-US" sz="2300" dirty="0" smtClean="0">
                <a:solidFill>
                  <a:srgbClr val="000058"/>
                </a:solidFill>
              </a:rPr>
              <a:t>woman will have a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fracture prevented.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The other 99 taking medicine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will not get this benefit </a:t>
            </a:r>
            <a:endParaRPr lang="en-US" sz="2300" dirty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300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If 100 women aged </a:t>
            </a:r>
            <a:r>
              <a:rPr lang="en-US" sz="2300" b="1" dirty="0" smtClean="0">
                <a:solidFill>
                  <a:srgbClr val="000058"/>
                </a:solidFill>
              </a:rPr>
              <a:t>85-89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>
                <a:solidFill>
                  <a:srgbClr val="000058"/>
                </a:solidFill>
              </a:rPr>
              <a:t>t</a:t>
            </a:r>
            <a:r>
              <a:rPr lang="en-US" sz="2300" dirty="0" smtClean="0">
                <a:solidFill>
                  <a:srgbClr val="000058"/>
                </a:solidFill>
              </a:rPr>
              <a:t>ake medicine</a:t>
            </a:r>
            <a:r>
              <a:rPr lang="en-US" sz="2300" dirty="0">
                <a:solidFill>
                  <a:srgbClr val="000058"/>
                </a:solidFill>
              </a:rPr>
              <a:t> </a:t>
            </a:r>
            <a:r>
              <a:rPr lang="en-US" sz="2300" dirty="0" smtClean="0">
                <a:solidFill>
                  <a:srgbClr val="000058"/>
                </a:solidFill>
              </a:rPr>
              <a:t>for about 5 years,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>
                <a:solidFill>
                  <a:srgbClr val="000058"/>
                </a:solidFill>
              </a:rPr>
              <a:t>3</a:t>
            </a:r>
            <a:r>
              <a:rPr lang="en-US" sz="2300" dirty="0" smtClean="0">
                <a:solidFill>
                  <a:srgbClr val="000058"/>
                </a:solidFill>
              </a:rPr>
              <a:t> women will have 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 fracture prevented.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The other 97 women taking medicine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w</a:t>
            </a:r>
            <a:r>
              <a:rPr lang="en-US" sz="2300" dirty="0" smtClean="0">
                <a:solidFill>
                  <a:srgbClr val="000058"/>
                </a:solidFill>
              </a:rPr>
              <a:t>ill not get this benefit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dirty="0" smtClean="0">
              <a:solidFill>
                <a:srgbClr val="000058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734233" y="1250620"/>
            <a:ext cx="2160000" cy="2160000"/>
            <a:chOff x="4171132" y="1105878"/>
            <a:chExt cx="2160000" cy="2160000"/>
          </a:xfrm>
        </p:grpSpPr>
        <p:sp>
          <p:nvSpPr>
            <p:cNvPr id="2" name="Oval 1"/>
            <p:cNvSpPr/>
            <p:nvPr/>
          </p:nvSpPr>
          <p:spPr>
            <a:xfrm>
              <a:off x="4171132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19" name="Oval 2018"/>
            <p:cNvSpPr/>
            <p:nvPr/>
          </p:nvSpPr>
          <p:spPr>
            <a:xfrm>
              <a:off x="4393812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1" name="Oval 2020"/>
            <p:cNvSpPr/>
            <p:nvPr/>
          </p:nvSpPr>
          <p:spPr>
            <a:xfrm>
              <a:off x="4616493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2" name="Oval 2021"/>
            <p:cNvSpPr/>
            <p:nvPr/>
          </p:nvSpPr>
          <p:spPr>
            <a:xfrm>
              <a:off x="4839173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3" name="Oval 2022"/>
            <p:cNvSpPr/>
            <p:nvPr/>
          </p:nvSpPr>
          <p:spPr>
            <a:xfrm>
              <a:off x="506185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4" name="Oval 2023"/>
            <p:cNvSpPr/>
            <p:nvPr/>
          </p:nvSpPr>
          <p:spPr>
            <a:xfrm>
              <a:off x="528453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5" name="Oval 2024"/>
            <p:cNvSpPr/>
            <p:nvPr/>
          </p:nvSpPr>
          <p:spPr>
            <a:xfrm>
              <a:off x="550721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6" name="Oval 2025"/>
            <p:cNvSpPr/>
            <p:nvPr/>
          </p:nvSpPr>
          <p:spPr>
            <a:xfrm>
              <a:off x="5729895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7" name="Oval 2026"/>
            <p:cNvSpPr/>
            <p:nvPr/>
          </p:nvSpPr>
          <p:spPr>
            <a:xfrm>
              <a:off x="5952575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8" name="Oval 2027"/>
            <p:cNvSpPr/>
            <p:nvPr/>
          </p:nvSpPr>
          <p:spPr>
            <a:xfrm>
              <a:off x="6175256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0" name="Oval 2029"/>
            <p:cNvSpPr/>
            <p:nvPr/>
          </p:nvSpPr>
          <p:spPr>
            <a:xfrm>
              <a:off x="4171132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1" name="Oval 2030"/>
            <p:cNvSpPr/>
            <p:nvPr/>
          </p:nvSpPr>
          <p:spPr>
            <a:xfrm>
              <a:off x="4393812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2" name="Oval 2031"/>
            <p:cNvSpPr/>
            <p:nvPr/>
          </p:nvSpPr>
          <p:spPr>
            <a:xfrm>
              <a:off x="4616493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3" name="Oval 2032"/>
            <p:cNvSpPr/>
            <p:nvPr/>
          </p:nvSpPr>
          <p:spPr>
            <a:xfrm>
              <a:off x="4839173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4" name="Oval 2033"/>
            <p:cNvSpPr/>
            <p:nvPr/>
          </p:nvSpPr>
          <p:spPr>
            <a:xfrm>
              <a:off x="506185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5" name="Oval 2034"/>
            <p:cNvSpPr/>
            <p:nvPr/>
          </p:nvSpPr>
          <p:spPr>
            <a:xfrm>
              <a:off x="528453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6" name="Oval 2035"/>
            <p:cNvSpPr/>
            <p:nvPr/>
          </p:nvSpPr>
          <p:spPr>
            <a:xfrm>
              <a:off x="550721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7" name="Oval 2036"/>
            <p:cNvSpPr/>
            <p:nvPr/>
          </p:nvSpPr>
          <p:spPr>
            <a:xfrm>
              <a:off x="5729895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8" name="Oval 2037"/>
            <p:cNvSpPr/>
            <p:nvPr/>
          </p:nvSpPr>
          <p:spPr>
            <a:xfrm>
              <a:off x="5952575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9" name="Oval 2038"/>
            <p:cNvSpPr/>
            <p:nvPr/>
          </p:nvSpPr>
          <p:spPr>
            <a:xfrm>
              <a:off x="6175256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1" name="Oval 2040"/>
            <p:cNvSpPr/>
            <p:nvPr/>
          </p:nvSpPr>
          <p:spPr>
            <a:xfrm>
              <a:off x="4171132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2" name="Oval 2041"/>
            <p:cNvSpPr/>
            <p:nvPr/>
          </p:nvSpPr>
          <p:spPr>
            <a:xfrm>
              <a:off x="4393812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3" name="Oval 2042"/>
            <p:cNvSpPr/>
            <p:nvPr/>
          </p:nvSpPr>
          <p:spPr>
            <a:xfrm>
              <a:off x="4616493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4" name="Oval 2043"/>
            <p:cNvSpPr/>
            <p:nvPr/>
          </p:nvSpPr>
          <p:spPr>
            <a:xfrm>
              <a:off x="4839173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5" name="Oval 2044"/>
            <p:cNvSpPr/>
            <p:nvPr/>
          </p:nvSpPr>
          <p:spPr>
            <a:xfrm>
              <a:off x="506185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6" name="Oval 2045"/>
            <p:cNvSpPr/>
            <p:nvPr/>
          </p:nvSpPr>
          <p:spPr>
            <a:xfrm>
              <a:off x="528453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7" name="Oval 2046"/>
            <p:cNvSpPr/>
            <p:nvPr/>
          </p:nvSpPr>
          <p:spPr>
            <a:xfrm>
              <a:off x="550721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8" name="Oval 2047"/>
            <p:cNvSpPr/>
            <p:nvPr/>
          </p:nvSpPr>
          <p:spPr>
            <a:xfrm>
              <a:off x="5729895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9" name="Oval 2048"/>
            <p:cNvSpPr/>
            <p:nvPr/>
          </p:nvSpPr>
          <p:spPr>
            <a:xfrm>
              <a:off x="5952575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0" name="Oval 2049"/>
            <p:cNvSpPr/>
            <p:nvPr/>
          </p:nvSpPr>
          <p:spPr>
            <a:xfrm>
              <a:off x="6175256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2" name="Oval 2051"/>
            <p:cNvSpPr/>
            <p:nvPr/>
          </p:nvSpPr>
          <p:spPr>
            <a:xfrm>
              <a:off x="4171132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3" name="Oval 2052"/>
            <p:cNvSpPr/>
            <p:nvPr/>
          </p:nvSpPr>
          <p:spPr>
            <a:xfrm>
              <a:off x="4393812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4" name="Oval 2053"/>
            <p:cNvSpPr/>
            <p:nvPr/>
          </p:nvSpPr>
          <p:spPr>
            <a:xfrm>
              <a:off x="4616493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5" name="Oval 2054"/>
            <p:cNvSpPr/>
            <p:nvPr/>
          </p:nvSpPr>
          <p:spPr>
            <a:xfrm>
              <a:off x="4839173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6" name="Oval 2055"/>
            <p:cNvSpPr/>
            <p:nvPr/>
          </p:nvSpPr>
          <p:spPr>
            <a:xfrm>
              <a:off x="506185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7" name="Oval 2056"/>
            <p:cNvSpPr/>
            <p:nvPr/>
          </p:nvSpPr>
          <p:spPr>
            <a:xfrm>
              <a:off x="528453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8" name="Oval 2057"/>
            <p:cNvSpPr/>
            <p:nvPr/>
          </p:nvSpPr>
          <p:spPr>
            <a:xfrm>
              <a:off x="550721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9" name="Oval 2058"/>
            <p:cNvSpPr/>
            <p:nvPr/>
          </p:nvSpPr>
          <p:spPr>
            <a:xfrm>
              <a:off x="5729895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0" name="Oval 2059"/>
            <p:cNvSpPr/>
            <p:nvPr/>
          </p:nvSpPr>
          <p:spPr>
            <a:xfrm>
              <a:off x="5952575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1" name="Oval 2060"/>
            <p:cNvSpPr/>
            <p:nvPr/>
          </p:nvSpPr>
          <p:spPr>
            <a:xfrm>
              <a:off x="6175256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3" name="Oval 2062"/>
            <p:cNvSpPr/>
            <p:nvPr/>
          </p:nvSpPr>
          <p:spPr>
            <a:xfrm>
              <a:off x="4171132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4" name="Oval 2063"/>
            <p:cNvSpPr/>
            <p:nvPr/>
          </p:nvSpPr>
          <p:spPr>
            <a:xfrm>
              <a:off x="4393812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5" name="Oval 2064"/>
            <p:cNvSpPr/>
            <p:nvPr/>
          </p:nvSpPr>
          <p:spPr>
            <a:xfrm>
              <a:off x="4616493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6" name="Oval 2065"/>
            <p:cNvSpPr/>
            <p:nvPr/>
          </p:nvSpPr>
          <p:spPr>
            <a:xfrm>
              <a:off x="4839173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7" name="Oval 2066"/>
            <p:cNvSpPr/>
            <p:nvPr/>
          </p:nvSpPr>
          <p:spPr>
            <a:xfrm>
              <a:off x="506185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8" name="Oval 2067"/>
            <p:cNvSpPr/>
            <p:nvPr/>
          </p:nvSpPr>
          <p:spPr>
            <a:xfrm>
              <a:off x="528453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9" name="Oval 2068"/>
            <p:cNvSpPr/>
            <p:nvPr/>
          </p:nvSpPr>
          <p:spPr>
            <a:xfrm>
              <a:off x="550721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0" name="Oval 2069"/>
            <p:cNvSpPr/>
            <p:nvPr/>
          </p:nvSpPr>
          <p:spPr>
            <a:xfrm>
              <a:off x="5729895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1" name="Oval 2070"/>
            <p:cNvSpPr/>
            <p:nvPr/>
          </p:nvSpPr>
          <p:spPr>
            <a:xfrm>
              <a:off x="5952575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2" name="Oval 2071"/>
            <p:cNvSpPr/>
            <p:nvPr/>
          </p:nvSpPr>
          <p:spPr>
            <a:xfrm>
              <a:off x="6175256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4" name="Oval 2073"/>
            <p:cNvSpPr/>
            <p:nvPr/>
          </p:nvSpPr>
          <p:spPr>
            <a:xfrm>
              <a:off x="4171132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5" name="Oval 2074"/>
            <p:cNvSpPr/>
            <p:nvPr/>
          </p:nvSpPr>
          <p:spPr>
            <a:xfrm>
              <a:off x="4393812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6" name="Oval 2075"/>
            <p:cNvSpPr/>
            <p:nvPr/>
          </p:nvSpPr>
          <p:spPr>
            <a:xfrm>
              <a:off x="4616493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7" name="Oval 2076"/>
            <p:cNvSpPr/>
            <p:nvPr/>
          </p:nvSpPr>
          <p:spPr>
            <a:xfrm>
              <a:off x="4839173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8" name="Oval 2077"/>
            <p:cNvSpPr/>
            <p:nvPr/>
          </p:nvSpPr>
          <p:spPr>
            <a:xfrm>
              <a:off x="506185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9" name="Oval 2078"/>
            <p:cNvSpPr/>
            <p:nvPr/>
          </p:nvSpPr>
          <p:spPr>
            <a:xfrm>
              <a:off x="528453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0" name="Oval 2079"/>
            <p:cNvSpPr/>
            <p:nvPr/>
          </p:nvSpPr>
          <p:spPr>
            <a:xfrm>
              <a:off x="550721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1" name="Oval 2080"/>
            <p:cNvSpPr/>
            <p:nvPr/>
          </p:nvSpPr>
          <p:spPr>
            <a:xfrm>
              <a:off x="5729895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2" name="Oval 2081"/>
            <p:cNvSpPr/>
            <p:nvPr/>
          </p:nvSpPr>
          <p:spPr>
            <a:xfrm>
              <a:off x="5952575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3" name="Oval 2082"/>
            <p:cNvSpPr/>
            <p:nvPr/>
          </p:nvSpPr>
          <p:spPr>
            <a:xfrm>
              <a:off x="6175256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5" name="Oval 2084"/>
            <p:cNvSpPr/>
            <p:nvPr/>
          </p:nvSpPr>
          <p:spPr>
            <a:xfrm>
              <a:off x="4171132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6" name="Oval 2085"/>
            <p:cNvSpPr/>
            <p:nvPr/>
          </p:nvSpPr>
          <p:spPr>
            <a:xfrm>
              <a:off x="4393812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7" name="Oval 2086"/>
            <p:cNvSpPr/>
            <p:nvPr/>
          </p:nvSpPr>
          <p:spPr>
            <a:xfrm>
              <a:off x="4616493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8" name="Oval 2087"/>
            <p:cNvSpPr/>
            <p:nvPr/>
          </p:nvSpPr>
          <p:spPr>
            <a:xfrm>
              <a:off x="4839173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9" name="Oval 2088"/>
            <p:cNvSpPr/>
            <p:nvPr/>
          </p:nvSpPr>
          <p:spPr>
            <a:xfrm>
              <a:off x="506185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0" name="Oval 2089"/>
            <p:cNvSpPr/>
            <p:nvPr/>
          </p:nvSpPr>
          <p:spPr>
            <a:xfrm>
              <a:off x="528453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1" name="Oval 2090"/>
            <p:cNvSpPr/>
            <p:nvPr/>
          </p:nvSpPr>
          <p:spPr>
            <a:xfrm>
              <a:off x="550721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2" name="Oval 2091"/>
            <p:cNvSpPr/>
            <p:nvPr/>
          </p:nvSpPr>
          <p:spPr>
            <a:xfrm>
              <a:off x="5729895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3" name="Oval 2092"/>
            <p:cNvSpPr/>
            <p:nvPr/>
          </p:nvSpPr>
          <p:spPr>
            <a:xfrm>
              <a:off x="5952575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4" name="Oval 2093"/>
            <p:cNvSpPr/>
            <p:nvPr/>
          </p:nvSpPr>
          <p:spPr>
            <a:xfrm>
              <a:off x="6175256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6" name="Oval 2095"/>
            <p:cNvSpPr/>
            <p:nvPr/>
          </p:nvSpPr>
          <p:spPr>
            <a:xfrm>
              <a:off x="4171132" y="2664641"/>
              <a:ext cx="155876" cy="15587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6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7" name="Oval 2096"/>
            <p:cNvSpPr/>
            <p:nvPr/>
          </p:nvSpPr>
          <p:spPr>
            <a:xfrm>
              <a:off x="4393812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8" name="Oval 2097"/>
            <p:cNvSpPr/>
            <p:nvPr/>
          </p:nvSpPr>
          <p:spPr>
            <a:xfrm>
              <a:off x="4616493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9" name="Oval 2098"/>
            <p:cNvSpPr/>
            <p:nvPr/>
          </p:nvSpPr>
          <p:spPr>
            <a:xfrm>
              <a:off x="4839173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0" name="Oval 2099"/>
            <p:cNvSpPr/>
            <p:nvPr/>
          </p:nvSpPr>
          <p:spPr>
            <a:xfrm>
              <a:off x="506185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1" name="Oval 2100"/>
            <p:cNvSpPr/>
            <p:nvPr/>
          </p:nvSpPr>
          <p:spPr>
            <a:xfrm>
              <a:off x="528453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2" name="Oval 2101"/>
            <p:cNvSpPr/>
            <p:nvPr/>
          </p:nvSpPr>
          <p:spPr>
            <a:xfrm>
              <a:off x="550721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3" name="Oval 2102"/>
            <p:cNvSpPr/>
            <p:nvPr/>
          </p:nvSpPr>
          <p:spPr>
            <a:xfrm>
              <a:off x="5729895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4" name="Oval 2103"/>
            <p:cNvSpPr/>
            <p:nvPr/>
          </p:nvSpPr>
          <p:spPr>
            <a:xfrm>
              <a:off x="5952575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5" name="Oval 2104"/>
            <p:cNvSpPr/>
            <p:nvPr/>
          </p:nvSpPr>
          <p:spPr>
            <a:xfrm>
              <a:off x="6175256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7" name="Oval 2106"/>
            <p:cNvSpPr/>
            <p:nvPr/>
          </p:nvSpPr>
          <p:spPr>
            <a:xfrm>
              <a:off x="4171132" y="2887321"/>
              <a:ext cx="155876" cy="15587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6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8" name="Oval 2107"/>
            <p:cNvSpPr/>
            <p:nvPr/>
          </p:nvSpPr>
          <p:spPr>
            <a:xfrm>
              <a:off x="4393812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9" name="Oval 2108"/>
            <p:cNvSpPr/>
            <p:nvPr/>
          </p:nvSpPr>
          <p:spPr>
            <a:xfrm>
              <a:off x="4616493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0" name="Oval 2109"/>
            <p:cNvSpPr/>
            <p:nvPr/>
          </p:nvSpPr>
          <p:spPr>
            <a:xfrm>
              <a:off x="4839173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1" name="Oval 2110"/>
            <p:cNvSpPr/>
            <p:nvPr/>
          </p:nvSpPr>
          <p:spPr>
            <a:xfrm>
              <a:off x="506185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2" name="Oval 2111"/>
            <p:cNvSpPr/>
            <p:nvPr/>
          </p:nvSpPr>
          <p:spPr>
            <a:xfrm>
              <a:off x="528453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3" name="Oval 2112"/>
            <p:cNvSpPr/>
            <p:nvPr/>
          </p:nvSpPr>
          <p:spPr>
            <a:xfrm>
              <a:off x="550721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4" name="Oval 2113"/>
            <p:cNvSpPr/>
            <p:nvPr/>
          </p:nvSpPr>
          <p:spPr>
            <a:xfrm>
              <a:off x="5729895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5" name="Oval 2114"/>
            <p:cNvSpPr/>
            <p:nvPr/>
          </p:nvSpPr>
          <p:spPr>
            <a:xfrm>
              <a:off x="5952575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6" name="Oval 2115"/>
            <p:cNvSpPr/>
            <p:nvPr/>
          </p:nvSpPr>
          <p:spPr>
            <a:xfrm>
              <a:off x="6175256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8" name="Oval 2117"/>
            <p:cNvSpPr/>
            <p:nvPr/>
          </p:nvSpPr>
          <p:spPr>
            <a:xfrm>
              <a:off x="4171132" y="3110002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9" name="Oval 2118"/>
            <p:cNvSpPr/>
            <p:nvPr/>
          </p:nvSpPr>
          <p:spPr>
            <a:xfrm>
              <a:off x="4393812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0" name="Oval 2119"/>
            <p:cNvSpPr/>
            <p:nvPr/>
          </p:nvSpPr>
          <p:spPr>
            <a:xfrm>
              <a:off x="4616493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1" name="Oval 2120"/>
            <p:cNvSpPr/>
            <p:nvPr/>
          </p:nvSpPr>
          <p:spPr>
            <a:xfrm>
              <a:off x="4839173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2" name="Oval 2121"/>
            <p:cNvSpPr/>
            <p:nvPr/>
          </p:nvSpPr>
          <p:spPr>
            <a:xfrm>
              <a:off x="506185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3" name="Oval 2122"/>
            <p:cNvSpPr/>
            <p:nvPr/>
          </p:nvSpPr>
          <p:spPr>
            <a:xfrm>
              <a:off x="528453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4" name="Oval 2123"/>
            <p:cNvSpPr/>
            <p:nvPr/>
          </p:nvSpPr>
          <p:spPr>
            <a:xfrm>
              <a:off x="550721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5" name="Oval 2124"/>
            <p:cNvSpPr/>
            <p:nvPr/>
          </p:nvSpPr>
          <p:spPr>
            <a:xfrm>
              <a:off x="5729895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6" name="Oval 2125"/>
            <p:cNvSpPr/>
            <p:nvPr/>
          </p:nvSpPr>
          <p:spPr>
            <a:xfrm>
              <a:off x="5952575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7" name="Oval 2126"/>
            <p:cNvSpPr/>
            <p:nvPr/>
          </p:nvSpPr>
          <p:spPr>
            <a:xfrm>
              <a:off x="6175256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34233" y="3845584"/>
            <a:ext cx="2160000" cy="2160000"/>
            <a:chOff x="4176890" y="3656306"/>
            <a:chExt cx="2160000" cy="2160000"/>
          </a:xfrm>
        </p:grpSpPr>
        <p:sp>
          <p:nvSpPr>
            <p:cNvPr id="2130" name="Oval 2129"/>
            <p:cNvSpPr/>
            <p:nvPr/>
          </p:nvSpPr>
          <p:spPr>
            <a:xfrm>
              <a:off x="4176890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1" name="Oval 2130"/>
            <p:cNvSpPr/>
            <p:nvPr/>
          </p:nvSpPr>
          <p:spPr>
            <a:xfrm>
              <a:off x="4399570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2" name="Oval 2131"/>
            <p:cNvSpPr/>
            <p:nvPr/>
          </p:nvSpPr>
          <p:spPr>
            <a:xfrm>
              <a:off x="4622251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3" name="Oval 2132"/>
            <p:cNvSpPr/>
            <p:nvPr/>
          </p:nvSpPr>
          <p:spPr>
            <a:xfrm>
              <a:off x="4844931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4" name="Oval 2133"/>
            <p:cNvSpPr/>
            <p:nvPr/>
          </p:nvSpPr>
          <p:spPr>
            <a:xfrm>
              <a:off x="506761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5" name="Oval 2134"/>
            <p:cNvSpPr/>
            <p:nvPr/>
          </p:nvSpPr>
          <p:spPr>
            <a:xfrm>
              <a:off x="529029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6" name="Oval 2135"/>
            <p:cNvSpPr/>
            <p:nvPr/>
          </p:nvSpPr>
          <p:spPr>
            <a:xfrm>
              <a:off x="551297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7" name="Oval 2136"/>
            <p:cNvSpPr/>
            <p:nvPr/>
          </p:nvSpPr>
          <p:spPr>
            <a:xfrm>
              <a:off x="5735653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8" name="Oval 2137"/>
            <p:cNvSpPr/>
            <p:nvPr/>
          </p:nvSpPr>
          <p:spPr>
            <a:xfrm>
              <a:off x="5958333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9" name="Oval 2138"/>
            <p:cNvSpPr/>
            <p:nvPr/>
          </p:nvSpPr>
          <p:spPr>
            <a:xfrm>
              <a:off x="6181014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0" name="Oval 2139"/>
            <p:cNvSpPr/>
            <p:nvPr/>
          </p:nvSpPr>
          <p:spPr>
            <a:xfrm>
              <a:off x="4176890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1" name="Oval 2140"/>
            <p:cNvSpPr/>
            <p:nvPr/>
          </p:nvSpPr>
          <p:spPr>
            <a:xfrm>
              <a:off x="4399570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2" name="Oval 2141"/>
            <p:cNvSpPr/>
            <p:nvPr/>
          </p:nvSpPr>
          <p:spPr>
            <a:xfrm>
              <a:off x="4622251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3" name="Oval 2142"/>
            <p:cNvSpPr/>
            <p:nvPr/>
          </p:nvSpPr>
          <p:spPr>
            <a:xfrm>
              <a:off x="4844931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4" name="Oval 2143"/>
            <p:cNvSpPr/>
            <p:nvPr/>
          </p:nvSpPr>
          <p:spPr>
            <a:xfrm>
              <a:off x="506761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5" name="Oval 2144"/>
            <p:cNvSpPr/>
            <p:nvPr/>
          </p:nvSpPr>
          <p:spPr>
            <a:xfrm>
              <a:off x="529029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6" name="Oval 2145"/>
            <p:cNvSpPr/>
            <p:nvPr/>
          </p:nvSpPr>
          <p:spPr>
            <a:xfrm>
              <a:off x="551297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7" name="Oval 2146"/>
            <p:cNvSpPr/>
            <p:nvPr/>
          </p:nvSpPr>
          <p:spPr>
            <a:xfrm>
              <a:off x="5735653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8" name="Oval 2147"/>
            <p:cNvSpPr/>
            <p:nvPr/>
          </p:nvSpPr>
          <p:spPr>
            <a:xfrm>
              <a:off x="5958333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9" name="Oval 2148"/>
            <p:cNvSpPr/>
            <p:nvPr/>
          </p:nvSpPr>
          <p:spPr>
            <a:xfrm>
              <a:off x="6181014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0" name="Oval 2149"/>
            <p:cNvSpPr/>
            <p:nvPr/>
          </p:nvSpPr>
          <p:spPr>
            <a:xfrm>
              <a:off x="4176890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1" name="Oval 2150"/>
            <p:cNvSpPr/>
            <p:nvPr/>
          </p:nvSpPr>
          <p:spPr>
            <a:xfrm>
              <a:off x="4399570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2" name="Oval 2151"/>
            <p:cNvSpPr/>
            <p:nvPr/>
          </p:nvSpPr>
          <p:spPr>
            <a:xfrm>
              <a:off x="4622251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3" name="Oval 2152"/>
            <p:cNvSpPr/>
            <p:nvPr/>
          </p:nvSpPr>
          <p:spPr>
            <a:xfrm>
              <a:off x="4844931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4" name="Oval 2153"/>
            <p:cNvSpPr/>
            <p:nvPr/>
          </p:nvSpPr>
          <p:spPr>
            <a:xfrm>
              <a:off x="506761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5" name="Oval 2154"/>
            <p:cNvSpPr/>
            <p:nvPr/>
          </p:nvSpPr>
          <p:spPr>
            <a:xfrm>
              <a:off x="529029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6" name="Oval 2155"/>
            <p:cNvSpPr/>
            <p:nvPr/>
          </p:nvSpPr>
          <p:spPr>
            <a:xfrm>
              <a:off x="551297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7" name="Oval 2156"/>
            <p:cNvSpPr/>
            <p:nvPr/>
          </p:nvSpPr>
          <p:spPr>
            <a:xfrm>
              <a:off x="5735653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8" name="Oval 2157"/>
            <p:cNvSpPr/>
            <p:nvPr/>
          </p:nvSpPr>
          <p:spPr>
            <a:xfrm>
              <a:off x="5958333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9" name="Oval 2158"/>
            <p:cNvSpPr/>
            <p:nvPr/>
          </p:nvSpPr>
          <p:spPr>
            <a:xfrm>
              <a:off x="6181014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0" name="Oval 2159"/>
            <p:cNvSpPr/>
            <p:nvPr/>
          </p:nvSpPr>
          <p:spPr>
            <a:xfrm>
              <a:off x="4176890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1" name="Oval 2160"/>
            <p:cNvSpPr/>
            <p:nvPr/>
          </p:nvSpPr>
          <p:spPr>
            <a:xfrm>
              <a:off x="4399570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2" name="Oval 2161"/>
            <p:cNvSpPr/>
            <p:nvPr/>
          </p:nvSpPr>
          <p:spPr>
            <a:xfrm>
              <a:off x="4622251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3" name="Oval 2162"/>
            <p:cNvSpPr/>
            <p:nvPr/>
          </p:nvSpPr>
          <p:spPr>
            <a:xfrm>
              <a:off x="4844931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4" name="Oval 2163"/>
            <p:cNvSpPr/>
            <p:nvPr/>
          </p:nvSpPr>
          <p:spPr>
            <a:xfrm>
              <a:off x="506761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5" name="Oval 2164"/>
            <p:cNvSpPr/>
            <p:nvPr/>
          </p:nvSpPr>
          <p:spPr>
            <a:xfrm>
              <a:off x="529029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6" name="Oval 2165"/>
            <p:cNvSpPr/>
            <p:nvPr/>
          </p:nvSpPr>
          <p:spPr>
            <a:xfrm>
              <a:off x="551297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7" name="Oval 2166"/>
            <p:cNvSpPr/>
            <p:nvPr/>
          </p:nvSpPr>
          <p:spPr>
            <a:xfrm>
              <a:off x="5735653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8" name="Oval 2167"/>
            <p:cNvSpPr/>
            <p:nvPr/>
          </p:nvSpPr>
          <p:spPr>
            <a:xfrm>
              <a:off x="5958333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9" name="Oval 2168"/>
            <p:cNvSpPr/>
            <p:nvPr/>
          </p:nvSpPr>
          <p:spPr>
            <a:xfrm>
              <a:off x="6181014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0" name="Oval 2169"/>
            <p:cNvSpPr/>
            <p:nvPr/>
          </p:nvSpPr>
          <p:spPr>
            <a:xfrm>
              <a:off x="4176890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1" name="Oval 2170"/>
            <p:cNvSpPr/>
            <p:nvPr/>
          </p:nvSpPr>
          <p:spPr>
            <a:xfrm>
              <a:off x="4399570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2" name="Oval 2171"/>
            <p:cNvSpPr/>
            <p:nvPr/>
          </p:nvSpPr>
          <p:spPr>
            <a:xfrm>
              <a:off x="4622251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3" name="Oval 2172"/>
            <p:cNvSpPr/>
            <p:nvPr/>
          </p:nvSpPr>
          <p:spPr>
            <a:xfrm>
              <a:off x="4844931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4" name="Oval 2173"/>
            <p:cNvSpPr/>
            <p:nvPr/>
          </p:nvSpPr>
          <p:spPr>
            <a:xfrm>
              <a:off x="506761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5" name="Oval 2174"/>
            <p:cNvSpPr/>
            <p:nvPr/>
          </p:nvSpPr>
          <p:spPr>
            <a:xfrm>
              <a:off x="529029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6" name="Oval 2175"/>
            <p:cNvSpPr/>
            <p:nvPr/>
          </p:nvSpPr>
          <p:spPr>
            <a:xfrm>
              <a:off x="551297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7" name="Oval 2176"/>
            <p:cNvSpPr/>
            <p:nvPr/>
          </p:nvSpPr>
          <p:spPr>
            <a:xfrm>
              <a:off x="5735653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8" name="Oval 2177"/>
            <p:cNvSpPr/>
            <p:nvPr/>
          </p:nvSpPr>
          <p:spPr>
            <a:xfrm>
              <a:off x="5958333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9" name="Oval 2178"/>
            <p:cNvSpPr/>
            <p:nvPr/>
          </p:nvSpPr>
          <p:spPr>
            <a:xfrm>
              <a:off x="6181014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0" name="Oval 2179"/>
            <p:cNvSpPr/>
            <p:nvPr/>
          </p:nvSpPr>
          <p:spPr>
            <a:xfrm>
              <a:off x="4176890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1" name="Oval 2180"/>
            <p:cNvSpPr/>
            <p:nvPr/>
          </p:nvSpPr>
          <p:spPr>
            <a:xfrm>
              <a:off x="4399570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2" name="Oval 2181"/>
            <p:cNvSpPr/>
            <p:nvPr/>
          </p:nvSpPr>
          <p:spPr>
            <a:xfrm>
              <a:off x="4622251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3" name="Oval 2182"/>
            <p:cNvSpPr/>
            <p:nvPr/>
          </p:nvSpPr>
          <p:spPr>
            <a:xfrm>
              <a:off x="4844931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4" name="Oval 2183"/>
            <p:cNvSpPr/>
            <p:nvPr/>
          </p:nvSpPr>
          <p:spPr>
            <a:xfrm>
              <a:off x="506761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5" name="Oval 2184"/>
            <p:cNvSpPr/>
            <p:nvPr/>
          </p:nvSpPr>
          <p:spPr>
            <a:xfrm>
              <a:off x="529029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6" name="Oval 2185"/>
            <p:cNvSpPr/>
            <p:nvPr/>
          </p:nvSpPr>
          <p:spPr>
            <a:xfrm>
              <a:off x="551297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7" name="Oval 2186"/>
            <p:cNvSpPr/>
            <p:nvPr/>
          </p:nvSpPr>
          <p:spPr>
            <a:xfrm>
              <a:off x="5735653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8" name="Oval 2187"/>
            <p:cNvSpPr/>
            <p:nvPr/>
          </p:nvSpPr>
          <p:spPr>
            <a:xfrm>
              <a:off x="5958333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9" name="Oval 2188"/>
            <p:cNvSpPr/>
            <p:nvPr/>
          </p:nvSpPr>
          <p:spPr>
            <a:xfrm>
              <a:off x="6181014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0" name="Oval 2189"/>
            <p:cNvSpPr/>
            <p:nvPr/>
          </p:nvSpPr>
          <p:spPr>
            <a:xfrm>
              <a:off x="4176890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1" name="Oval 2190"/>
            <p:cNvSpPr/>
            <p:nvPr/>
          </p:nvSpPr>
          <p:spPr>
            <a:xfrm>
              <a:off x="4399570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2" name="Oval 2191"/>
            <p:cNvSpPr/>
            <p:nvPr/>
          </p:nvSpPr>
          <p:spPr>
            <a:xfrm>
              <a:off x="4622251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3" name="Oval 2192"/>
            <p:cNvSpPr/>
            <p:nvPr/>
          </p:nvSpPr>
          <p:spPr>
            <a:xfrm>
              <a:off x="4844931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4" name="Oval 2193"/>
            <p:cNvSpPr/>
            <p:nvPr/>
          </p:nvSpPr>
          <p:spPr>
            <a:xfrm>
              <a:off x="506761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5" name="Oval 2194"/>
            <p:cNvSpPr/>
            <p:nvPr/>
          </p:nvSpPr>
          <p:spPr>
            <a:xfrm>
              <a:off x="529029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6" name="Oval 2195"/>
            <p:cNvSpPr/>
            <p:nvPr/>
          </p:nvSpPr>
          <p:spPr>
            <a:xfrm>
              <a:off x="551297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7" name="Oval 2196"/>
            <p:cNvSpPr/>
            <p:nvPr/>
          </p:nvSpPr>
          <p:spPr>
            <a:xfrm>
              <a:off x="5735653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8" name="Oval 2197"/>
            <p:cNvSpPr/>
            <p:nvPr/>
          </p:nvSpPr>
          <p:spPr>
            <a:xfrm>
              <a:off x="5958333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9" name="Oval 2198"/>
            <p:cNvSpPr/>
            <p:nvPr/>
          </p:nvSpPr>
          <p:spPr>
            <a:xfrm>
              <a:off x="6181014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0" name="Oval 2199"/>
            <p:cNvSpPr/>
            <p:nvPr/>
          </p:nvSpPr>
          <p:spPr>
            <a:xfrm>
              <a:off x="4176890" y="5215069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1" name="Oval 2200"/>
            <p:cNvSpPr/>
            <p:nvPr/>
          </p:nvSpPr>
          <p:spPr>
            <a:xfrm>
              <a:off x="4399570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2" name="Oval 2201"/>
            <p:cNvSpPr/>
            <p:nvPr/>
          </p:nvSpPr>
          <p:spPr>
            <a:xfrm>
              <a:off x="4622251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3" name="Oval 2202"/>
            <p:cNvSpPr/>
            <p:nvPr/>
          </p:nvSpPr>
          <p:spPr>
            <a:xfrm>
              <a:off x="4844931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4" name="Oval 2203"/>
            <p:cNvSpPr/>
            <p:nvPr/>
          </p:nvSpPr>
          <p:spPr>
            <a:xfrm>
              <a:off x="506761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5" name="Oval 2204"/>
            <p:cNvSpPr/>
            <p:nvPr/>
          </p:nvSpPr>
          <p:spPr>
            <a:xfrm>
              <a:off x="529029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6" name="Oval 2205"/>
            <p:cNvSpPr/>
            <p:nvPr/>
          </p:nvSpPr>
          <p:spPr>
            <a:xfrm>
              <a:off x="551297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7" name="Oval 2206"/>
            <p:cNvSpPr/>
            <p:nvPr/>
          </p:nvSpPr>
          <p:spPr>
            <a:xfrm>
              <a:off x="5735653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8" name="Oval 2207"/>
            <p:cNvSpPr/>
            <p:nvPr/>
          </p:nvSpPr>
          <p:spPr>
            <a:xfrm>
              <a:off x="5958333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9" name="Oval 2208"/>
            <p:cNvSpPr/>
            <p:nvPr/>
          </p:nvSpPr>
          <p:spPr>
            <a:xfrm>
              <a:off x="6181014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0" name="Oval 2209"/>
            <p:cNvSpPr/>
            <p:nvPr/>
          </p:nvSpPr>
          <p:spPr>
            <a:xfrm>
              <a:off x="4176890" y="5437749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1" name="Oval 2210"/>
            <p:cNvSpPr/>
            <p:nvPr/>
          </p:nvSpPr>
          <p:spPr>
            <a:xfrm>
              <a:off x="4399570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2" name="Oval 2211"/>
            <p:cNvSpPr/>
            <p:nvPr/>
          </p:nvSpPr>
          <p:spPr>
            <a:xfrm>
              <a:off x="4622251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3" name="Oval 2212"/>
            <p:cNvSpPr/>
            <p:nvPr/>
          </p:nvSpPr>
          <p:spPr>
            <a:xfrm>
              <a:off x="4844931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4" name="Oval 2213"/>
            <p:cNvSpPr/>
            <p:nvPr/>
          </p:nvSpPr>
          <p:spPr>
            <a:xfrm>
              <a:off x="506761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5" name="Oval 2214"/>
            <p:cNvSpPr/>
            <p:nvPr/>
          </p:nvSpPr>
          <p:spPr>
            <a:xfrm>
              <a:off x="529029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6" name="Oval 2215"/>
            <p:cNvSpPr/>
            <p:nvPr/>
          </p:nvSpPr>
          <p:spPr>
            <a:xfrm>
              <a:off x="551297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7" name="Oval 2216"/>
            <p:cNvSpPr/>
            <p:nvPr/>
          </p:nvSpPr>
          <p:spPr>
            <a:xfrm>
              <a:off x="5735653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8" name="Oval 2217"/>
            <p:cNvSpPr/>
            <p:nvPr/>
          </p:nvSpPr>
          <p:spPr>
            <a:xfrm>
              <a:off x="5958333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9" name="Oval 2218"/>
            <p:cNvSpPr/>
            <p:nvPr/>
          </p:nvSpPr>
          <p:spPr>
            <a:xfrm>
              <a:off x="6181014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0" name="Oval 2219"/>
            <p:cNvSpPr/>
            <p:nvPr/>
          </p:nvSpPr>
          <p:spPr>
            <a:xfrm>
              <a:off x="4176890" y="5660430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1" name="Oval 2220"/>
            <p:cNvSpPr/>
            <p:nvPr/>
          </p:nvSpPr>
          <p:spPr>
            <a:xfrm>
              <a:off x="4399570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2" name="Oval 2221"/>
            <p:cNvSpPr/>
            <p:nvPr/>
          </p:nvSpPr>
          <p:spPr>
            <a:xfrm>
              <a:off x="4622251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3" name="Oval 2222"/>
            <p:cNvSpPr/>
            <p:nvPr/>
          </p:nvSpPr>
          <p:spPr>
            <a:xfrm>
              <a:off x="4844931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4" name="Oval 2223"/>
            <p:cNvSpPr/>
            <p:nvPr/>
          </p:nvSpPr>
          <p:spPr>
            <a:xfrm>
              <a:off x="506761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5" name="Oval 2224"/>
            <p:cNvSpPr/>
            <p:nvPr/>
          </p:nvSpPr>
          <p:spPr>
            <a:xfrm>
              <a:off x="529029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6" name="Oval 2225"/>
            <p:cNvSpPr/>
            <p:nvPr/>
          </p:nvSpPr>
          <p:spPr>
            <a:xfrm>
              <a:off x="551297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7" name="Oval 2226"/>
            <p:cNvSpPr/>
            <p:nvPr/>
          </p:nvSpPr>
          <p:spPr>
            <a:xfrm>
              <a:off x="5735653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8" name="Oval 2227"/>
            <p:cNvSpPr/>
            <p:nvPr/>
          </p:nvSpPr>
          <p:spPr>
            <a:xfrm>
              <a:off x="5958333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9" name="Oval 2228"/>
            <p:cNvSpPr/>
            <p:nvPr/>
          </p:nvSpPr>
          <p:spPr>
            <a:xfrm>
              <a:off x="6181014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5" name="Oval 4"/>
          <p:cNvSpPr/>
          <p:nvPr/>
        </p:nvSpPr>
        <p:spPr>
          <a:xfrm>
            <a:off x="5362767" y="2659799"/>
            <a:ext cx="898808" cy="900000"/>
          </a:xfrm>
          <a:prstGeom prst="ellipse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31" name="Oval 2230"/>
          <p:cNvSpPr/>
          <p:nvPr/>
        </p:nvSpPr>
        <p:spPr>
          <a:xfrm>
            <a:off x="5362767" y="5259604"/>
            <a:ext cx="898808" cy="900000"/>
          </a:xfrm>
          <a:prstGeom prst="ellipse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787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6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6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6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6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6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6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E807D6-4F83-4480-823B-9BA05CEC6010}" type="slidenum">
              <a:rPr lang="en-AU" altLang="en-US" smtClean="0"/>
              <a:pPr/>
              <a:t>4</a:t>
            </a:fld>
            <a:endParaRPr lang="en-AU" altLang="en-US" smtClean="0"/>
          </a:p>
        </p:txBody>
      </p:sp>
      <p:sp>
        <p:nvSpPr>
          <p:cNvPr id="34818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0058"/>
                </a:solidFill>
              </a:rPr>
              <a:t>A few short questions</a:t>
            </a:r>
            <a:endParaRPr lang="en-AU" dirty="0" smtClean="0">
              <a:solidFill>
                <a:srgbClr val="000058"/>
              </a:solidFill>
            </a:endParaRPr>
          </a:p>
        </p:txBody>
      </p:sp>
      <p:pic>
        <p:nvPicPr>
          <p:cNvPr id="34819" name="Picture 11" descr="MP900409009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9388" y="2792413"/>
            <a:ext cx="3278187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AU" altLang="en-US" dirty="0" smtClean="0"/>
              <a:t>36b</a:t>
            </a:r>
          </a:p>
        </p:txBody>
      </p:sp>
      <p:sp>
        <p:nvSpPr>
          <p:cNvPr id="68610" name="Rectangle 1001"/>
          <p:cNvSpPr>
            <a:spLocks noGrp="1" noChangeArrowheads="1"/>
          </p:cNvSpPr>
          <p:nvPr>
            <p:ph type="body" sz="half" idx="1"/>
          </p:nvPr>
        </p:nvSpPr>
        <p:spPr>
          <a:xfrm>
            <a:off x="370935" y="194310"/>
            <a:ext cx="7492905" cy="59070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3100" dirty="0" smtClean="0">
                <a:solidFill>
                  <a:srgbClr val="000058"/>
                </a:solidFill>
              </a:rPr>
              <a:t>Medication impact on non-spinal fracture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9999"/>
              </a:buClr>
              <a:buNone/>
            </a:pPr>
            <a:r>
              <a:rPr lang="en-US" sz="1400" i="1" dirty="0" smtClean="0">
                <a:solidFill>
                  <a:srgbClr val="760000"/>
                </a:solidFill>
              </a:rPr>
              <a:t>Women </a:t>
            </a:r>
            <a:r>
              <a:rPr lang="en-US" sz="1400" b="1" i="1" dirty="0" smtClean="0">
                <a:solidFill>
                  <a:srgbClr val="760000"/>
                </a:solidFill>
              </a:rPr>
              <a:t>with </a:t>
            </a:r>
            <a:r>
              <a:rPr lang="en-US" sz="1400" i="1" dirty="0" smtClean="0">
                <a:solidFill>
                  <a:srgbClr val="760000"/>
                </a:solidFill>
              </a:rPr>
              <a:t>previous fracture. All </a:t>
            </a:r>
            <a:r>
              <a:rPr lang="en-US" sz="1400" i="1" dirty="0">
                <a:solidFill>
                  <a:srgbClr val="760000"/>
                </a:solidFill>
              </a:rPr>
              <a:t>taking calcium and some </a:t>
            </a:r>
            <a:r>
              <a:rPr lang="en-US" sz="1400" i="1" dirty="0" smtClean="0">
                <a:solidFill>
                  <a:srgbClr val="760000"/>
                </a:solidFill>
              </a:rPr>
              <a:t>taking Vitamin </a:t>
            </a:r>
            <a:r>
              <a:rPr lang="en-US" sz="1400" i="1" dirty="0">
                <a:solidFill>
                  <a:srgbClr val="760000"/>
                </a:solidFill>
              </a:rPr>
              <a:t>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9999"/>
              </a:buClr>
              <a:buFont typeface="Wingdings" pitchFamily="2" charset="2"/>
              <a:buNone/>
            </a:pPr>
            <a:endParaRPr lang="en-US" sz="1400" i="1" dirty="0" smtClean="0">
              <a:solidFill>
                <a:srgbClr val="760000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If </a:t>
            </a:r>
            <a:r>
              <a:rPr lang="en-US" sz="2300" dirty="0">
                <a:solidFill>
                  <a:srgbClr val="000058"/>
                </a:solidFill>
              </a:rPr>
              <a:t>100 women </a:t>
            </a:r>
            <a:r>
              <a:rPr lang="en-US" sz="2300" dirty="0" smtClean="0">
                <a:solidFill>
                  <a:srgbClr val="000058"/>
                </a:solidFill>
              </a:rPr>
              <a:t>at </a:t>
            </a:r>
            <a:r>
              <a:rPr lang="en-US" sz="2300" b="1" dirty="0" smtClean="0">
                <a:solidFill>
                  <a:srgbClr val="000058"/>
                </a:solidFill>
              </a:rPr>
              <a:t>LOW </a:t>
            </a:r>
            <a:r>
              <a:rPr lang="en-US" sz="2300" i="1" dirty="0" smtClean="0">
                <a:solidFill>
                  <a:srgbClr val="000058"/>
                </a:solidFill>
              </a:rPr>
              <a:t>overall </a:t>
            </a:r>
            <a:r>
              <a:rPr lang="en-US" sz="2300" dirty="0" smtClean="0">
                <a:solidFill>
                  <a:srgbClr val="000058"/>
                </a:solidFill>
              </a:rPr>
              <a:t>risk</a:t>
            </a:r>
            <a:endParaRPr lang="en-US" sz="2300" b="1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t</a:t>
            </a:r>
            <a:r>
              <a:rPr lang="en-US" sz="2300" dirty="0" smtClean="0">
                <a:solidFill>
                  <a:srgbClr val="000058"/>
                </a:solidFill>
              </a:rPr>
              <a:t>ake medicine for about </a:t>
            </a:r>
            <a:r>
              <a:rPr lang="en-US" sz="2300" dirty="0">
                <a:solidFill>
                  <a:srgbClr val="000058"/>
                </a:solidFill>
              </a:rPr>
              <a:t> </a:t>
            </a:r>
            <a:r>
              <a:rPr lang="en-US" sz="2300" b="1" dirty="0" smtClean="0">
                <a:solidFill>
                  <a:srgbClr val="000058"/>
                </a:solidFill>
              </a:rPr>
              <a:t>5 years</a:t>
            </a:r>
            <a:r>
              <a:rPr lang="en-US" sz="2300" dirty="0">
                <a:solidFill>
                  <a:srgbClr val="000058"/>
                </a:solidFill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 smtClean="0">
                <a:solidFill>
                  <a:srgbClr val="000058"/>
                </a:solidFill>
              </a:rPr>
              <a:t>2  </a:t>
            </a:r>
            <a:r>
              <a:rPr lang="en-US" sz="2300" dirty="0" smtClean="0">
                <a:solidFill>
                  <a:srgbClr val="000058"/>
                </a:solidFill>
              </a:rPr>
              <a:t>women will have a non-spinal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fracture prevented.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The other 98 taking medicine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will not get this benefit </a:t>
            </a:r>
            <a:endParaRPr lang="en-US" sz="2300" dirty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300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If 100 women at </a:t>
            </a:r>
            <a:r>
              <a:rPr lang="en-US" sz="2300" b="1" dirty="0" smtClean="0">
                <a:solidFill>
                  <a:srgbClr val="000058"/>
                </a:solidFill>
              </a:rPr>
              <a:t>HIGH</a:t>
            </a:r>
            <a:r>
              <a:rPr lang="en-US" sz="2300" dirty="0" smtClean="0">
                <a:solidFill>
                  <a:srgbClr val="000058"/>
                </a:solidFill>
              </a:rPr>
              <a:t> </a:t>
            </a:r>
            <a:r>
              <a:rPr lang="en-US" sz="2300" i="1" dirty="0" smtClean="0">
                <a:solidFill>
                  <a:srgbClr val="000058"/>
                </a:solidFill>
              </a:rPr>
              <a:t>overall</a:t>
            </a:r>
            <a:r>
              <a:rPr lang="en-US" sz="2300" dirty="0" smtClean="0">
                <a:solidFill>
                  <a:srgbClr val="000058"/>
                </a:solidFill>
              </a:rPr>
              <a:t> risk</a:t>
            </a:r>
            <a:endParaRPr lang="en-US" sz="2300" b="1" dirty="0" smtClean="0">
              <a:solidFill>
                <a:srgbClr val="000058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300" dirty="0">
                <a:solidFill>
                  <a:srgbClr val="000058"/>
                </a:solidFill>
              </a:rPr>
              <a:t>t</a:t>
            </a:r>
            <a:r>
              <a:rPr lang="en-US" sz="2300" dirty="0" smtClean="0">
                <a:solidFill>
                  <a:srgbClr val="000058"/>
                </a:solidFill>
              </a:rPr>
              <a:t>ake medicine</a:t>
            </a:r>
            <a:r>
              <a:rPr lang="en-US" sz="2300" dirty="0">
                <a:solidFill>
                  <a:srgbClr val="000058"/>
                </a:solidFill>
              </a:rPr>
              <a:t> </a:t>
            </a:r>
            <a:r>
              <a:rPr lang="en-US" sz="2300" dirty="0" smtClean="0">
                <a:solidFill>
                  <a:srgbClr val="000058"/>
                </a:solidFill>
              </a:rPr>
              <a:t>for about </a:t>
            </a:r>
            <a:r>
              <a:rPr lang="en-US" sz="2300" b="1" dirty="0" smtClean="0">
                <a:solidFill>
                  <a:srgbClr val="000058"/>
                </a:solidFill>
              </a:rPr>
              <a:t>5 years</a:t>
            </a:r>
            <a:r>
              <a:rPr lang="en-US" sz="2300" dirty="0" smtClean="0">
                <a:solidFill>
                  <a:srgbClr val="000058"/>
                </a:solidFill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b="1" dirty="0" smtClean="0">
                <a:solidFill>
                  <a:srgbClr val="000058"/>
                </a:solidFill>
              </a:rPr>
              <a:t>6 </a:t>
            </a:r>
            <a:r>
              <a:rPr lang="en-US" sz="2300" dirty="0" smtClean="0">
                <a:solidFill>
                  <a:srgbClr val="000058"/>
                </a:solidFill>
              </a:rPr>
              <a:t>women will have a non-spinal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 fracture prevented.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58"/>
                </a:solidFill>
              </a:rPr>
              <a:t>The other 94 women taking medicine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en-US" sz="2300" dirty="0">
                <a:solidFill>
                  <a:srgbClr val="000058"/>
                </a:solidFill>
              </a:rPr>
              <a:t>w</a:t>
            </a:r>
            <a:r>
              <a:rPr lang="en-US" sz="2300" dirty="0" smtClean="0">
                <a:solidFill>
                  <a:srgbClr val="000058"/>
                </a:solidFill>
              </a:rPr>
              <a:t>ill not get this benefit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dirty="0" smtClean="0">
              <a:solidFill>
                <a:srgbClr val="000058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734233" y="1250620"/>
            <a:ext cx="2160000" cy="2160000"/>
            <a:chOff x="4171132" y="1105878"/>
            <a:chExt cx="2160000" cy="2160000"/>
          </a:xfrm>
        </p:grpSpPr>
        <p:sp>
          <p:nvSpPr>
            <p:cNvPr id="2" name="Oval 1"/>
            <p:cNvSpPr/>
            <p:nvPr/>
          </p:nvSpPr>
          <p:spPr>
            <a:xfrm>
              <a:off x="4171132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19" name="Oval 2018"/>
            <p:cNvSpPr/>
            <p:nvPr/>
          </p:nvSpPr>
          <p:spPr>
            <a:xfrm>
              <a:off x="4393812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1" name="Oval 2020"/>
            <p:cNvSpPr/>
            <p:nvPr/>
          </p:nvSpPr>
          <p:spPr>
            <a:xfrm>
              <a:off x="4616493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2" name="Oval 2021"/>
            <p:cNvSpPr/>
            <p:nvPr/>
          </p:nvSpPr>
          <p:spPr>
            <a:xfrm>
              <a:off x="4839173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3" name="Oval 2022"/>
            <p:cNvSpPr/>
            <p:nvPr/>
          </p:nvSpPr>
          <p:spPr>
            <a:xfrm>
              <a:off x="506185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4" name="Oval 2023"/>
            <p:cNvSpPr/>
            <p:nvPr/>
          </p:nvSpPr>
          <p:spPr>
            <a:xfrm>
              <a:off x="528453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5" name="Oval 2024"/>
            <p:cNvSpPr/>
            <p:nvPr/>
          </p:nvSpPr>
          <p:spPr>
            <a:xfrm>
              <a:off x="5507214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6" name="Oval 2025"/>
            <p:cNvSpPr/>
            <p:nvPr/>
          </p:nvSpPr>
          <p:spPr>
            <a:xfrm>
              <a:off x="5729895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7" name="Oval 2026"/>
            <p:cNvSpPr/>
            <p:nvPr/>
          </p:nvSpPr>
          <p:spPr>
            <a:xfrm>
              <a:off x="5952575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28" name="Oval 2027"/>
            <p:cNvSpPr/>
            <p:nvPr/>
          </p:nvSpPr>
          <p:spPr>
            <a:xfrm>
              <a:off x="6175256" y="110587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0" name="Oval 2029"/>
            <p:cNvSpPr/>
            <p:nvPr/>
          </p:nvSpPr>
          <p:spPr>
            <a:xfrm>
              <a:off x="4171132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1" name="Oval 2030"/>
            <p:cNvSpPr/>
            <p:nvPr/>
          </p:nvSpPr>
          <p:spPr>
            <a:xfrm>
              <a:off x="4393812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2" name="Oval 2031"/>
            <p:cNvSpPr/>
            <p:nvPr/>
          </p:nvSpPr>
          <p:spPr>
            <a:xfrm>
              <a:off x="4616493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3" name="Oval 2032"/>
            <p:cNvSpPr/>
            <p:nvPr/>
          </p:nvSpPr>
          <p:spPr>
            <a:xfrm>
              <a:off x="4839173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4" name="Oval 2033"/>
            <p:cNvSpPr/>
            <p:nvPr/>
          </p:nvSpPr>
          <p:spPr>
            <a:xfrm>
              <a:off x="506185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5" name="Oval 2034"/>
            <p:cNvSpPr/>
            <p:nvPr/>
          </p:nvSpPr>
          <p:spPr>
            <a:xfrm>
              <a:off x="528453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6" name="Oval 2035"/>
            <p:cNvSpPr/>
            <p:nvPr/>
          </p:nvSpPr>
          <p:spPr>
            <a:xfrm>
              <a:off x="5507214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7" name="Oval 2036"/>
            <p:cNvSpPr/>
            <p:nvPr/>
          </p:nvSpPr>
          <p:spPr>
            <a:xfrm>
              <a:off x="5729895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8" name="Oval 2037"/>
            <p:cNvSpPr/>
            <p:nvPr/>
          </p:nvSpPr>
          <p:spPr>
            <a:xfrm>
              <a:off x="5952575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39" name="Oval 2038"/>
            <p:cNvSpPr/>
            <p:nvPr/>
          </p:nvSpPr>
          <p:spPr>
            <a:xfrm>
              <a:off x="6175256" y="132855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1" name="Oval 2040"/>
            <p:cNvSpPr/>
            <p:nvPr/>
          </p:nvSpPr>
          <p:spPr>
            <a:xfrm>
              <a:off x="4171132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2" name="Oval 2041"/>
            <p:cNvSpPr/>
            <p:nvPr/>
          </p:nvSpPr>
          <p:spPr>
            <a:xfrm>
              <a:off x="4393812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3" name="Oval 2042"/>
            <p:cNvSpPr/>
            <p:nvPr/>
          </p:nvSpPr>
          <p:spPr>
            <a:xfrm>
              <a:off x="4616493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4" name="Oval 2043"/>
            <p:cNvSpPr/>
            <p:nvPr/>
          </p:nvSpPr>
          <p:spPr>
            <a:xfrm>
              <a:off x="4839173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5" name="Oval 2044"/>
            <p:cNvSpPr/>
            <p:nvPr/>
          </p:nvSpPr>
          <p:spPr>
            <a:xfrm>
              <a:off x="506185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6" name="Oval 2045"/>
            <p:cNvSpPr/>
            <p:nvPr/>
          </p:nvSpPr>
          <p:spPr>
            <a:xfrm>
              <a:off x="528453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7" name="Oval 2046"/>
            <p:cNvSpPr/>
            <p:nvPr/>
          </p:nvSpPr>
          <p:spPr>
            <a:xfrm>
              <a:off x="5507214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8" name="Oval 2047"/>
            <p:cNvSpPr/>
            <p:nvPr/>
          </p:nvSpPr>
          <p:spPr>
            <a:xfrm>
              <a:off x="5729895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49" name="Oval 2048"/>
            <p:cNvSpPr/>
            <p:nvPr/>
          </p:nvSpPr>
          <p:spPr>
            <a:xfrm>
              <a:off x="5952575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0" name="Oval 2049"/>
            <p:cNvSpPr/>
            <p:nvPr/>
          </p:nvSpPr>
          <p:spPr>
            <a:xfrm>
              <a:off x="6175256" y="155123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2" name="Oval 2051"/>
            <p:cNvSpPr/>
            <p:nvPr/>
          </p:nvSpPr>
          <p:spPr>
            <a:xfrm>
              <a:off x="4171132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3" name="Oval 2052"/>
            <p:cNvSpPr/>
            <p:nvPr/>
          </p:nvSpPr>
          <p:spPr>
            <a:xfrm>
              <a:off x="4393812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4" name="Oval 2053"/>
            <p:cNvSpPr/>
            <p:nvPr/>
          </p:nvSpPr>
          <p:spPr>
            <a:xfrm>
              <a:off x="4616493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5" name="Oval 2054"/>
            <p:cNvSpPr/>
            <p:nvPr/>
          </p:nvSpPr>
          <p:spPr>
            <a:xfrm>
              <a:off x="4839173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6" name="Oval 2055"/>
            <p:cNvSpPr/>
            <p:nvPr/>
          </p:nvSpPr>
          <p:spPr>
            <a:xfrm>
              <a:off x="506185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7" name="Oval 2056"/>
            <p:cNvSpPr/>
            <p:nvPr/>
          </p:nvSpPr>
          <p:spPr>
            <a:xfrm>
              <a:off x="528453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8" name="Oval 2057"/>
            <p:cNvSpPr/>
            <p:nvPr/>
          </p:nvSpPr>
          <p:spPr>
            <a:xfrm>
              <a:off x="5507214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59" name="Oval 2058"/>
            <p:cNvSpPr/>
            <p:nvPr/>
          </p:nvSpPr>
          <p:spPr>
            <a:xfrm>
              <a:off x="5729895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0" name="Oval 2059"/>
            <p:cNvSpPr/>
            <p:nvPr/>
          </p:nvSpPr>
          <p:spPr>
            <a:xfrm>
              <a:off x="5952575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1" name="Oval 2060"/>
            <p:cNvSpPr/>
            <p:nvPr/>
          </p:nvSpPr>
          <p:spPr>
            <a:xfrm>
              <a:off x="6175256" y="177391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3" name="Oval 2062"/>
            <p:cNvSpPr/>
            <p:nvPr/>
          </p:nvSpPr>
          <p:spPr>
            <a:xfrm>
              <a:off x="4171132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4" name="Oval 2063"/>
            <p:cNvSpPr/>
            <p:nvPr/>
          </p:nvSpPr>
          <p:spPr>
            <a:xfrm>
              <a:off x="4393812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5" name="Oval 2064"/>
            <p:cNvSpPr/>
            <p:nvPr/>
          </p:nvSpPr>
          <p:spPr>
            <a:xfrm>
              <a:off x="4616493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6" name="Oval 2065"/>
            <p:cNvSpPr/>
            <p:nvPr/>
          </p:nvSpPr>
          <p:spPr>
            <a:xfrm>
              <a:off x="4839173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7" name="Oval 2066"/>
            <p:cNvSpPr/>
            <p:nvPr/>
          </p:nvSpPr>
          <p:spPr>
            <a:xfrm>
              <a:off x="506185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8" name="Oval 2067"/>
            <p:cNvSpPr/>
            <p:nvPr/>
          </p:nvSpPr>
          <p:spPr>
            <a:xfrm>
              <a:off x="528453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69" name="Oval 2068"/>
            <p:cNvSpPr/>
            <p:nvPr/>
          </p:nvSpPr>
          <p:spPr>
            <a:xfrm>
              <a:off x="5507214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0" name="Oval 2069"/>
            <p:cNvSpPr/>
            <p:nvPr/>
          </p:nvSpPr>
          <p:spPr>
            <a:xfrm>
              <a:off x="5729895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1" name="Oval 2070"/>
            <p:cNvSpPr/>
            <p:nvPr/>
          </p:nvSpPr>
          <p:spPr>
            <a:xfrm>
              <a:off x="5952575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2" name="Oval 2071"/>
            <p:cNvSpPr/>
            <p:nvPr/>
          </p:nvSpPr>
          <p:spPr>
            <a:xfrm>
              <a:off x="6175256" y="199660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4" name="Oval 2073"/>
            <p:cNvSpPr/>
            <p:nvPr/>
          </p:nvSpPr>
          <p:spPr>
            <a:xfrm>
              <a:off x="4171132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5" name="Oval 2074"/>
            <p:cNvSpPr/>
            <p:nvPr/>
          </p:nvSpPr>
          <p:spPr>
            <a:xfrm>
              <a:off x="4393812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6" name="Oval 2075"/>
            <p:cNvSpPr/>
            <p:nvPr/>
          </p:nvSpPr>
          <p:spPr>
            <a:xfrm>
              <a:off x="4616493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7" name="Oval 2076"/>
            <p:cNvSpPr/>
            <p:nvPr/>
          </p:nvSpPr>
          <p:spPr>
            <a:xfrm>
              <a:off x="4839173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8" name="Oval 2077"/>
            <p:cNvSpPr/>
            <p:nvPr/>
          </p:nvSpPr>
          <p:spPr>
            <a:xfrm>
              <a:off x="506185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79" name="Oval 2078"/>
            <p:cNvSpPr/>
            <p:nvPr/>
          </p:nvSpPr>
          <p:spPr>
            <a:xfrm>
              <a:off x="528453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0" name="Oval 2079"/>
            <p:cNvSpPr/>
            <p:nvPr/>
          </p:nvSpPr>
          <p:spPr>
            <a:xfrm>
              <a:off x="5507214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1" name="Oval 2080"/>
            <p:cNvSpPr/>
            <p:nvPr/>
          </p:nvSpPr>
          <p:spPr>
            <a:xfrm>
              <a:off x="5729895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2" name="Oval 2081"/>
            <p:cNvSpPr/>
            <p:nvPr/>
          </p:nvSpPr>
          <p:spPr>
            <a:xfrm>
              <a:off x="5952575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3" name="Oval 2082"/>
            <p:cNvSpPr/>
            <p:nvPr/>
          </p:nvSpPr>
          <p:spPr>
            <a:xfrm>
              <a:off x="6175256" y="221928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5" name="Oval 2084"/>
            <p:cNvSpPr/>
            <p:nvPr/>
          </p:nvSpPr>
          <p:spPr>
            <a:xfrm>
              <a:off x="4171132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6" name="Oval 2085"/>
            <p:cNvSpPr/>
            <p:nvPr/>
          </p:nvSpPr>
          <p:spPr>
            <a:xfrm>
              <a:off x="4393812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7" name="Oval 2086"/>
            <p:cNvSpPr/>
            <p:nvPr/>
          </p:nvSpPr>
          <p:spPr>
            <a:xfrm>
              <a:off x="4616493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8" name="Oval 2087"/>
            <p:cNvSpPr/>
            <p:nvPr/>
          </p:nvSpPr>
          <p:spPr>
            <a:xfrm>
              <a:off x="4839173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89" name="Oval 2088"/>
            <p:cNvSpPr/>
            <p:nvPr/>
          </p:nvSpPr>
          <p:spPr>
            <a:xfrm>
              <a:off x="506185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0" name="Oval 2089"/>
            <p:cNvSpPr/>
            <p:nvPr/>
          </p:nvSpPr>
          <p:spPr>
            <a:xfrm>
              <a:off x="528453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1" name="Oval 2090"/>
            <p:cNvSpPr/>
            <p:nvPr/>
          </p:nvSpPr>
          <p:spPr>
            <a:xfrm>
              <a:off x="5507214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2" name="Oval 2091"/>
            <p:cNvSpPr/>
            <p:nvPr/>
          </p:nvSpPr>
          <p:spPr>
            <a:xfrm>
              <a:off x="5729895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3" name="Oval 2092"/>
            <p:cNvSpPr/>
            <p:nvPr/>
          </p:nvSpPr>
          <p:spPr>
            <a:xfrm>
              <a:off x="5952575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4" name="Oval 2093"/>
            <p:cNvSpPr/>
            <p:nvPr/>
          </p:nvSpPr>
          <p:spPr>
            <a:xfrm>
              <a:off x="6175256" y="244196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6" name="Oval 2095"/>
            <p:cNvSpPr/>
            <p:nvPr/>
          </p:nvSpPr>
          <p:spPr>
            <a:xfrm>
              <a:off x="4171132" y="2664641"/>
              <a:ext cx="155876" cy="15587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006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7" name="Oval 2096"/>
            <p:cNvSpPr/>
            <p:nvPr/>
          </p:nvSpPr>
          <p:spPr>
            <a:xfrm>
              <a:off x="4393812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8" name="Oval 2097"/>
            <p:cNvSpPr/>
            <p:nvPr/>
          </p:nvSpPr>
          <p:spPr>
            <a:xfrm>
              <a:off x="4616493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99" name="Oval 2098"/>
            <p:cNvSpPr/>
            <p:nvPr/>
          </p:nvSpPr>
          <p:spPr>
            <a:xfrm>
              <a:off x="4839173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0" name="Oval 2099"/>
            <p:cNvSpPr/>
            <p:nvPr/>
          </p:nvSpPr>
          <p:spPr>
            <a:xfrm>
              <a:off x="506185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1" name="Oval 2100"/>
            <p:cNvSpPr/>
            <p:nvPr/>
          </p:nvSpPr>
          <p:spPr>
            <a:xfrm>
              <a:off x="528453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2" name="Oval 2101"/>
            <p:cNvSpPr/>
            <p:nvPr/>
          </p:nvSpPr>
          <p:spPr>
            <a:xfrm>
              <a:off x="5507214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3" name="Oval 2102"/>
            <p:cNvSpPr/>
            <p:nvPr/>
          </p:nvSpPr>
          <p:spPr>
            <a:xfrm>
              <a:off x="5729895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4" name="Oval 2103"/>
            <p:cNvSpPr/>
            <p:nvPr/>
          </p:nvSpPr>
          <p:spPr>
            <a:xfrm>
              <a:off x="5952575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5" name="Oval 2104"/>
            <p:cNvSpPr/>
            <p:nvPr/>
          </p:nvSpPr>
          <p:spPr>
            <a:xfrm>
              <a:off x="6175256" y="266464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7" name="Oval 2106"/>
            <p:cNvSpPr/>
            <p:nvPr/>
          </p:nvSpPr>
          <p:spPr>
            <a:xfrm>
              <a:off x="4171132" y="2887321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8" name="Oval 2107"/>
            <p:cNvSpPr/>
            <p:nvPr/>
          </p:nvSpPr>
          <p:spPr>
            <a:xfrm>
              <a:off x="4393812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09" name="Oval 2108"/>
            <p:cNvSpPr/>
            <p:nvPr/>
          </p:nvSpPr>
          <p:spPr>
            <a:xfrm>
              <a:off x="4616493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0" name="Oval 2109"/>
            <p:cNvSpPr/>
            <p:nvPr/>
          </p:nvSpPr>
          <p:spPr>
            <a:xfrm>
              <a:off x="4839173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1" name="Oval 2110"/>
            <p:cNvSpPr/>
            <p:nvPr/>
          </p:nvSpPr>
          <p:spPr>
            <a:xfrm>
              <a:off x="506185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2" name="Oval 2111"/>
            <p:cNvSpPr/>
            <p:nvPr/>
          </p:nvSpPr>
          <p:spPr>
            <a:xfrm>
              <a:off x="528453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3" name="Oval 2112"/>
            <p:cNvSpPr/>
            <p:nvPr/>
          </p:nvSpPr>
          <p:spPr>
            <a:xfrm>
              <a:off x="5507214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4" name="Oval 2113"/>
            <p:cNvSpPr/>
            <p:nvPr/>
          </p:nvSpPr>
          <p:spPr>
            <a:xfrm>
              <a:off x="5729895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5" name="Oval 2114"/>
            <p:cNvSpPr/>
            <p:nvPr/>
          </p:nvSpPr>
          <p:spPr>
            <a:xfrm>
              <a:off x="5952575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6" name="Oval 2115"/>
            <p:cNvSpPr/>
            <p:nvPr/>
          </p:nvSpPr>
          <p:spPr>
            <a:xfrm>
              <a:off x="6175256" y="2887321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8" name="Oval 2117"/>
            <p:cNvSpPr/>
            <p:nvPr/>
          </p:nvSpPr>
          <p:spPr>
            <a:xfrm>
              <a:off x="4171132" y="3110002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19" name="Oval 2118"/>
            <p:cNvSpPr/>
            <p:nvPr/>
          </p:nvSpPr>
          <p:spPr>
            <a:xfrm>
              <a:off x="4393812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0" name="Oval 2119"/>
            <p:cNvSpPr/>
            <p:nvPr/>
          </p:nvSpPr>
          <p:spPr>
            <a:xfrm>
              <a:off x="4616493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1" name="Oval 2120"/>
            <p:cNvSpPr/>
            <p:nvPr/>
          </p:nvSpPr>
          <p:spPr>
            <a:xfrm>
              <a:off x="4839173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2" name="Oval 2121"/>
            <p:cNvSpPr/>
            <p:nvPr/>
          </p:nvSpPr>
          <p:spPr>
            <a:xfrm>
              <a:off x="506185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3" name="Oval 2122"/>
            <p:cNvSpPr/>
            <p:nvPr/>
          </p:nvSpPr>
          <p:spPr>
            <a:xfrm>
              <a:off x="528453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4" name="Oval 2123"/>
            <p:cNvSpPr/>
            <p:nvPr/>
          </p:nvSpPr>
          <p:spPr>
            <a:xfrm>
              <a:off x="5507214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5" name="Oval 2124"/>
            <p:cNvSpPr/>
            <p:nvPr/>
          </p:nvSpPr>
          <p:spPr>
            <a:xfrm>
              <a:off x="5729895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6" name="Oval 2125"/>
            <p:cNvSpPr/>
            <p:nvPr/>
          </p:nvSpPr>
          <p:spPr>
            <a:xfrm>
              <a:off x="5952575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27" name="Oval 2126"/>
            <p:cNvSpPr/>
            <p:nvPr/>
          </p:nvSpPr>
          <p:spPr>
            <a:xfrm>
              <a:off x="6175256" y="3110002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34233" y="3845584"/>
            <a:ext cx="2160000" cy="2160000"/>
            <a:chOff x="4176890" y="3656306"/>
            <a:chExt cx="2160000" cy="2160000"/>
          </a:xfrm>
        </p:grpSpPr>
        <p:sp>
          <p:nvSpPr>
            <p:cNvPr id="2130" name="Oval 2129"/>
            <p:cNvSpPr/>
            <p:nvPr/>
          </p:nvSpPr>
          <p:spPr>
            <a:xfrm>
              <a:off x="4176890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1" name="Oval 2130"/>
            <p:cNvSpPr/>
            <p:nvPr/>
          </p:nvSpPr>
          <p:spPr>
            <a:xfrm>
              <a:off x="4399570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2" name="Oval 2131"/>
            <p:cNvSpPr/>
            <p:nvPr/>
          </p:nvSpPr>
          <p:spPr>
            <a:xfrm>
              <a:off x="4622251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3" name="Oval 2132"/>
            <p:cNvSpPr/>
            <p:nvPr/>
          </p:nvSpPr>
          <p:spPr>
            <a:xfrm>
              <a:off x="4844931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4" name="Oval 2133"/>
            <p:cNvSpPr/>
            <p:nvPr/>
          </p:nvSpPr>
          <p:spPr>
            <a:xfrm>
              <a:off x="506761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5" name="Oval 2134"/>
            <p:cNvSpPr/>
            <p:nvPr/>
          </p:nvSpPr>
          <p:spPr>
            <a:xfrm>
              <a:off x="529029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6" name="Oval 2135"/>
            <p:cNvSpPr/>
            <p:nvPr/>
          </p:nvSpPr>
          <p:spPr>
            <a:xfrm>
              <a:off x="5512972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7" name="Oval 2136"/>
            <p:cNvSpPr/>
            <p:nvPr/>
          </p:nvSpPr>
          <p:spPr>
            <a:xfrm>
              <a:off x="5735653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8" name="Oval 2137"/>
            <p:cNvSpPr/>
            <p:nvPr/>
          </p:nvSpPr>
          <p:spPr>
            <a:xfrm>
              <a:off x="5958333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39" name="Oval 2138"/>
            <p:cNvSpPr/>
            <p:nvPr/>
          </p:nvSpPr>
          <p:spPr>
            <a:xfrm>
              <a:off x="6181014" y="365630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0" name="Oval 2139"/>
            <p:cNvSpPr/>
            <p:nvPr/>
          </p:nvSpPr>
          <p:spPr>
            <a:xfrm>
              <a:off x="4176890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1" name="Oval 2140"/>
            <p:cNvSpPr/>
            <p:nvPr/>
          </p:nvSpPr>
          <p:spPr>
            <a:xfrm>
              <a:off x="4399570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2" name="Oval 2141"/>
            <p:cNvSpPr/>
            <p:nvPr/>
          </p:nvSpPr>
          <p:spPr>
            <a:xfrm>
              <a:off x="4622251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3" name="Oval 2142"/>
            <p:cNvSpPr/>
            <p:nvPr/>
          </p:nvSpPr>
          <p:spPr>
            <a:xfrm>
              <a:off x="4844931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4" name="Oval 2143"/>
            <p:cNvSpPr/>
            <p:nvPr/>
          </p:nvSpPr>
          <p:spPr>
            <a:xfrm>
              <a:off x="506761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5" name="Oval 2144"/>
            <p:cNvSpPr/>
            <p:nvPr/>
          </p:nvSpPr>
          <p:spPr>
            <a:xfrm>
              <a:off x="529029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6" name="Oval 2145"/>
            <p:cNvSpPr/>
            <p:nvPr/>
          </p:nvSpPr>
          <p:spPr>
            <a:xfrm>
              <a:off x="5512972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7" name="Oval 2146"/>
            <p:cNvSpPr/>
            <p:nvPr/>
          </p:nvSpPr>
          <p:spPr>
            <a:xfrm>
              <a:off x="5735653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8" name="Oval 2147"/>
            <p:cNvSpPr/>
            <p:nvPr/>
          </p:nvSpPr>
          <p:spPr>
            <a:xfrm>
              <a:off x="5958333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49" name="Oval 2148"/>
            <p:cNvSpPr/>
            <p:nvPr/>
          </p:nvSpPr>
          <p:spPr>
            <a:xfrm>
              <a:off x="6181014" y="3878986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0" name="Oval 2149"/>
            <p:cNvSpPr/>
            <p:nvPr/>
          </p:nvSpPr>
          <p:spPr>
            <a:xfrm>
              <a:off x="4176890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1" name="Oval 2150"/>
            <p:cNvSpPr/>
            <p:nvPr/>
          </p:nvSpPr>
          <p:spPr>
            <a:xfrm>
              <a:off x="4399570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2" name="Oval 2151"/>
            <p:cNvSpPr/>
            <p:nvPr/>
          </p:nvSpPr>
          <p:spPr>
            <a:xfrm>
              <a:off x="4622251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3" name="Oval 2152"/>
            <p:cNvSpPr/>
            <p:nvPr/>
          </p:nvSpPr>
          <p:spPr>
            <a:xfrm>
              <a:off x="4844931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4" name="Oval 2153"/>
            <p:cNvSpPr/>
            <p:nvPr/>
          </p:nvSpPr>
          <p:spPr>
            <a:xfrm>
              <a:off x="506761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5" name="Oval 2154"/>
            <p:cNvSpPr/>
            <p:nvPr/>
          </p:nvSpPr>
          <p:spPr>
            <a:xfrm>
              <a:off x="529029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6" name="Oval 2155"/>
            <p:cNvSpPr/>
            <p:nvPr/>
          </p:nvSpPr>
          <p:spPr>
            <a:xfrm>
              <a:off x="5512972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7" name="Oval 2156"/>
            <p:cNvSpPr/>
            <p:nvPr/>
          </p:nvSpPr>
          <p:spPr>
            <a:xfrm>
              <a:off x="5735653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8" name="Oval 2157"/>
            <p:cNvSpPr/>
            <p:nvPr/>
          </p:nvSpPr>
          <p:spPr>
            <a:xfrm>
              <a:off x="5958333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59" name="Oval 2158"/>
            <p:cNvSpPr/>
            <p:nvPr/>
          </p:nvSpPr>
          <p:spPr>
            <a:xfrm>
              <a:off x="6181014" y="410166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0" name="Oval 2159"/>
            <p:cNvSpPr/>
            <p:nvPr/>
          </p:nvSpPr>
          <p:spPr>
            <a:xfrm>
              <a:off x="4176890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1" name="Oval 2160"/>
            <p:cNvSpPr/>
            <p:nvPr/>
          </p:nvSpPr>
          <p:spPr>
            <a:xfrm>
              <a:off x="4399570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2" name="Oval 2161"/>
            <p:cNvSpPr/>
            <p:nvPr/>
          </p:nvSpPr>
          <p:spPr>
            <a:xfrm>
              <a:off x="4622251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3" name="Oval 2162"/>
            <p:cNvSpPr/>
            <p:nvPr/>
          </p:nvSpPr>
          <p:spPr>
            <a:xfrm>
              <a:off x="4844931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4" name="Oval 2163"/>
            <p:cNvSpPr/>
            <p:nvPr/>
          </p:nvSpPr>
          <p:spPr>
            <a:xfrm>
              <a:off x="506761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5" name="Oval 2164"/>
            <p:cNvSpPr/>
            <p:nvPr/>
          </p:nvSpPr>
          <p:spPr>
            <a:xfrm>
              <a:off x="529029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6" name="Oval 2165"/>
            <p:cNvSpPr/>
            <p:nvPr/>
          </p:nvSpPr>
          <p:spPr>
            <a:xfrm>
              <a:off x="5512972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7" name="Oval 2166"/>
            <p:cNvSpPr/>
            <p:nvPr/>
          </p:nvSpPr>
          <p:spPr>
            <a:xfrm>
              <a:off x="5735653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8" name="Oval 2167"/>
            <p:cNvSpPr/>
            <p:nvPr/>
          </p:nvSpPr>
          <p:spPr>
            <a:xfrm>
              <a:off x="5958333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69" name="Oval 2168"/>
            <p:cNvSpPr/>
            <p:nvPr/>
          </p:nvSpPr>
          <p:spPr>
            <a:xfrm>
              <a:off x="6181014" y="4324347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0" name="Oval 2169"/>
            <p:cNvSpPr/>
            <p:nvPr/>
          </p:nvSpPr>
          <p:spPr>
            <a:xfrm>
              <a:off x="4176890" y="4547028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1" name="Oval 2170"/>
            <p:cNvSpPr/>
            <p:nvPr/>
          </p:nvSpPr>
          <p:spPr>
            <a:xfrm>
              <a:off x="4399570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2" name="Oval 2171"/>
            <p:cNvSpPr/>
            <p:nvPr/>
          </p:nvSpPr>
          <p:spPr>
            <a:xfrm>
              <a:off x="4622251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3" name="Oval 2172"/>
            <p:cNvSpPr/>
            <p:nvPr/>
          </p:nvSpPr>
          <p:spPr>
            <a:xfrm>
              <a:off x="4844931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4" name="Oval 2173"/>
            <p:cNvSpPr/>
            <p:nvPr/>
          </p:nvSpPr>
          <p:spPr>
            <a:xfrm>
              <a:off x="506761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5" name="Oval 2174"/>
            <p:cNvSpPr/>
            <p:nvPr/>
          </p:nvSpPr>
          <p:spPr>
            <a:xfrm>
              <a:off x="529029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6" name="Oval 2175"/>
            <p:cNvSpPr/>
            <p:nvPr/>
          </p:nvSpPr>
          <p:spPr>
            <a:xfrm>
              <a:off x="5512972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7" name="Oval 2176"/>
            <p:cNvSpPr/>
            <p:nvPr/>
          </p:nvSpPr>
          <p:spPr>
            <a:xfrm>
              <a:off x="5735653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8" name="Oval 2177"/>
            <p:cNvSpPr/>
            <p:nvPr/>
          </p:nvSpPr>
          <p:spPr>
            <a:xfrm>
              <a:off x="5958333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79" name="Oval 2178"/>
            <p:cNvSpPr/>
            <p:nvPr/>
          </p:nvSpPr>
          <p:spPr>
            <a:xfrm>
              <a:off x="6181014" y="454702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0" name="Oval 2179"/>
            <p:cNvSpPr/>
            <p:nvPr/>
          </p:nvSpPr>
          <p:spPr>
            <a:xfrm>
              <a:off x="4176890" y="4769708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1" name="Oval 2180"/>
            <p:cNvSpPr/>
            <p:nvPr/>
          </p:nvSpPr>
          <p:spPr>
            <a:xfrm>
              <a:off x="4399570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2" name="Oval 2181"/>
            <p:cNvSpPr/>
            <p:nvPr/>
          </p:nvSpPr>
          <p:spPr>
            <a:xfrm>
              <a:off x="4622251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3" name="Oval 2182"/>
            <p:cNvSpPr/>
            <p:nvPr/>
          </p:nvSpPr>
          <p:spPr>
            <a:xfrm>
              <a:off x="4844931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4" name="Oval 2183"/>
            <p:cNvSpPr/>
            <p:nvPr/>
          </p:nvSpPr>
          <p:spPr>
            <a:xfrm>
              <a:off x="506761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5" name="Oval 2184"/>
            <p:cNvSpPr/>
            <p:nvPr/>
          </p:nvSpPr>
          <p:spPr>
            <a:xfrm>
              <a:off x="529029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6" name="Oval 2185"/>
            <p:cNvSpPr/>
            <p:nvPr/>
          </p:nvSpPr>
          <p:spPr>
            <a:xfrm>
              <a:off x="5512972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7" name="Oval 2186"/>
            <p:cNvSpPr/>
            <p:nvPr/>
          </p:nvSpPr>
          <p:spPr>
            <a:xfrm>
              <a:off x="5735653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8" name="Oval 2187"/>
            <p:cNvSpPr/>
            <p:nvPr/>
          </p:nvSpPr>
          <p:spPr>
            <a:xfrm>
              <a:off x="5958333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89" name="Oval 2188"/>
            <p:cNvSpPr/>
            <p:nvPr/>
          </p:nvSpPr>
          <p:spPr>
            <a:xfrm>
              <a:off x="6181014" y="476970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0" name="Oval 2189"/>
            <p:cNvSpPr/>
            <p:nvPr/>
          </p:nvSpPr>
          <p:spPr>
            <a:xfrm>
              <a:off x="4176890" y="4992388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1" name="Oval 2190"/>
            <p:cNvSpPr/>
            <p:nvPr/>
          </p:nvSpPr>
          <p:spPr>
            <a:xfrm>
              <a:off x="4399570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2" name="Oval 2191"/>
            <p:cNvSpPr/>
            <p:nvPr/>
          </p:nvSpPr>
          <p:spPr>
            <a:xfrm>
              <a:off x="4622251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3" name="Oval 2192"/>
            <p:cNvSpPr/>
            <p:nvPr/>
          </p:nvSpPr>
          <p:spPr>
            <a:xfrm>
              <a:off x="4844931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4" name="Oval 2193"/>
            <p:cNvSpPr/>
            <p:nvPr/>
          </p:nvSpPr>
          <p:spPr>
            <a:xfrm>
              <a:off x="506761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5" name="Oval 2194"/>
            <p:cNvSpPr/>
            <p:nvPr/>
          </p:nvSpPr>
          <p:spPr>
            <a:xfrm>
              <a:off x="529029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6" name="Oval 2195"/>
            <p:cNvSpPr/>
            <p:nvPr/>
          </p:nvSpPr>
          <p:spPr>
            <a:xfrm>
              <a:off x="5512972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7" name="Oval 2196"/>
            <p:cNvSpPr/>
            <p:nvPr/>
          </p:nvSpPr>
          <p:spPr>
            <a:xfrm>
              <a:off x="5735653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8" name="Oval 2197"/>
            <p:cNvSpPr/>
            <p:nvPr/>
          </p:nvSpPr>
          <p:spPr>
            <a:xfrm>
              <a:off x="5958333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99" name="Oval 2198"/>
            <p:cNvSpPr/>
            <p:nvPr/>
          </p:nvSpPr>
          <p:spPr>
            <a:xfrm>
              <a:off x="6181014" y="4992388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0" name="Oval 2199"/>
            <p:cNvSpPr/>
            <p:nvPr/>
          </p:nvSpPr>
          <p:spPr>
            <a:xfrm>
              <a:off x="4176890" y="5215069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1" name="Oval 2200"/>
            <p:cNvSpPr/>
            <p:nvPr/>
          </p:nvSpPr>
          <p:spPr>
            <a:xfrm>
              <a:off x="4399570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2" name="Oval 2201"/>
            <p:cNvSpPr/>
            <p:nvPr/>
          </p:nvSpPr>
          <p:spPr>
            <a:xfrm>
              <a:off x="4622251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3" name="Oval 2202"/>
            <p:cNvSpPr/>
            <p:nvPr/>
          </p:nvSpPr>
          <p:spPr>
            <a:xfrm>
              <a:off x="4844931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4" name="Oval 2203"/>
            <p:cNvSpPr/>
            <p:nvPr/>
          </p:nvSpPr>
          <p:spPr>
            <a:xfrm>
              <a:off x="506761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5" name="Oval 2204"/>
            <p:cNvSpPr/>
            <p:nvPr/>
          </p:nvSpPr>
          <p:spPr>
            <a:xfrm>
              <a:off x="529029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6" name="Oval 2205"/>
            <p:cNvSpPr/>
            <p:nvPr/>
          </p:nvSpPr>
          <p:spPr>
            <a:xfrm>
              <a:off x="5512972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7" name="Oval 2206"/>
            <p:cNvSpPr/>
            <p:nvPr/>
          </p:nvSpPr>
          <p:spPr>
            <a:xfrm>
              <a:off x="5735653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8" name="Oval 2207"/>
            <p:cNvSpPr/>
            <p:nvPr/>
          </p:nvSpPr>
          <p:spPr>
            <a:xfrm>
              <a:off x="5958333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09" name="Oval 2208"/>
            <p:cNvSpPr/>
            <p:nvPr/>
          </p:nvSpPr>
          <p:spPr>
            <a:xfrm>
              <a:off x="6181014" y="521506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0" name="Oval 2209"/>
            <p:cNvSpPr/>
            <p:nvPr/>
          </p:nvSpPr>
          <p:spPr>
            <a:xfrm>
              <a:off x="4176890" y="5437749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1" name="Oval 2210"/>
            <p:cNvSpPr/>
            <p:nvPr/>
          </p:nvSpPr>
          <p:spPr>
            <a:xfrm>
              <a:off x="4399570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2" name="Oval 2211"/>
            <p:cNvSpPr/>
            <p:nvPr/>
          </p:nvSpPr>
          <p:spPr>
            <a:xfrm>
              <a:off x="4622251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3" name="Oval 2212"/>
            <p:cNvSpPr/>
            <p:nvPr/>
          </p:nvSpPr>
          <p:spPr>
            <a:xfrm>
              <a:off x="4844931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4" name="Oval 2213"/>
            <p:cNvSpPr/>
            <p:nvPr/>
          </p:nvSpPr>
          <p:spPr>
            <a:xfrm>
              <a:off x="506761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5" name="Oval 2214"/>
            <p:cNvSpPr/>
            <p:nvPr/>
          </p:nvSpPr>
          <p:spPr>
            <a:xfrm>
              <a:off x="529029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6" name="Oval 2215"/>
            <p:cNvSpPr/>
            <p:nvPr/>
          </p:nvSpPr>
          <p:spPr>
            <a:xfrm>
              <a:off x="5512972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7" name="Oval 2216"/>
            <p:cNvSpPr/>
            <p:nvPr/>
          </p:nvSpPr>
          <p:spPr>
            <a:xfrm>
              <a:off x="5735653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8" name="Oval 2217"/>
            <p:cNvSpPr/>
            <p:nvPr/>
          </p:nvSpPr>
          <p:spPr>
            <a:xfrm>
              <a:off x="5958333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19" name="Oval 2218"/>
            <p:cNvSpPr/>
            <p:nvPr/>
          </p:nvSpPr>
          <p:spPr>
            <a:xfrm>
              <a:off x="6181014" y="5437749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0" name="Oval 2219"/>
            <p:cNvSpPr/>
            <p:nvPr/>
          </p:nvSpPr>
          <p:spPr>
            <a:xfrm>
              <a:off x="4176890" y="5660430"/>
              <a:ext cx="155876" cy="155876"/>
            </a:xfrm>
            <a:prstGeom prst="ellipse">
              <a:avLst/>
            </a:prstGeom>
            <a:solidFill>
              <a:srgbClr val="CC33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1" name="Oval 2220"/>
            <p:cNvSpPr/>
            <p:nvPr/>
          </p:nvSpPr>
          <p:spPr>
            <a:xfrm>
              <a:off x="4399570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2" name="Oval 2221"/>
            <p:cNvSpPr/>
            <p:nvPr/>
          </p:nvSpPr>
          <p:spPr>
            <a:xfrm>
              <a:off x="4622251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3" name="Oval 2222"/>
            <p:cNvSpPr/>
            <p:nvPr/>
          </p:nvSpPr>
          <p:spPr>
            <a:xfrm>
              <a:off x="4844931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4" name="Oval 2223"/>
            <p:cNvSpPr/>
            <p:nvPr/>
          </p:nvSpPr>
          <p:spPr>
            <a:xfrm>
              <a:off x="506761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5" name="Oval 2224"/>
            <p:cNvSpPr/>
            <p:nvPr/>
          </p:nvSpPr>
          <p:spPr>
            <a:xfrm>
              <a:off x="529029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6" name="Oval 2225"/>
            <p:cNvSpPr/>
            <p:nvPr/>
          </p:nvSpPr>
          <p:spPr>
            <a:xfrm>
              <a:off x="5512972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7" name="Oval 2226"/>
            <p:cNvSpPr/>
            <p:nvPr/>
          </p:nvSpPr>
          <p:spPr>
            <a:xfrm>
              <a:off x="5735653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8" name="Oval 2227"/>
            <p:cNvSpPr/>
            <p:nvPr/>
          </p:nvSpPr>
          <p:spPr>
            <a:xfrm>
              <a:off x="5958333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29" name="Oval 2228"/>
            <p:cNvSpPr/>
            <p:nvPr/>
          </p:nvSpPr>
          <p:spPr>
            <a:xfrm>
              <a:off x="6181014" y="5660430"/>
              <a:ext cx="155876" cy="155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5" name="Oval 4"/>
          <p:cNvSpPr/>
          <p:nvPr/>
        </p:nvSpPr>
        <p:spPr>
          <a:xfrm>
            <a:off x="5362767" y="2664639"/>
            <a:ext cx="898808" cy="895159"/>
          </a:xfrm>
          <a:prstGeom prst="ellipse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31" name="Oval 2230"/>
          <p:cNvSpPr/>
          <p:nvPr/>
        </p:nvSpPr>
        <p:spPr>
          <a:xfrm>
            <a:off x="5362767" y="4591563"/>
            <a:ext cx="898808" cy="1568041"/>
          </a:xfrm>
          <a:prstGeom prst="ellipse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791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6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6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6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6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6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6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3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harm might come from medications 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535" y="1712913"/>
            <a:ext cx="8229600" cy="4530725"/>
          </a:xfrm>
        </p:spPr>
        <p:txBody>
          <a:bodyPr/>
          <a:lstStyle/>
          <a:p>
            <a:pPr lvl="0"/>
            <a:r>
              <a:rPr lang="en-AU" dirty="0"/>
              <a:t>S</a:t>
            </a:r>
            <a:r>
              <a:rPr lang="en-AU" dirty="0" smtClean="0"/>
              <a:t>ide effects of bisphosphonates may include </a:t>
            </a:r>
          </a:p>
          <a:p>
            <a:pPr lvl="1"/>
            <a:r>
              <a:rPr lang="en-AU" dirty="0" smtClean="0"/>
              <a:t>Upper gastrointestinal injury – </a:t>
            </a:r>
            <a:r>
              <a:rPr lang="en-AU" dirty="0" err="1" smtClean="0"/>
              <a:t>eg</a:t>
            </a:r>
            <a:r>
              <a:rPr lang="en-AU" dirty="0" smtClean="0"/>
              <a:t> nausea , indigestion, vomiting, heartburn (may happen to 1 in 10 women – though estimates are uncertain)</a:t>
            </a:r>
          </a:p>
          <a:p>
            <a:pPr lvl="0"/>
            <a:endParaRPr lang="en-AU" dirty="0" smtClean="0"/>
          </a:p>
          <a:p>
            <a:pPr lvl="0"/>
            <a:r>
              <a:rPr lang="en-AU" dirty="0" smtClean="0"/>
              <a:t>Extremely rare side effects may include </a:t>
            </a:r>
          </a:p>
          <a:p>
            <a:pPr lvl="1"/>
            <a:r>
              <a:rPr lang="en-AU" dirty="0"/>
              <a:t>u</a:t>
            </a:r>
            <a:r>
              <a:rPr lang="en-AU" dirty="0" smtClean="0"/>
              <a:t>nusual fractures of thigh bone or femur</a:t>
            </a:r>
          </a:p>
          <a:p>
            <a:pPr lvl="1"/>
            <a:r>
              <a:rPr lang="en-AU" dirty="0" smtClean="0"/>
              <a:t>“dead jaw” - osteonecrosis </a:t>
            </a:r>
            <a:r>
              <a:rPr lang="en-AU" dirty="0"/>
              <a:t>of the </a:t>
            </a:r>
            <a:r>
              <a:rPr lang="en-AU" dirty="0" smtClean="0"/>
              <a:t>jaw  </a:t>
            </a:r>
            <a:r>
              <a:rPr lang="en-AU" sz="2400" dirty="0" smtClean="0"/>
              <a:t>(may happen in 1 in 10 000, though estimates are uncertain)</a:t>
            </a:r>
          </a:p>
          <a:p>
            <a:pPr marL="344487" lvl="1" indent="0">
              <a:buNone/>
            </a:pPr>
            <a:endParaRPr lang="en-AU" dirty="0"/>
          </a:p>
          <a:p>
            <a:pPr marL="0" lvl="0" indent="0"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41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338374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of Part 3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800" y="1315774"/>
            <a:ext cx="8229600" cy="4943104"/>
          </a:xfrm>
        </p:spPr>
        <p:txBody>
          <a:bodyPr/>
          <a:lstStyle/>
          <a:p>
            <a:pPr marL="0" indent="0">
              <a:buNone/>
            </a:pPr>
            <a:endParaRPr lang="en-AU" sz="2000" dirty="0"/>
          </a:p>
          <a:p>
            <a:r>
              <a:rPr lang="en-US" sz="3200" b="1" dirty="0"/>
              <a:t>How do you feel about the </a:t>
            </a:r>
            <a:r>
              <a:rPr lang="en-US" sz="3200" b="1" dirty="0" smtClean="0"/>
              <a:t>benefits of these common medications?</a:t>
            </a:r>
          </a:p>
          <a:p>
            <a:endParaRPr lang="en-US" sz="3200" b="1" dirty="0"/>
          </a:p>
          <a:p>
            <a:r>
              <a:rPr lang="en-US" sz="3200" b="1" dirty="0" smtClean="0"/>
              <a:t>How do you feel about the potential harms of these common medications?</a:t>
            </a:r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Have you ever heard this information before? </a:t>
            </a:r>
            <a:endParaRPr lang="en-AU" sz="3200" dirty="0"/>
          </a:p>
          <a:p>
            <a:pPr lvl="1"/>
            <a:endParaRPr lang="en-AU" sz="1600" b="1" dirty="0" smtClean="0"/>
          </a:p>
          <a:p>
            <a:pPr lvl="0"/>
            <a:endParaRPr lang="en-AU" sz="2000" dirty="0"/>
          </a:p>
          <a:p>
            <a:pPr marL="0" indent="0">
              <a:buNone/>
            </a:pPr>
            <a:r>
              <a:rPr lang="en-US" sz="2000" dirty="0" smtClean="0"/>
              <a:t>      </a:t>
            </a:r>
            <a:endParaRPr lang="en-AU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42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149658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43</a:t>
            </a:fld>
            <a:endParaRPr lang="en-AU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This is where video presentation </a:t>
            </a:r>
            <a:r>
              <a:rPr lang="en-AU" dirty="0" smtClean="0"/>
              <a:t>4 </a:t>
            </a:r>
            <a:r>
              <a:rPr lang="en-AU" dirty="0"/>
              <a:t>based on following slides was (if you need it Ray can send)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470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BC6242-A3B9-474E-8739-A75B68EC8275}" type="slidenum">
              <a:rPr lang="en-AU" altLang="en-US" smtClean="0"/>
              <a:pPr/>
              <a:t>44</a:t>
            </a:fld>
            <a:endParaRPr lang="en-AU" altLang="en-US" smtClean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dirty="0" smtClean="0">
                <a:solidFill>
                  <a:srgbClr val="000058"/>
                </a:solidFill>
              </a:rPr>
              <a:t>Presentation: Part 4 –Osteoporosis &amp; </a:t>
            </a:r>
            <a:r>
              <a:rPr lang="en-AU" dirty="0" err="1" smtClean="0">
                <a:solidFill>
                  <a:srgbClr val="000058"/>
                </a:solidFill>
              </a:rPr>
              <a:t>Overdiagnosis</a:t>
            </a:r>
            <a:endParaRPr lang="en-AU" dirty="0" smtClean="0">
              <a:solidFill>
                <a:srgbClr val="000058"/>
              </a:solidFill>
            </a:endParaRPr>
          </a:p>
        </p:txBody>
      </p:sp>
      <p:pic>
        <p:nvPicPr>
          <p:cNvPr id="4" name="Picture 6" descr="MP90038525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8256" y="4297982"/>
            <a:ext cx="2909887" cy="207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050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Overdiagnosis</a:t>
            </a:r>
            <a:r>
              <a:rPr lang="en-AU" dirty="0" smtClean="0"/>
              <a:t> and osteoporosis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794" y="277813"/>
            <a:ext cx="5895103" cy="5770880"/>
          </a:xfrm>
        </p:spPr>
        <p:txBody>
          <a:bodyPr/>
          <a:lstStyle/>
          <a:p>
            <a:endParaRPr lang="en-AU" dirty="0" smtClean="0"/>
          </a:p>
          <a:p>
            <a:pPr marL="0" indent="0">
              <a:buNone/>
            </a:pPr>
            <a:endParaRPr lang="en-AU" sz="4000" dirty="0"/>
          </a:p>
          <a:p>
            <a:r>
              <a:rPr lang="en-AU" sz="2400" dirty="0"/>
              <a:t>Being “</a:t>
            </a:r>
            <a:r>
              <a:rPr lang="en-AU" sz="2400" dirty="0" err="1"/>
              <a:t>overdiagnosed</a:t>
            </a:r>
            <a:r>
              <a:rPr lang="en-AU" sz="2400" dirty="0"/>
              <a:t>” means being diagnosed with a disease that would never cause you harm </a:t>
            </a:r>
            <a:endParaRPr lang="en-AU" sz="2400" dirty="0" smtClean="0"/>
          </a:p>
          <a:p>
            <a:endParaRPr lang="en-AU" sz="2400" dirty="0" smtClean="0"/>
          </a:p>
          <a:p>
            <a:r>
              <a:rPr lang="en-AU" sz="2400" dirty="0" smtClean="0"/>
              <a:t>For example being diagnosed with a painless slipped disc, which would never cause problems</a:t>
            </a:r>
          </a:p>
          <a:p>
            <a:endParaRPr lang="en-AU" sz="2400" dirty="0" smtClean="0"/>
          </a:p>
          <a:p>
            <a:r>
              <a:rPr lang="en-AU" sz="2400" dirty="0" err="1" smtClean="0"/>
              <a:t>Overdiagnosis</a:t>
            </a:r>
            <a:r>
              <a:rPr lang="en-AU" sz="2400" dirty="0" smtClean="0"/>
              <a:t> is being </a:t>
            </a:r>
            <a:r>
              <a:rPr lang="en-AU" sz="2400" dirty="0"/>
              <a:t>recognised as a growing problem across many </a:t>
            </a:r>
            <a:r>
              <a:rPr lang="en-AU" sz="2400" dirty="0" smtClean="0"/>
              <a:t>conditions</a:t>
            </a:r>
          </a:p>
          <a:p>
            <a:pPr marL="0" indent="0">
              <a:buNone/>
            </a:pPr>
            <a:endParaRPr lang="en-AU" sz="4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45</a:t>
            </a:fld>
            <a:endParaRPr lang="en-AU" altLang="en-US" dirty="0"/>
          </a:p>
        </p:txBody>
      </p:sp>
      <p:pic>
        <p:nvPicPr>
          <p:cNvPr id="5" name="Content Placeholder 4" descr="MP900410173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3897" y="1809521"/>
            <a:ext cx="2569821" cy="386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175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Overdiagnosis</a:t>
            </a:r>
            <a:r>
              <a:rPr lang="en-AU" dirty="0" smtClean="0"/>
              <a:t> and osteoporosis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875" y="1152525"/>
            <a:ext cx="8229600" cy="4530725"/>
          </a:xfrm>
        </p:spPr>
        <p:txBody>
          <a:bodyPr/>
          <a:lstStyle/>
          <a:p>
            <a:r>
              <a:rPr lang="en-AU" dirty="0" smtClean="0"/>
              <a:t>Women are diagnosed and treated for osteoporosis to try and prevent fractures</a:t>
            </a:r>
          </a:p>
          <a:p>
            <a:r>
              <a:rPr lang="en-AU" dirty="0" smtClean="0"/>
              <a:t>But some women diagnosed and treated would never have had a fracture anyway</a:t>
            </a:r>
          </a:p>
          <a:p>
            <a:r>
              <a:rPr lang="en-AU" dirty="0" smtClean="0"/>
              <a:t>This is similar to other conditions – some diagnosed with high blood pressure would never have had a heart attack or stroke </a:t>
            </a:r>
          </a:p>
          <a:p>
            <a:r>
              <a:rPr lang="en-AU" dirty="0" smtClean="0"/>
              <a:t>Not clear what proportion, but possibly many women diagnosed would never have had a fracture anyway – so they’re “</a:t>
            </a:r>
            <a:r>
              <a:rPr lang="en-AU" dirty="0" err="1" smtClean="0"/>
              <a:t>overdiagnosed</a:t>
            </a:r>
            <a:r>
              <a:rPr lang="en-AU" dirty="0" smtClean="0"/>
              <a:t>”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46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399556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Overdiagnosis</a:t>
            </a:r>
            <a:r>
              <a:rPr lang="en-AU" dirty="0" smtClean="0"/>
              <a:t> and osteoporosis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874" y="1152525"/>
            <a:ext cx="8355965" cy="4530725"/>
          </a:xfrm>
        </p:spPr>
        <p:txBody>
          <a:bodyPr/>
          <a:lstStyle/>
          <a:p>
            <a:r>
              <a:rPr lang="en-AU" sz="2800" dirty="0" smtClean="0"/>
              <a:t>Some researchers and doctors concerned that the 1994 definition means many women automatically labelled with osteoporosis are “</a:t>
            </a:r>
            <a:r>
              <a:rPr lang="en-AU" sz="2800" dirty="0" err="1" smtClean="0"/>
              <a:t>overdiagnosed</a:t>
            </a:r>
            <a:r>
              <a:rPr lang="en-AU" sz="2800" dirty="0" smtClean="0"/>
              <a:t>”</a:t>
            </a:r>
            <a:endParaRPr lang="en-AU" sz="1800" dirty="0" smtClean="0"/>
          </a:p>
          <a:p>
            <a:endParaRPr lang="en-AU" sz="1800" dirty="0" smtClean="0"/>
          </a:p>
          <a:p>
            <a:r>
              <a:rPr lang="en-AU" sz="2800" dirty="0" smtClean="0"/>
              <a:t>This means while some women benefit from a diagnosis and treatment, other women are:</a:t>
            </a:r>
          </a:p>
          <a:p>
            <a:pPr marL="0" indent="0">
              <a:buNone/>
            </a:pPr>
            <a:endParaRPr lang="en-AU" sz="1100" dirty="0" smtClean="0"/>
          </a:p>
          <a:p>
            <a:pPr lvl="1"/>
            <a:r>
              <a:rPr lang="en-AU" dirty="0" smtClean="0"/>
              <a:t>Experiencing side effects/hassle/cost of treatment without benefit</a:t>
            </a:r>
          </a:p>
          <a:p>
            <a:pPr lvl="1"/>
            <a:r>
              <a:rPr lang="en-AU" dirty="0" smtClean="0"/>
              <a:t>Psychological impact of the label, with potential anxiety about falls and impacts on activity </a:t>
            </a:r>
          </a:p>
          <a:p>
            <a:pPr lvl="1"/>
            <a:endParaRPr lang="en-AU" dirty="0" smtClean="0"/>
          </a:p>
          <a:p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47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247423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of Part 4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3104"/>
          </a:xfrm>
        </p:spPr>
        <p:txBody>
          <a:bodyPr/>
          <a:lstStyle/>
          <a:p>
            <a:pPr marL="0" indent="0">
              <a:buNone/>
            </a:pPr>
            <a:endParaRPr lang="en-AU" sz="2000" dirty="0"/>
          </a:p>
          <a:p>
            <a:r>
              <a:rPr lang="en-US" sz="3200" b="1" dirty="0"/>
              <a:t>How do you feel about the </a:t>
            </a:r>
            <a:r>
              <a:rPr lang="en-US" sz="3200" b="1" dirty="0" smtClean="0"/>
              <a:t>possibility some women diagnosed with osteoporosis might be </a:t>
            </a:r>
            <a:r>
              <a:rPr lang="en-US" sz="3200" b="1" dirty="0" err="1" smtClean="0"/>
              <a:t>overdiagnosed</a:t>
            </a:r>
            <a:r>
              <a:rPr lang="en-US" sz="3200" b="1" dirty="0" smtClean="0"/>
              <a:t>?</a:t>
            </a:r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Have you ever heard this information before? </a:t>
            </a:r>
            <a:endParaRPr lang="en-AU" sz="3200" dirty="0"/>
          </a:p>
          <a:p>
            <a:pPr marL="0" indent="0">
              <a:buNone/>
            </a:pPr>
            <a:r>
              <a:rPr lang="en-US" sz="2000" dirty="0" smtClean="0"/>
              <a:t>      </a:t>
            </a:r>
            <a:endParaRPr lang="en-AU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48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94989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 for Professor </a:t>
            </a:r>
            <a:r>
              <a:rPr lang="en-AU" dirty="0" err="1" smtClean="0"/>
              <a:t>Glasziou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sz="2400" dirty="0"/>
          </a:p>
          <a:p>
            <a:endParaRPr lang="en-AU" sz="2400" dirty="0"/>
          </a:p>
          <a:p>
            <a:pPr marL="0" indent="0">
              <a:buNone/>
            </a:pPr>
            <a:r>
              <a:rPr lang="en-US" sz="2400" i="1" dirty="0" smtClean="0"/>
              <a:t>    </a:t>
            </a:r>
            <a:endParaRPr lang="en-AU" sz="2400" dirty="0"/>
          </a:p>
          <a:p>
            <a:pPr lvl="0"/>
            <a:r>
              <a:rPr lang="en-US" sz="2800" b="1" dirty="0"/>
              <a:t>Any general </a:t>
            </a:r>
            <a:r>
              <a:rPr lang="en-US" sz="2800" b="1" dirty="0" smtClean="0"/>
              <a:t>or specific questions/comments</a:t>
            </a:r>
            <a:r>
              <a:rPr lang="en-US" sz="2800" b="1" dirty="0"/>
              <a:t> </a:t>
            </a:r>
            <a:r>
              <a:rPr lang="en-US" sz="2800" b="1" dirty="0" smtClean="0"/>
              <a:t>for Professor </a:t>
            </a:r>
            <a:r>
              <a:rPr lang="en-US" sz="2800" b="1" dirty="0" err="1" smtClean="0"/>
              <a:t>Glasziou</a:t>
            </a:r>
            <a:endParaRPr lang="en-AU" sz="28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49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418663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Structure of today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628" y="1087120"/>
            <a:ext cx="5338336" cy="4001929"/>
          </a:xfrm>
        </p:spPr>
        <p:txBody>
          <a:bodyPr/>
          <a:lstStyle/>
          <a:p>
            <a:pPr marL="0" indent="0">
              <a:buNone/>
            </a:pPr>
            <a:endParaRPr lang="en-AU" sz="2400" dirty="0" smtClean="0"/>
          </a:p>
          <a:p>
            <a:r>
              <a:rPr lang="en-AU" sz="3600" dirty="0" smtClean="0"/>
              <a:t>1</a:t>
            </a:r>
            <a:r>
              <a:rPr lang="en-AU" sz="3600" baseline="30000" dirty="0" smtClean="0"/>
              <a:t>st</a:t>
            </a:r>
            <a:r>
              <a:rPr lang="en-AU" sz="3600" dirty="0" smtClean="0"/>
              <a:t> segment – discussion about a few questions</a:t>
            </a:r>
          </a:p>
          <a:p>
            <a:endParaRPr lang="en-AU" sz="3600" dirty="0" smtClean="0"/>
          </a:p>
          <a:p>
            <a:r>
              <a:rPr lang="en-AU" sz="3600" dirty="0" smtClean="0"/>
              <a:t>2</a:t>
            </a:r>
            <a:r>
              <a:rPr lang="en-AU" sz="3600" baseline="30000" dirty="0" smtClean="0"/>
              <a:t>nd</a:t>
            </a:r>
            <a:r>
              <a:rPr lang="en-AU" sz="3600" dirty="0" smtClean="0"/>
              <a:t> segment – 4 brief presentations – each followed by discussion</a:t>
            </a:r>
          </a:p>
          <a:p>
            <a:endParaRPr lang="en-AU" sz="2800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5</a:t>
            </a:fld>
            <a:endParaRPr lang="en-AU" altLang="en-US" dirty="0"/>
          </a:p>
        </p:txBody>
      </p:sp>
      <p:pic>
        <p:nvPicPr>
          <p:cNvPr id="5" name="Picture 6" descr="MP90028952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684" y="2751457"/>
            <a:ext cx="3139556" cy="2135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664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F64ACD-99BA-46A3-8DE3-86E830D779B3}" type="slidenum">
              <a:rPr lang="en-AU" altLang="en-US" smtClean="0"/>
              <a:pPr/>
              <a:t>50</a:t>
            </a:fld>
            <a:endParaRPr lang="en-AU" altLang="en-US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0058"/>
                </a:solidFill>
              </a:rPr>
              <a:t>Final discussion</a:t>
            </a:r>
            <a:endParaRPr lang="en-AU" dirty="0" smtClean="0">
              <a:solidFill>
                <a:srgbClr val="000058"/>
              </a:solidFill>
            </a:endParaRPr>
          </a:p>
        </p:txBody>
      </p:sp>
      <p:pic>
        <p:nvPicPr>
          <p:cNvPr id="35843" name="Picture 6" descr="MP900289525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11538"/>
            <a:ext cx="3951288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75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Final Discussion 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z="2000" dirty="0"/>
              <a:t> </a:t>
            </a:r>
            <a:r>
              <a:rPr lang="en-AU" sz="2400" dirty="0"/>
              <a:t>"What are the benefits of being diagnosed with osteoporosis and what are the downsides?" </a:t>
            </a:r>
            <a:endParaRPr lang="en-AU" sz="2400" dirty="0" smtClean="0"/>
          </a:p>
          <a:p>
            <a:pPr lvl="0"/>
            <a:endParaRPr lang="en-AU" sz="2400" dirty="0" smtClean="0"/>
          </a:p>
          <a:p>
            <a:pPr lvl="0"/>
            <a:r>
              <a:rPr lang="en-AU" sz="2400" dirty="0" smtClean="0"/>
              <a:t>"</a:t>
            </a:r>
            <a:r>
              <a:rPr lang="en-AU" sz="2400" dirty="0"/>
              <a:t>How do you respond to the idea that the definition of osteoporosis defines the bones of young women as normal</a:t>
            </a:r>
            <a:r>
              <a:rPr lang="en-AU" sz="2400" dirty="0" smtClean="0"/>
              <a:t>?“</a:t>
            </a:r>
          </a:p>
          <a:p>
            <a:pPr lvl="0"/>
            <a:endParaRPr lang="en-AU" sz="2400" dirty="0"/>
          </a:p>
          <a:p>
            <a:pPr lvl="0"/>
            <a:r>
              <a:rPr lang="en-US" sz="2400" dirty="0"/>
              <a:t>"Had you ever thought before about the way this condition was defined?“</a:t>
            </a:r>
            <a:endParaRPr lang="en-AU" sz="24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51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25220362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Final comments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r>
              <a:rPr lang="en-AU" dirty="0" smtClean="0"/>
              <a:t>Anything else you’d like to add?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52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14717736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D3AB77-F02D-4890-8F9E-7BCEEDA10ABF}" type="slidenum">
              <a:rPr lang="en-AU" altLang="en-US" smtClean="0"/>
              <a:pPr/>
              <a:t>53</a:t>
            </a:fld>
            <a:endParaRPr lang="en-AU" altLang="en-US" smtClean="0"/>
          </a:p>
        </p:txBody>
      </p:sp>
      <p:pic>
        <p:nvPicPr>
          <p:cNvPr id="30722" name="Picture 11" descr="MP900400386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7793" y="1254125"/>
            <a:ext cx="8169007" cy="1941513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3366"/>
                </a:solidFill>
              </a:rPr>
              <a:t>Thank You </a:t>
            </a:r>
            <a:endParaRPr lang="en-AU" b="1" dirty="0" smtClean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1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F64ACD-99BA-46A3-8DE3-86E830D779B3}" type="slidenum">
              <a:rPr lang="en-AU" altLang="en-US" smtClean="0"/>
              <a:pPr/>
              <a:t>6</a:t>
            </a:fld>
            <a:endParaRPr lang="en-AU" altLang="en-US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0058"/>
                </a:solidFill>
              </a:rPr>
              <a:t>Time for initial discussion</a:t>
            </a:r>
            <a:endParaRPr lang="en-AU" dirty="0" smtClean="0">
              <a:solidFill>
                <a:srgbClr val="000058"/>
              </a:solidFill>
            </a:endParaRPr>
          </a:p>
        </p:txBody>
      </p:sp>
      <p:pic>
        <p:nvPicPr>
          <p:cNvPr id="35843" name="Picture 6" descr="MP900289525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11538"/>
            <a:ext cx="3951288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Initial Discussion – Question 1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b="1" dirty="0" smtClean="0"/>
          </a:p>
          <a:p>
            <a:pPr lvl="0"/>
            <a:endParaRPr lang="en-US" b="1" dirty="0"/>
          </a:p>
          <a:p>
            <a:pPr lvl="0"/>
            <a:endParaRPr lang="en-US" b="1" dirty="0" smtClean="0"/>
          </a:p>
          <a:p>
            <a:pPr lvl="0"/>
            <a:r>
              <a:rPr lang="en-US" sz="3600" b="1" dirty="0" smtClean="0"/>
              <a:t>What </a:t>
            </a:r>
            <a:r>
              <a:rPr lang="en-US" sz="3600" b="1" dirty="0"/>
              <a:t>is osteoporosis?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7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37169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8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2151781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Initial Discussion – Question 2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b="1" dirty="0" smtClean="0"/>
          </a:p>
          <a:p>
            <a:pPr marL="0" lvl="0" indent="0">
              <a:buNone/>
            </a:pPr>
            <a:endParaRPr lang="en-US" b="1" dirty="0" smtClean="0"/>
          </a:p>
          <a:p>
            <a:pPr lvl="0"/>
            <a:r>
              <a:rPr lang="en-US" sz="3600" b="1" dirty="0" smtClean="0"/>
              <a:t>Apart from the density of your bones, are there other things that might increase the chances that you will have a fracture in the future?</a:t>
            </a:r>
          </a:p>
          <a:p>
            <a:pPr marL="0" lvl="0" indent="0">
              <a:buNone/>
            </a:pP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37D9-4741-4473-89DF-107DAB8616D9}" type="slidenum">
              <a:rPr lang="en-AU" altLang="en-US" smtClean="0"/>
              <a:pPr>
                <a:defRPr/>
              </a:pPr>
              <a:t>9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259765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Custom 2">
      <a:dk1>
        <a:srgbClr val="000000"/>
      </a:dk1>
      <a:lt1>
        <a:srgbClr val="FFFFFF"/>
      </a:lt1>
      <a:dk2>
        <a:srgbClr val="003399"/>
      </a:dk2>
      <a:lt2>
        <a:srgbClr val="666699"/>
      </a:lt2>
      <a:accent1>
        <a:srgbClr val="009999"/>
      </a:accent1>
      <a:accent2>
        <a:srgbClr val="4C6D4E"/>
      </a:accent2>
      <a:accent3>
        <a:srgbClr val="FFFFFF"/>
      </a:accent3>
      <a:accent4>
        <a:srgbClr val="000000"/>
      </a:accent4>
      <a:accent5>
        <a:srgbClr val="AACACA"/>
      </a:accent5>
      <a:accent6>
        <a:srgbClr val="446246"/>
      </a:accent6>
      <a:hlink>
        <a:srgbClr val="FEE7AC"/>
      </a:hlink>
      <a:folHlink>
        <a:srgbClr val="FDDA81"/>
      </a:folHlink>
    </a:clrScheme>
    <a:fontScheme name="Ed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17989</TotalTime>
  <Words>3232</Words>
  <Application>Microsoft Office PowerPoint</Application>
  <PresentationFormat>On-screen Show (4:3)</PresentationFormat>
  <Paragraphs>508</Paragraphs>
  <Slides>53</Slides>
  <Notes>35</Notes>
  <HiddenSlides>24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  <vt:variant>
        <vt:lpstr>Custom Shows</vt:lpstr>
      </vt:variant>
      <vt:variant>
        <vt:i4>1</vt:i4>
      </vt:variant>
    </vt:vector>
  </HeadingPairs>
  <TitlesOfParts>
    <vt:vector size="55" baseType="lpstr">
      <vt:lpstr>Edge</vt:lpstr>
      <vt:lpstr>Slides for Osteoporosis  Focus Groups</vt:lpstr>
      <vt:lpstr>Community attitudes to diagnosis of osteoporosis</vt:lpstr>
      <vt:lpstr>Introduction</vt:lpstr>
      <vt:lpstr>A few short questions</vt:lpstr>
      <vt:lpstr>Structure of today </vt:lpstr>
      <vt:lpstr>Time for initial discussion</vt:lpstr>
      <vt:lpstr>Initial Discussion – Question 1 </vt:lpstr>
      <vt:lpstr>PowerPoint Presentation</vt:lpstr>
      <vt:lpstr>Initial Discussion – Question 2 </vt:lpstr>
      <vt:lpstr>PowerPoint Presentation</vt:lpstr>
      <vt:lpstr>Initial Discussion – Question 3 </vt:lpstr>
      <vt:lpstr>PowerPoint Presentation</vt:lpstr>
      <vt:lpstr>Initial Discussion - Question 4 </vt:lpstr>
      <vt:lpstr>PowerPoint Presentation</vt:lpstr>
      <vt:lpstr>Presentation explanation</vt:lpstr>
      <vt:lpstr>PowerPoint Presentation</vt:lpstr>
      <vt:lpstr>Presentation: Part 1 – What is osteoporosis? </vt:lpstr>
      <vt:lpstr>What is osteoporosis?</vt:lpstr>
      <vt:lpstr>How osteoporosis is defined now</vt:lpstr>
      <vt:lpstr>Osteoporosis a “disease” or “risk factor” ?</vt:lpstr>
      <vt:lpstr>Discussion of Part 1 </vt:lpstr>
      <vt:lpstr>PowerPoint Presentation</vt:lpstr>
      <vt:lpstr>Presentation: Part 2 – Apart from bone density what else increases fracture risk?</vt:lpstr>
      <vt:lpstr>What else increases risk? </vt:lpstr>
      <vt:lpstr>What else increases risk ?</vt:lpstr>
      <vt:lpstr>What else increases risk?</vt:lpstr>
      <vt:lpstr>Discussion of Part 2 </vt:lpstr>
      <vt:lpstr>PowerPoint Presentation</vt:lpstr>
      <vt:lpstr>Presentation: Part 3 – How well do common medications work? </vt:lpstr>
      <vt:lpstr>How well do medications work?</vt:lpstr>
      <vt:lpstr>How well do medications work?</vt:lpstr>
      <vt:lpstr>How do the following diagrams work?</vt:lpstr>
      <vt:lpstr>How well do medications work?</vt:lpstr>
      <vt:lpstr>PowerPoint Presentation</vt:lpstr>
      <vt:lpstr>PowerPoint Presentation</vt:lpstr>
      <vt:lpstr>How well do medications work?</vt:lpstr>
      <vt:lpstr>PowerPoint Presentation</vt:lpstr>
      <vt:lpstr>How well do medications work?</vt:lpstr>
      <vt:lpstr>PowerPoint Presentation</vt:lpstr>
      <vt:lpstr>PowerPoint Presentation</vt:lpstr>
      <vt:lpstr>What harm might come from medications ?</vt:lpstr>
      <vt:lpstr>Discussion of Part 3 </vt:lpstr>
      <vt:lpstr>PowerPoint Presentation</vt:lpstr>
      <vt:lpstr>Presentation: Part 4 –Osteoporosis &amp; Overdiagnosis</vt:lpstr>
      <vt:lpstr>Overdiagnosis and osteoporosis</vt:lpstr>
      <vt:lpstr>Overdiagnosis and osteoporosis</vt:lpstr>
      <vt:lpstr>Overdiagnosis and osteoporosis</vt:lpstr>
      <vt:lpstr>Discussion of Part 4 </vt:lpstr>
      <vt:lpstr>Questions for Professor Glasziou</vt:lpstr>
      <vt:lpstr>Final discussion</vt:lpstr>
      <vt:lpstr>Final Discussion Questions</vt:lpstr>
      <vt:lpstr>Final comments </vt:lpstr>
      <vt:lpstr>Thank You </vt:lpstr>
      <vt:lpstr>Cumulated outcomes</vt:lpstr>
    </vt:vector>
  </TitlesOfParts>
  <Company>UNIVERSITY OF SYDNEY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attitudes to breast screening outcomes</dc:title>
  <dc:creator>Jolyn Kim Hersch</dc:creator>
  <cp:lastModifiedBy>Ray Moynihan</cp:lastModifiedBy>
  <cp:revision>803</cp:revision>
  <dcterms:created xsi:type="dcterms:W3CDTF">2010-08-10T02:20:44Z</dcterms:created>
  <dcterms:modified xsi:type="dcterms:W3CDTF">2016-07-26T07:20:40Z</dcterms:modified>
</cp:coreProperties>
</file>