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2" r:id="rId2"/>
    <p:sldId id="256" r:id="rId3"/>
    <p:sldId id="258" r:id="rId4"/>
    <p:sldId id="259" r:id="rId5"/>
    <p:sldId id="261" r:id="rId6"/>
    <p:sldId id="263" r:id="rId7"/>
  </p:sldIdLst>
  <p:sldSz cx="6858000" cy="9144000" type="screen4x3"/>
  <p:notesSz cx="69850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  <a:srgbClr val="0000FF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22" y="8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C:\Users\kyle447\Documents\Projects\Baker_MrOS\Stats_Kelly\data_analysis\lipids_all_working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C:\Users\kyle447\Documents\Projects\Baker_MrOS\Stats_Kelly\data_analysis\lipids_all_working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dirty="0"/>
              <a:t>Serum </a:t>
            </a:r>
            <a:r>
              <a:rPr lang="en-US" b="1" dirty="0" smtClean="0"/>
              <a:t>carbon TG</a:t>
            </a:r>
            <a:endParaRPr lang="en-US" b="1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ratios_SumC_all!$T$1</c:f>
              <c:strCache>
                <c:ptCount val="1"/>
                <c:pt idx="0">
                  <c:v>case/control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ysClr val="windowText" lastClr="000000">
                    <a:lumMod val="65000"/>
                    <a:lumOff val="35000"/>
                  </a:sysClr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ratios_SumC_all!$B$2:$B$61</c:f>
              <c:numCache>
                <c:formatCode>General</c:formatCode>
                <c:ptCount val="60"/>
                <c:pt idx="0">
                  <c:v>40</c:v>
                </c:pt>
                <c:pt idx="1">
                  <c:v>42</c:v>
                </c:pt>
                <c:pt idx="2">
                  <c:v>42</c:v>
                </c:pt>
                <c:pt idx="3">
                  <c:v>44</c:v>
                </c:pt>
                <c:pt idx="4">
                  <c:v>44</c:v>
                </c:pt>
                <c:pt idx="5">
                  <c:v>44</c:v>
                </c:pt>
                <c:pt idx="6">
                  <c:v>44</c:v>
                </c:pt>
                <c:pt idx="7">
                  <c:v>46</c:v>
                </c:pt>
                <c:pt idx="8">
                  <c:v>46</c:v>
                </c:pt>
                <c:pt idx="9">
                  <c:v>46</c:v>
                </c:pt>
                <c:pt idx="10">
                  <c:v>47</c:v>
                </c:pt>
                <c:pt idx="11">
                  <c:v>47</c:v>
                </c:pt>
                <c:pt idx="12">
                  <c:v>48</c:v>
                </c:pt>
                <c:pt idx="13">
                  <c:v>48</c:v>
                </c:pt>
                <c:pt idx="14">
                  <c:v>48</c:v>
                </c:pt>
                <c:pt idx="15">
                  <c:v>49</c:v>
                </c:pt>
                <c:pt idx="16">
                  <c:v>49</c:v>
                </c:pt>
                <c:pt idx="17">
                  <c:v>50</c:v>
                </c:pt>
                <c:pt idx="18">
                  <c:v>50</c:v>
                </c:pt>
                <c:pt idx="19">
                  <c:v>50</c:v>
                </c:pt>
                <c:pt idx="20">
                  <c:v>50</c:v>
                </c:pt>
                <c:pt idx="21">
                  <c:v>50</c:v>
                </c:pt>
                <c:pt idx="22">
                  <c:v>50</c:v>
                </c:pt>
                <c:pt idx="23">
                  <c:v>51</c:v>
                </c:pt>
                <c:pt idx="24">
                  <c:v>51</c:v>
                </c:pt>
                <c:pt idx="25">
                  <c:v>51</c:v>
                </c:pt>
                <c:pt idx="26">
                  <c:v>51</c:v>
                </c:pt>
                <c:pt idx="27">
                  <c:v>51</c:v>
                </c:pt>
                <c:pt idx="28">
                  <c:v>51</c:v>
                </c:pt>
                <c:pt idx="29">
                  <c:v>52</c:v>
                </c:pt>
                <c:pt idx="30">
                  <c:v>52</c:v>
                </c:pt>
                <c:pt idx="31">
                  <c:v>52</c:v>
                </c:pt>
                <c:pt idx="32">
                  <c:v>52</c:v>
                </c:pt>
                <c:pt idx="33">
                  <c:v>52</c:v>
                </c:pt>
                <c:pt idx="34">
                  <c:v>52</c:v>
                </c:pt>
                <c:pt idx="35">
                  <c:v>52</c:v>
                </c:pt>
                <c:pt idx="36">
                  <c:v>53</c:v>
                </c:pt>
                <c:pt idx="37">
                  <c:v>53</c:v>
                </c:pt>
                <c:pt idx="38">
                  <c:v>53</c:v>
                </c:pt>
                <c:pt idx="39">
                  <c:v>53</c:v>
                </c:pt>
                <c:pt idx="40">
                  <c:v>53</c:v>
                </c:pt>
                <c:pt idx="41">
                  <c:v>54</c:v>
                </c:pt>
                <c:pt idx="42">
                  <c:v>54</c:v>
                </c:pt>
                <c:pt idx="43">
                  <c:v>54</c:v>
                </c:pt>
                <c:pt idx="44">
                  <c:v>54</c:v>
                </c:pt>
                <c:pt idx="45">
                  <c:v>54</c:v>
                </c:pt>
                <c:pt idx="46">
                  <c:v>54</c:v>
                </c:pt>
                <c:pt idx="47">
                  <c:v>54</c:v>
                </c:pt>
                <c:pt idx="48">
                  <c:v>54</c:v>
                </c:pt>
                <c:pt idx="49">
                  <c:v>55</c:v>
                </c:pt>
                <c:pt idx="50">
                  <c:v>56</c:v>
                </c:pt>
                <c:pt idx="51">
                  <c:v>56</c:v>
                </c:pt>
                <c:pt idx="52">
                  <c:v>56</c:v>
                </c:pt>
                <c:pt idx="53">
                  <c:v>56</c:v>
                </c:pt>
                <c:pt idx="54">
                  <c:v>56</c:v>
                </c:pt>
                <c:pt idx="55">
                  <c:v>58</c:v>
                </c:pt>
                <c:pt idx="56">
                  <c:v>58</c:v>
                </c:pt>
                <c:pt idx="57">
                  <c:v>58</c:v>
                </c:pt>
                <c:pt idx="58">
                  <c:v>58</c:v>
                </c:pt>
                <c:pt idx="59">
                  <c:v>60</c:v>
                </c:pt>
              </c:numCache>
            </c:numRef>
          </c:xVal>
          <c:yVal>
            <c:numRef>
              <c:f>ratios_SumC_all!$T$2:$T$61</c:f>
              <c:numCache>
                <c:formatCode>General</c:formatCode>
                <c:ptCount val="60"/>
                <c:pt idx="0">
                  <c:v>1.1242225737476803</c:v>
                </c:pt>
                <c:pt idx="1">
                  <c:v>1.1336053484006181</c:v>
                </c:pt>
                <c:pt idx="2">
                  <c:v>1.1504779148911122</c:v>
                </c:pt>
                <c:pt idx="3">
                  <c:v>1.1112005066914226</c:v>
                </c:pt>
                <c:pt idx="4">
                  <c:v>1.1112005066914226</c:v>
                </c:pt>
                <c:pt idx="5">
                  <c:v>1.1189903474393754</c:v>
                </c:pt>
                <c:pt idx="6">
                  <c:v>1.0967758512672963</c:v>
                </c:pt>
                <c:pt idx="7">
                  <c:v>1.0984421283965238</c:v>
                </c:pt>
                <c:pt idx="8">
                  <c:v>1.077990428369199</c:v>
                </c:pt>
                <c:pt idx="9">
                  <c:v>1.0538003015896369</c:v>
                </c:pt>
                <c:pt idx="10">
                  <c:v>1.0089994688498929</c:v>
                </c:pt>
                <c:pt idx="11">
                  <c:v>1.0833353217760646</c:v>
                </c:pt>
                <c:pt idx="12">
                  <c:v>0.95839857751119661</c:v>
                </c:pt>
                <c:pt idx="13">
                  <c:v>1.0661052158462074</c:v>
                </c:pt>
                <c:pt idx="14">
                  <c:v>1.0521884119026139</c:v>
                </c:pt>
                <c:pt idx="15">
                  <c:v>1.0572332900879264</c:v>
                </c:pt>
                <c:pt idx="16">
                  <c:v>1.0452034231601695</c:v>
                </c:pt>
                <c:pt idx="17">
                  <c:v>0.90758399207500839</c:v>
                </c:pt>
                <c:pt idx="18">
                  <c:v>1.0317856959414977</c:v>
                </c:pt>
                <c:pt idx="19">
                  <c:v>1.025153802961948</c:v>
                </c:pt>
                <c:pt idx="20">
                  <c:v>1.0174165127447075</c:v>
                </c:pt>
                <c:pt idx="21">
                  <c:v>1.0075301483218162</c:v>
                </c:pt>
                <c:pt idx="22">
                  <c:v>1.0119521090717436</c:v>
                </c:pt>
                <c:pt idx="23">
                  <c:v>1.0619506258085252</c:v>
                </c:pt>
                <c:pt idx="24">
                  <c:v>1.0565059569997928</c:v>
                </c:pt>
                <c:pt idx="25">
                  <c:v>1.0232361624772637</c:v>
                </c:pt>
                <c:pt idx="26">
                  <c:v>0.9978952258320094</c:v>
                </c:pt>
                <c:pt idx="27">
                  <c:v>0.98687720546347202</c:v>
                </c:pt>
                <c:pt idx="28">
                  <c:v>0.98669606658730191</c:v>
                </c:pt>
                <c:pt idx="29">
                  <c:v>0.85816570751324694</c:v>
                </c:pt>
                <c:pt idx="30">
                  <c:v>1.0582124710964733</c:v>
                </c:pt>
                <c:pt idx="31">
                  <c:v>1.0079702302888864</c:v>
                </c:pt>
                <c:pt idx="32">
                  <c:v>0.99924244160173881</c:v>
                </c:pt>
                <c:pt idx="33">
                  <c:v>0.99731447521185501</c:v>
                </c:pt>
                <c:pt idx="34">
                  <c:v>0.99459033495998095</c:v>
                </c:pt>
                <c:pt idx="35">
                  <c:v>1.0003734143519154</c:v>
                </c:pt>
                <c:pt idx="36">
                  <c:v>1.0526923637009817</c:v>
                </c:pt>
                <c:pt idx="37">
                  <c:v>1.0199459979762859</c:v>
                </c:pt>
                <c:pt idx="38">
                  <c:v>1.0012838858797097</c:v>
                </c:pt>
                <c:pt idx="39">
                  <c:v>0.99343504957084239</c:v>
                </c:pt>
                <c:pt idx="40">
                  <c:v>0.99395181320390946</c:v>
                </c:pt>
                <c:pt idx="41">
                  <c:v>0.89101001820396775</c:v>
                </c:pt>
                <c:pt idx="42">
                  <c:v>1.0314303295578546</c:v>
                </c:pt>
                <c:pt idx="43">
                  <c:v>1.0017243874893726</c:v>
                </c:pt>
                <c:pt idx="44">
                  <c:v>0.99269803889983288</c:v>
                </c:pt>
                <c:pt idx="45">
                  <c:v>0.9825298368311316</c:v>
                </c:pt>
                <c:pt idx="46">
                  <c:v>0.97648692872274911</c:v>
                </c:pt>
                <c:pt idx="47">
                  <c:v>0.98635791331154288</c:v>
                </c:pt>
                <c:pt idx="48">
                  <c:v>0.97205981662505503</c:v>
                </c:pt>
                <c:pt idx="49">
                  <c:v>1.0099960282842064</c:v>
                </c:pt>
                <c:pt idx="50">
                  <c:v>1.0623606363212836</c:v>
                </c:pt>
                <c:pt idx="51">
                  <c:v>1.0202757206697084</c:v>
                </c:pt>
                <c:pt idx="52">
                  <c:v>1.0404271222816872</c:v>
                </c:pt>
                <c:pt idx="53">
                  <c:v>0.98919864102577015</c:v>
                </c:pt>
                <c:pt idx="54">
                  <c:v>0.98768443830065145</c:v>
                </c:pt>
                <c:pt idx="55">
                  <c:v>1.0549011943943793</c:v>
                </c:pt>
                <c:pt idx="56">
                  <c:v>0.98630215656930509</c:v>
                </c:pt>
                <c:pt idx="57">
                  <c:v>1.0146993446446084</c:v>
                </c:pt>
                <c:pt idx="58">
                  <c:v>0.98322034757126131</c:v>
                </c:pt>
                <c:pt idx="59">
                  <c:v>1.0048554937174112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97831600"/>
        <c:axId val="397832160"/>
      </c:scatterChart>
      <c:valAx>
        <c:axId val="397831600"/>
        <c:scaling>
          <c:orientation val="minMax"/>
          <c:min val="3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Total number of carbons in fatty acid</a:t>
                </a:r>
                <a:r>
                  <a:rPr lang="en-US" baseline="0" dirty="0" smtClean="0"/>
                  <a:t> TGs</a:t>
                </a:r>
                <a:endParaRPr 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7832160"/>
        <c:crosses val="autoZero"/>
        <c:crossBetween val="midCat"/>
      </c:valAx>
      <c:valAx>
        <c:axId val="397832160"/>
        <c:scaling>
          <c:orientation val="minMax"/>
          <c:min val="0.8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Ratio</a:t>
                </a:r>
                <a:r>
                  <a:rPr lang="en-US" baseline="0" dirty="0" smtClean="0"/>
                  <a:t> case/control</a:t>
                </a:r>
                <a:endParaRPr 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783160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dirty="0" smtClean="0"/>
              <a:t>DBS carbon</a:t>
            </a:r>
            <a:r>
              <a:rPr lang="en-US" b="1" baseline="0" dirty="0" smtClean="0"/>
              <a:t> </a:t>
            </a:r>
            <a:r>
              <a:rPr lang="en-US" b="1" dirty="0" smtClean="0"/>
              <a:t>TG</a:t>
            </a:r>
            <a:endParaRPr lang="en-US" b="1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ratios_SumC_all!$T$1</c:f>
              <c:strCache>
                <c:ptCount val="1"/>
                <c:pt idx="0">
                  <c:v>case/control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ysClr val="windowText" lastClr="000000">
                    <a:lumMod val="65000"/>
                    <a:lumOff val="35000"/>
                  </a:sysClr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ratios_SumC_all!$B$64:$B$96</c:f>
              <c:numCache>
                <c:formatCode>General</c:formatCode>
                <c:ptCount val="33"/>
                <c:pt idx="0">
                  <c:v>42</c:v>
                </c:pt>
                <c:pt idx="1">
                  <c:v>44</c:v>
                </c:pt>
                <c:pt idx="2">
                  <c:v>46</c:v>
                </c:pt>
                <c:pt idx="3">
                  <c:v>46</c:v>
                </c:pt>
                <c:pt idx="4">
                  <c:v>47</c:v>
                </c:pt>
                <c:pt idx="5">
                  <c:v>48</c:v>
                </c:pt>
                <c:pt idx="6">
                  <c:v>48</c:v>
                </c:pt>
                <c:pt idx="7">
                  <c:v>49</c:v>
                </c:pt>
                <c:pt idx="8">
                  <c:v>49</c:v>
                </c:pt>
                <c:pt idx="9">
                  <c:v>49</c:v>
                </c:pt>
                <c:pt idx="10">
                  <c:v>50</c:v>
                </c:pt>
                <c:pt idx="11">
                  <c:v>50</c:v>
                </c:pt>
                <c:pt idx="12">
                  <c:v>50</c:v>
                </c:pt>
                <c:pt idx="13">
                  <c:v>50</c:v>
                </c:pt>
                <c:pt idx="14">
                  <c:v>51</c:v>
                </c:pt>
                <c:pt idx="15">
                  <c:v>52</c:v>
                </c:pt>
                <c:pt idx="16">
                  <c:v>52</c:v>
                </c:pt>
                <c:pt idx="17">
                  <c:v>52</c:v>
                </c:pt>
                <c:pt idx="18">
                  <c:v>52</c:v>
                </c:pt>
                <c:pt idx="19">
                  <c:v>52</c:v>
                </c:pt>
                <c:pt idx="20">
                  <c:v>52</c:v>
                </c:pt>
                <c:pt idx="21">
                  <c:v>53</c:v>
                </c:pt>
                <c:pt idx="22">
                  <c:v>53</c:v>
                </c:pt>
                <c:pt idx="23">
                  <c:v>53</c:v>
                </c:pt>
                <c:pt idx="24">
                  <c:v>53</c:v>
                </c:pt>
                <c:pt idx="25">
                  <c:v>54</c:v>
                </c:pt>
                <c:pt idx="26">
                  <c:v>54</c:v>
                </c:pt>
                <c:pt idx="27">
                  <c:v>54</c:v>
                </c:pt>
                <c:pt idx="28">
                  <c:v>54</c:v>
                </c:pt>
                <c:pt idx="29">
                  <c:v>56</c:v>
                </c:pt>
                <c:pt idx="30">
                  <c:v>56</c:v>
                </c:pt>
                <c:pt idx="31">
                  <c:v>56</c:v>
                </c:pt>
                <c:pt idx="32">
                  <c:v>58</c:v>
                </c:pt>
              </c:numCache>
            </c:numRef>
          </c:xVal>
          <c:yVal>
            <c:numRef>
              <c:f>ratios_SumC_all!$T$64:$T$96</c:f>
              <c:numCache>
                <c:formatCode>General</c:formatCode>
                <c:ptCount val="33"/>
                <c:pt idx="0">
                  <c:v>1.1162354010222695</c:v>
                </c:pt>
                <c:pt idx="1">
                  <c:v>1.1244876886905868</c:v>
                </c:pt>
                <c:pt idx="2">
                  <c:v>1.1206014631347925</c:v>
                </c:pt>
                <c:pt idx="3">
                  <c:v>1.0940246766210007</c:v>
                </c:pt>
                <c:pt idx="4">
                  <c:v>1.0635576284652937</c:v>
                </c:pt>
                <c:pt idx="5">
                  <c:v>1.0933972843602775</c:v>
                </c:pt>
                <c:pt idx="6">
                  <c:v>1.0834816722176117</c:v>
                </c:pt>
                <c:pt idx="7">
                  <c:v>1.0970956908649216</c:v>
                </c:pt>
                <c:pt idx="8">
                  <c:v>1.094278423906244</c:v>
                </c:pt>
                <c:pt idx="9">
                  <c:v>1.0857703989685683</c:v>
                </c:pt>
                <c:pt idx="10">
                  <c:v>1.0569043186948812</c:v>
                </c:pt>
                <c:pt idx="11">
                  <c:v>1.0575126498519907</c:v>
                </c:pt>
                <c:pt idx="12">
                  <c:v>1.0398074964481008</c:v>
                </c:pt>
                <c:pt idx="13">
                  <c:v>1.0498000990466276</c:v>
                </c:pt>
                <c:pt idx="14">
                  <c:v>1.106798064515248</c:v>
                </c:pt>
                <c:pt idx="15">
                  <c:v>1.093653744260922</c:v>
                </c:pt>
                <c:pt idx="16">
                  <c:v>1.0282941376935657</c:v>
                </c:pt>
                <c:pt idx="17">
                  <c:v>1.0220716272607397</c:v>
                </c:pt>
                <c:pt idx="18">
                  <c:v>1.0047930947459676</c:v>
                </c:pt>
                <c:pt idx="19">
                  <c:v>0.96888025658709975</c:v>
                </c:pt>
                <c:pt idx="20">
                  <c:v>0.92054311117640808</c:v>
                </c:pt>
                <c:pt idx="21">
                  <c:v>1.1280152336516911</c:v>
                </c:pt>
                <c:pt idx="22">
                  <c:v>1.0871556487457925</c:v>
                </c:pt>
                <c:pt idx="23">
                  <c:v>1.057609674048043</c:v>
                </c:pt>
                <c:pt idx="24">
                  <c:v>1.0312798795981615</c:v>
                </c:pt>
                <c:pt idx="25">
                  <c:v>1.1048339967040768</c:v>
                </c:pt>
                <c:pt idx="26">
                  <c:v>1.021330548014755</c:v>
                </c:pt>
                <c:pt idx="27">
                  <c:v>1.0049299376366903</c:v>
                </c:pt>
                <c:pt idx="28">
                  <c:v>0.93583432677577827</c:v>
                </c:pt>
                <c:pt idx="29">
                  <c:v>1.1078708300866844</c:v>
                </c:pt>
                <c:pt idx="30">
                  <c:v>1.0940260542781799</c:v>
                </c:pt>
                <c:pt idx="31">
                  <c:v>1.0396605352461223</c:v>
                </c:pt>
                <c:pt idx="32">
                  <c:v>1.1082086431085263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97834400"/>
        <c:axId val="397834960"/>
      </c:scatterChart>
      <c:valAx>
        <c:axId val="397834400"/>
        <c:scaling>
          <c:orientation val="minMax"/>
          <c:min val="3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Total number of carbons in fatty acid</a:t>
                </a:r>
                <a:r>
                  <a:rPr lang="en-US" baseline="0" dirty="0" smtClean="0"/>
                  <a:t> TGs</a:t>
                </a:r>
                <a:endParaRPr 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7834960"/>
        <c:crosses val="autoZero"/>
        <c:crossBetween val="midCat"/>
      </c:valAx>
      <c:valAx>
        <c:axId val="397834960"/>
        <c:scaling>
          <c:orientation val="minMax"/>
          <c:max val="1.2"/>
          <c:min val="0.8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Ratio</a:t>
                </a:r>
                <a:r>
                  <a:rPr lang="en-US" baseline="0" dirty="0" smtClean="0"/>
                  <a:t> case/control</a:t>
                </a:r>
                <a:endParaRPr 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783440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7363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050" y="0"/>
            <a:ext cx="3027363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FDA74C-0192-4249-9468-726870363D0C}" type="datetimeFigureOut">
              <a:rPr lang="en-US" smtClean="0"/>
              <a:t>9/16/2016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17750" y="1160463"/>
            <a:ext cx="2349500" cy="3133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67225"/>
            <a:ext cx="5588000" cy="36560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8563"/>
            <a:ext cx="3027363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050" y="8818563"/>
            <a:ext cx="3027363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F9D592-6443-42C2-A958-03C49F2DA5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883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Figure S1a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9D592-6443-42C2-A958-03C49F2DA55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8064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Figure S1b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9D592-6443-42C2-A958-03C49F2DA55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534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Figure S1c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9D592-6443-42C2-A958-03C49F2DA55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5217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Figure S1d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9D592-6443-42C2-A958-03C49F2DA55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26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Figure S1e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9D592-6443-42C2-A958-03C49F2DA55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6723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Figure S2.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9D592-6443-42C2-A958-03C49F2DA55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259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1939-8A96-497D-8AF8-E5C29E73293C}" type="datetimeFigureOut">
              <a:rPr lang="en-US" smtClean="0"/>
              <a:t>9/16/2016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12902-EEE6-4788-A924-3296EC35C3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32307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1939-8A96-497D-8AF8-E5C29E73293C}" type="datetimeFigureOut">
              <a:rPr lang="en-US" smtClean="0"/>
              <a:t>9/16/2016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12902-EEE6-4788-A924-3296EC35C3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4478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1939-8A96-497D-8AF8-E5C29E73293C}" type="datetimeFigureOut">
              <a:rPr lang="en-US" smtClean="0"/>
              <a:t>9/16/2016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12902-EEE6-4788-A924-3296EC35C3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936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1939-8A96-497D-8AF8-E5C29E73293C}" type="datetimeFigureOut">
              <a:rPr lang="en-US" smtClean="0"/>
              <a:t>9/16/2016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12902-EEE6-4788-A924-3296EC35C3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8744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1939-8A96-497D-8AF8-E5C29E73293C}" type="datetimeFigureOut">
              <a:rPr lang="en-US" smtClean="0"/>
              <a:t>9/16/2016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12902-EEE6-4788-A924-3296EC35C3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2072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1939-8A96-497D-8AF8-E5C29E73293C}" type="datetimeFigureOut">
              <a:rPr lang="en-US" smtClean="0"/>
              <a:t>9/16/2016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12902-EEE6-4788-A924-3296EC35C3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587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1939-8A96-497D-8AF8-E5C29E73293C}" type="datetimeFigureOut">
              <a:rPr lang="en-US" smtClean="0"/>
              <a:t>9/16/2016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12902-EEE6-4788-A924-3296EC35C3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191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1939-8A96-497D-8AF8-E5C29E73293C}" type="datetimeFigureOut">
              <a:rPr lang="en-US" smtClean="0"/>
              <a:t>9/16/2016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12902-EEE6-4788-A924-3296EC35C3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6771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1939-8A96-497D-8AF8-E5C29E73293C}" type="datetimeFigureOut">
              <a:rPr lang="en-US" smtClean="0"/>
              <a:t>9/16/2016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12902-EEE6-4788-A924-3296EC35C3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596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1939-8A96-497D-8AF8-E5C29E73293C}" type="datetimeFigureOut">
              <a:rPr lang="en-US" smtClean="0"/>
              <a:t>9/16/2016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12902-EEE6-4788-A924-3296EC35C3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8151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1939-8A96-497D-8AF8-E5C29E73293C}" type="datetimeFigureOut">
              <a:rPr lang="en-US" smtClean="0"/>
              <a:t>9/16/2016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12902-EEE6-4788-A924-3296EC35C3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1555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941939-8A96-497D-8AF8-E5C29E73293C}" type="datetimeFigureOut">
              <a:rPr lang="en-US" smtClean="0"/>
              <a:t>9/16/2016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312902-EEE6-4788-A924-3296EC35C3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1746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68"/>
          <a:stretch/>
        </p:blipFill>
        <p:spPr>
          <a:xfrm>
            <a:off x="148590" y="1184031"/>
            <a:ext cx="6560820" cy="741818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00668" y="381000"/>
            <a:ext cx="14625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00FF"/>
                </a:solidFill>
              </a:rPr>
              <a:t>Serum</a:t>
            </a:r>
            <a:endParaRPr lang="en-US" sz="3200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61304" y="381000"/>
            <a:ext cx="21902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6"/>
                </a:solidFill>
              </a:rPr>
              <a:t>Blotters</a:t>
            </a:r>
            <a:endParaRPr lang="en-US" sz="3200" dirty="0">
              <a:solidFill>
                <a:schemeClr val="accent6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3175" y="974740"/>
            <a:ext cx="731520" cy="17722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Control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43000" y="974740"/>
            <a:ext cx="731520" cy="177226"/>
          </a:xfrm>
          <a:prstGeom prst="rect">
            <a:avLst/>
          </a:prstGeom>
          <a:solidFill>
            <a:srgbClr val="00FFFF"/>
          </a:solidFill>
          <a:ln>
            <a:solidFill>
              <a:srgbClr val="00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Case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895600" y="974740"/>
            <a:ext cx="731520" cy="17722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Control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665425" y="974740"/>
            <a:ext cx="731520" cy="177226"/>
          </a:xfrm>
          <a:prstGeom prst="rect">
            <a:avLst/>
          </a:prstGeom>
          <a:solidFill>
            <a:srgbClr val="00FFFF"/>
          </a:solidFill>
          <a:ln>
            <a:solidFill>
              <a:srgbClr val="00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Case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8360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 preferRelativeResize="0"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61" r="28340" b="23301"/>
          <a:stretch/>
        </p:blipFill>
        <p:spPr>
          <a:xfrm>
            <a:off x="3352800" y="861055"/>
            <a:ext cx="914400" cy="2209513"/>
          </a:xfrm>
          <a:prstGeom prst="rect">
            <a:avLst/>
          </a:prstGeom>
        </p:spPr>
      </p:pic>
      <p:pic>
        <p:nvPicPr>
          <p:cNvPr id="6" name="Picture 5"/>
          <p:cNvPicPr preferRelativeResize="0"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13" r="28499" b="22849"/>
          <a:stretch/>
        </p:blipFill>
        <p:spPr>
          <a:xfrm>
            <a:off x="4343400" y="859196"/>
            <a:ext cx="914400" cy="2222523"/>
          </a:xfrm>
          <a:prstGeom prst="rect">
            <a:avLst/>
          </a:prstGeom>
        </p:spPr>
      </p:pic>
      <p:pic>
        <p:nvPicPr>
          <p:cNvPr id="11" name="Picture 10"/>
          <p:cNvPicPr preferRelativeResize="0">
            <a:picLocks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31" r="28731" b="22470"/>
          <a:stretch/>
        </p:blipFill>
        <p:spPr>
          <a:xfrm>
            <a:off x="4343400" y="3276600"/>
            <a:ext cx="914400" cy="2236107"/>
          </a:xfrm>
          <a:prstGeom prst="rect">
            <a:avLst/>
          </a:prstGeom>
        </p:spPr>
      </p:pic>
      <p:pic>
        <p:nvPicPr>
          <p:cNvPr id="12" name="Picture 11"/>
          <p:cNvPicPr preferRelativeResize="0">
            <a:picLocks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82" r="28513" b="23382"/>
          <a:stretch/>
        </p:blipFill>
        <p:spPr>
          <a:xfrm>
            <a:off x="3352800" y="3289106"/>
            <a:ext cx="914400" cy="2209799"/>
          </a:xfrm>
          <a:prstGeom prst="rect">
            <a:avLst/>
          </a:prstGeom>
        </p:spPr>
      </p:pic>
      <p:pic>
        <p:nvPicPr>
          <p:cNvPr id="14" name="Picture 13"/>
          <p:cNvPicPr preferRelativeResize="0">
            <a:picLocks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81" r="28213" b="23839"/>
          <a:stretch/>
        </p:blipFill>
        <p:spPr>
          <a:xfrm>
            <a:off x="3352800" y="5791203"/>
            <a:ext cx="914400" cy="3037116"/>
          </a:xfrm>
          <a:prstGeom prst="rect">
            <a:avLst/>
          </a:prstGeom>
        </p:spPr>
      </p:pic>
      <p:pic>
        <p:nvPicPr>
          <p:cNvPr id="15" name="Picture 14"/>
          <p:cNvPicPr preferRelativeResize="0">
            <a:picLocks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0" r="28813" b="23839"/>
          <a:stretch/>
        </p:blipFill>
        <p:spPr>
          <a:xfrm>
            <a:off x="4343400" y="5791200"/>
            <a:ext cx="914400" cy="3037119"/>
          </a:xfrm>
          <a:prstGeom prst="rect">
            <a:avLst/>
          </a:prstGeom>
        </p:spPr>
      </p:pic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0292709"/>
              </p:ext>
            </p:extLst>
          </p:nvPr>
        </p:nvGraphicFramePr>
        <p:xfrm>
          <a:off x="624348" y="3482961"/>
          <a:ext cx="2728452" cy="2000250"/>
        </p:xfrm>
        <a:graphic>
          <a:graphicData uri="http://schemas.openxmlformats.org/drawingml/2006/table">
            <a:tbl>
              <a:tblPr/>
              <a:tblGrid>
                <a:gridCol w="1128252"/>
                <a:gridCol w="243348"/>
                <a:gridCol w="228600"/>
                <a:gridCol w="1128252"/>
              </a:tblGrid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monoacylglycerol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MG 18:1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diacylglycerol</a:t>
                      </a:r>
                    </a:p>
                  </a:txBody>
                  <a:tcPr marL="9525" marR="9525" marT="9525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DG 16:0/18:0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0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DG 16:0/18:1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DG 16:0/18:2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DG 16:1/18:2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DG 17:1/18:1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DG 18:1/18:1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DG 18:1/20:1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DG 18:1/20:4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DG 18:1/22:5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7696851"/>
              </p:ext>
            </p:extLst>
          </p:nvPr>
        </p:nvGraphicFramePr>
        <p:xfrm>
          <a:off x="620252" y="1049516"/>
          <a:ext cx="2717800" cy="2000250"/>
        </p:xfrm>
        <a:graphic>
          <a:graphicData uri="http://schemas.openxmlformats.org/drawingml/2006/table">
            <a:tbl>
              <a:tblPr/>
              <a:tblGrid>
                <a:gridCol w="1079500"/>
                <a:gridCol w="254000"/>
                <a:gridCol w="254000"/>
                <a:gridCol w="1130300"/>
              </a:tblGrid>
              <a:tr h="200025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ceramide</a:t>
                      </a:r>
                    </a:p>
                  </a:txBody>
                  <a:tcPr marL="9525" marR="9525" marT="9525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Cer d18:1/22:0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*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0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Cer d18:1/23:0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Cer d18:1/24:0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*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Cer d18:1/24:1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*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Cer d18:1/26:0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Cer d18:1/26:1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hexosyl-ceramide</a:t>
                      </a:r>
                    </a:p>
                  </a:txBody>
                  <a:tcPr marL="9525" marR="9525" marT="9525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HexCer d18:1/16:0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0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HexCer d18:1/22:0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HexCer d18:1/24:0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HexCer d18:1/24:1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0171593"/>
              </p:ext>
            </p:extLst>
          </p:nvPr>
        </p:nvGraphicFramePr>
        <p:xfrm>
          <a:off x="609600" y="6027969"/>
          <a:ext cx="2728452" cy="2800350"/>
        </p:xfrm>
        <a:graphic>
          <a:graphicData uri="http://schemas.openxmlformats.org/drawingml/2006/table">
            <a:tbl>
              <a:tblPr/>
              <a:tblGrid>
                <a:gridCol w="1153652"/>
                <a:gridCol w="254000"/>
                <a:gridCol w="254000"/>
                <a:gridCol w="1066800"/>
              </a:tblGrid>
              <a:tr h="200025">
                <a:tc rowSpan="14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sphingomyelin</a:t>
                      </a:r>
                    </a:p>
                  </a:txBody>
                  <a:tcPr marL="9525" marR="9525" marT="9525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SM d18:2/14:0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0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SM d18:1/16:0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SM d18:2/16:0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SM d18:2/18:1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SM d18:2/21:0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SM d18:1/23:0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SM d18:2/23:0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SM d18:1/24:0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SM d18:1/24:1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*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SM d18:1/24:1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**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SM d18:2/24:0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SM d18:2/24:1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SM d18:1/26:1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*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SM d18:1/26:1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**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3291348" y="559816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FF"/>
                </a:solidFill>
              </a:rPr>
              <a:t>Serum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358148" y="559816"/>
            <a:ext cx="9139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Blotters</a:t>
            </a:r>
            <a:endParaRPr lang="en-US" dirty="0">
              <a:solidFill>
                <a:schemeClr val="accent6"/>
              </a:solidFill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92" t="80151" r="16540" b="4743"/>
          <a:stretch/>
        </p:blipFill>
        <p:spPr>
          <a:xfrm rot="5400000">
            <a:off x="5954350" y="8311688"/>
            <a:ext cx="164651" cy="790002"/>
          </a:xfrm>
          <a:prstGeom prst="rect">
            <a:avLst/>
          </a:prstGeom>
        </p:spPr>
      </p:pic>
      <p:pic>
        <p:nvPicPr>
          <p:cNvPr id="31" name="Picture 30"/>
          <p:cNvPicPr preferRelativeResize="0">
            <a:picLocks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0" t="1409" r="76627" b="96707"/>
          <a:stretch/>
        </p:blipFill>
        <p:spPr>
          <a:xfrm rot="5400000">
            <a:off x="5632710" y="7378587"/>
            <a:ext cx="182880" cy="182880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5735084" y="7315200"/>
            <a:ext cx="725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Control</a:t>
            </a:r>
            <a:endParaRPr lang="en-US" sz="1400" dirty="0"/>
          </a:p>
        </p:txBody>
      </p:sp>
      <p:sp>
        <p:nvSpPr>
          <p:cNvPr id="33" name="TextBox 32"/>
          <p:cNvSpPr txBox="1"/>
          <p:nvPr/>
        </p:nvSpPr>
        <p:spPr>
          <a:xfrm>
            <a:off x="5735084" y="7558238"/>
            <a:ext cx="5277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Case</a:t>
            </a:r>
            <a:endParaRPr lang="en-US" sz="1400" dirty="0"/>
          </a:p>
        </p:txBody>
      </p:sp>
      <p:pic>
        <p:nvPicPr>
          <p:cNvPr id="34" name="Picture 33"/>
          <p:cNvPicPr preferRelativeResize="0">
            <a:picLocks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39" t="2589" r="32244" b="96116"/>
          <a:stretch/>
        </p:blipFill>
        <p:spPr>
          <a:xfrm rot="5400000">
            <a:off x="5632710" y="7642430"/>
            <a:ext cx="182880" cy="182880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5527178" y="7939548"/>
            <a:ext cx="10887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*, isomer A</a:t>
            </a:r>
          </a:p>
          <a:p>
            <a:r>
              <a:rPr lang="en-US" sz="1400" dirty="0" smtClean="0"/>
              <a:t>**, isomer B</a:t>
            </a:r>
            <a:endParaRPr lang="en-US" sz="1400" dirty="0"/>
          </a:p>
        </p:txBody>
      </p:sp>
      <p:sp>
        <p:nvSpPr>
          <p:cNvPr id="37" name="TextBox 36"/>
          <p:cNvSpPr txBox="1"/>
          <p:nvPr/>
        </p:nvSpPr>
        <p:spPr>
          <a:xfrm>
            <a:off x="6334704" y="8580038"/>
            <a:ext cx="5020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100%</a:t>
            </a:r>
            <a:endParaRPr lang="en-US" sz="1100" dirty="0"/>
          </a:p>
        </p:txBody>
      </p:sp>
      <p:sp>
        <p:nvSpPr>
          <p:cNvPr id="38" name="TextBox 37"/>
          <p:cNvSpPr txBox="1"/>
          <p:nvPr/>
        </p:nvSpPr>
        <p:spPr>
          <a:xfrm>
            <a:off x="5363496" y="8580038"/>
            <a:ext cx="3577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0%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59358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 preferRelativeResize="0"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48" r="28124" b="23401"/>
          <a:stretch/>
        </p:blipFill>
        <p:spPr>
          <a:xfrm>
            <a:off x="3653094" y="1524000"/>
            <a:ext cx="914400" cy="5709558"/>
          </a:xfrm>
          <a:prstGeom prst="rect">
            <a:avLst/>
          </a:prstGeom>
        </p:spPr>
      </p:pic>
      <p:pic>
        <p:nvPicPr>
          <p:cNvPr id="6" name="Picture 5"/>
          <p:cNvPicPr preferRelativeResize="0">
            <a:picLocks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60" r="28124" b="23401"/>
          <a:stretch/>
        </p:blipFill>
        <p:spPr>
          <a:xfrm>
            <a:off x="4611737" y="1524000"/>
            <a:ext cx="1005840" cy="5709558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3485023"/>
              </p:ext>
            </p:extLst>
          </p:nvPr>
        </p:nvGraphicFramePr>
        <p:xfrm>
          <a:off x="1295400" y="1914306"/>
          <a:ext cx="2298701" cy="5334000"/>
        </p:xfrm>
        <a:graphic>
          <a:graphicData uri="http://schemas.openxmlformats.org/drawingml/2006/table">
            <a:tbl>
              <a:tblPr/>
              <a:tblGrid>
                <a:gridCol w="1078011"/>
                <a:gridCol w="253650"/>
                <a:gridCol w="253650"/>
                <a:gridCol w="713390"/>
              </a:tblGrid>
              <a:tr h="190500">
                <a:tc rowSpan="2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choline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LPC 15:0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*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LPC 15:0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**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LPC 16:0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*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LPC 16:0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**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LPC 16:1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**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LPC 17:0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*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LPC 17:0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**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LPC 18:0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*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LPC 18:0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**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LPC 18:1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*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LPC 18:1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**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LPC 18:2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*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LPC 18:2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**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LPC 18:3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LPC 20:0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LPC 20:1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*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LPC 20:1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**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LPC 20:4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*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LPC 20:4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**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LPC 20:5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LPC 22:0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LPC 22:6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ethanolamine</a:t>
                      </a:r>
                    </a:p>
                  </a:txBody>
                  <a:tcPr marL="9525" marR="9525" marT="9525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LPE 16:0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LPE 18:0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**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LPE 18:0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*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LPE 18:1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LPE 18:2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LPE 20:4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599103" y="128986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FF"/>
                </a:solidFill>
              </a:rPr>
              <a:t>Serum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65903" y="1289860"/>
            <a:ext cx="9139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Blotters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 rot="16200000">
            <a:off x="-235979" y="4440978"/>
            <a:ext cx="26639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m</a:t>
            </a:r>
            <a:r>
              <a:rPr lang="en-US" dirty="0" err="1" smtClean="0"/>
              <a:t>onacylglycoerophospho</a:t>
            </a:r>
            <a:r>
              <a:rPr lang="en-US" dirty="0" smtClean="0"/>
              <a:t>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7967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 preferRelativeResize="0"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24" t="2727" r="28599" b="22979"/>
          <a:stretch/>
        </p:blipFill>
        <p:spPr>
          <a:xfrm>
            <a:off x="5152104" y="227752"/>
            <a:ext cx="914400" cy="8840048"/>
          </a:xfrm>
          <a:prstGeom prst="rect">
            <a:avLst/>
          </a:prstGeom>
        </p:spPr>
      </p:pic>
      <p:pic>
        <p:nvPicPr>
          <p:cNvPr id="6" name="Picture 5"/>
          <p:cNvPicPr preferRelativeResize="0">
            <a:picLocks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51" t="2727" r="27830" b="23192"/>
          <a:stretch/>
        </p:blipFill>
        <p:spPr>
          <a:xfrm>
            <a:off x="4190998" y="227752"/>
            <a:ext cx="914400" cy="8814620"/>
          </a:xfrm>
          <a:prstGeom prst="rect">
            <a:avLst/>
          </a:prstGeom>
        </p:spPr>
      </p:pic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4293480"/>
              </p:ext>
            </p:extLst>
          </p:nvPr>
        </p:nvGraphicFramePr>
        <p:xfrm>
          <a:off x="641554" y="613668"/>
          <a:ext cx="3505199" cy="8436469"/>
        </p:xfrm>
        <a:graphic>
          <a:graphicData uri="http://schemas.openxmlformats.org/drawingml/2006/table">
            <a:tbl>
              <a:tblPr/>
              <a:tblGrid>
                <a:gridCol w="1111722"/>
                <a:gridCol w="261583"/>
                <a:gridCol w="261583"/>
                <a:gridCol w="1870311"/>
              </a:tblGrid>
              <a:tr h="122994">
                <a:tc rowSpan="26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choline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50" marR="6150" marT="615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PC 16:0/16:0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29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PC 15:0/18:2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9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PC 16:0/18:2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9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PC 16:0/18:2 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or</a:t>
                      </a:r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 PC 16:1/18:1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261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PC 16:0/18:3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*</a:t>
                      </a:r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or</a:t>
                      </a:r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 PC 16:1/18:2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*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9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PC 17:0/18:2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9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PC 15:0/20:3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9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PC 18:0/18:2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9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PC 18:0/18:2 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or</a:t>
                      </a:r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 PC 18:1/18:1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9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PC 16:0/20:3 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or</a:t>
                      </a:r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 PC 18:1/18:2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9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PC 18:2/18:2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9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PC 18:2/19:0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9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PC 15:0/22:6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9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PC 18:0/20:4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9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PC 16:0/22:5 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or</a:t>
                      </a:r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 PC 18:1/20:4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9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PC 18:1/20:4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9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PC 16:0/22:6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9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PC 16:1/22:6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9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PC 18:2/20:4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9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PC 17:0/22:5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9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PC 17:0/22:6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9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PC 18:0/22:5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9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PC 18:0/22:6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9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PC 18:1/22:6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9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PC 18:2/22:6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9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PC 20:4/22:6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994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ethanolamine</a:t>
                      </a:r>
                    </a:p>
                  </a:txBody>
                  <a:tcPr marL="6150" marR="6150" marT="615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PE 12:0/12:0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29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PE 16:0/16:1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9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PE 16:0/18:1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9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PE 18:0/18:1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9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PE 16:0/20:4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9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PE 18:0/20:3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9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 18:0/20:4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994">
                <a:tc rowSpan="11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ethanolamine plasmalogen</a:t>
                      </a:r>
                    </a:p>
                  </a:txBody>
                  <a:tcPr marL="6150" marR="6150" marT="615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PEp 16:0/18:2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29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PEp 18:0/18:2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9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PEp 16:0/20:3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9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PEp 16:0/20:4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9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PEp 18:0/20:4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9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PEp 18:1/20:4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9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PEp 16:0/22:6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9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PEp 20:0/20:4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9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PEp 18:0/22:6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9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PEp 18:1/22:6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9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PEp 20:0/22:6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994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inositol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PI 18:1/18:2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29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PI 18:1/20:4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9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PI 16:0/22:6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7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serine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PS 18:0/22:6</a:t>
                      </a:r>
                    </a:p>
                  </a:txBody>
                  <a:tcPr marL="6150" marR="6150" marT="61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132503" y="-94028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FF"/>
                </a:solidFill>
              </a:rPr>
              <a:t>Serum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40311" y="-94028"/>
            <a:ext cx="9139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Blotters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 rot="16200000">
            <a:off x="-705693" y="4489851"/>
            <a:ext cx="22907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d</a:t>
            </a:r>
            <a:r>
              <a:rPr lang="en-US" dirty="0" err="1" smtClean="0"/>
              <a:t>iacylglycerophospho</a:t>
            </a:r>
            <a:r>
              <a:rPr lang="en-US" dirty="0" smtClean="0"/>
              <a:t>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53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 preferRelativeResize="0"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73" t="2638" r="28794" b="23016"/>
          <a:stretch/>
        </p:blipFill>
        <p:spPr>
          <a:xfrm>
            <a:off x="5638800" y="545690"/>
            <a:ext cx="914400" cy="8452506"/>
          </a:xfrm>
          <a:prstGeom prst="rect">
            <a:avLst/>
          </a:prstGeom>
        </p:spPr>
      </p:pic>
      <p:pic>
        <p:nvPicPr>
          <p:cNvPr id="6" name="Picture 5"/>
          <p:cNvPicPr preferRelativeResize="0">
            <a:picLocks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35" t="2637" r="29234" b="23333"/>
          <a:stretch/>
        </p:blipFill>
        <p:spPr>
          <a:xfrm>
            <a:off x="4659787" y="545690"/>
            <a:ext cx="914400" cy="8416414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7286735"/>
              </p:ext>
            </p:extLst>
          </p:nvPr>
        </p:nvGraphicFramePr>
        <p:xfrm>
          <a:off x="415764" y="911534"/>
          <a:ext cx="4191000" cy="8029875"/>
        </p:xfrm>
        <a:graphic>
          <a:graphicData uri="http://schemas.openxmlformats.org/drawingml/2006/table">
            <a:tbl>
              <a:tblPr/>
              <a:tblGrid>
                <a:gridCol w="1175692"/>
                <a:gridCol w="276635"/>
                <a:gridCol w="276635"/>
                <a:gridCol w="2462038"/>
              </a:tblGrid>
              <a:tr h="210803">
                <a:tc rowSpan="45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triacylglycerol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23" marR="5823" marT="582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TG 12:0/12:0/16:0  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or</a:t>
                      </a:r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 TG 12:0/14:0/14:0  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22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TG 12:0/14:0/16:0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2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TG 42:1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2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TG 12:0/16:0/16:0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2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TG 14:0/14:0/16:0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2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TG 44:1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2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TG 44:2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2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TG 46:1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2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TG 46:2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2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TG 46:3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2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TG 15:0/16:0/16:0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2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TG 47:1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2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TG 16:0/16:0/16:0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2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TG 14:0/16:0/18:1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080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TG 14:0/16:0/18:1 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or</a:t>
                      </a:r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 TG 16:0/16:0/16:1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2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TG 48:2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2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TG 49:0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2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TG 15:0/16:0/18:1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2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TG 15:0/16:1/18:1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2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TG 49:2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2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TG 16:0/16:0/18:0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2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TG 16:0/16:0/18:1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2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TG 50:1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080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TG 16:0/16:0/18:2 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or</a:t>
                      </a:r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 TG 16:0/16:1/18:1 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080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TG 16:0/16:1/18:1 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or</a:t>
                      </a:r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 TG 16:0/16:0/18:2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2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TG 50:3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2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TG 16:0/17:0/18:1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2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TG 51:2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2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TG 16:0/18:0/18:0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2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TG 16:0/18:0/18:1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2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TG 16:0/18:1/18:1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2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TG 16:1/18:1/18:1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2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TG(16:1/18:2/18:3)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2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TG 17:0/18:0/18:1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2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TG 53:2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080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TG 17:1/18:1/18:1 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or</a:t>
                      </a:r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 TG 17:0/18:1/18:2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080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TG 16:0/16:0/22:0 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or</a:t>
                      </a:r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 TG 18:0/18:0/18:0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2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TG 18:0/18:0/18:1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2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TG 54:2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2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TG 18:2/18:2/18:2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2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TG 16:0/18:1/22:0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2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TG 18:0/18:1/20:4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2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TG 56:2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2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TG 18:1/18:1/20:1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2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TG 18:1/18:1/22:0</a:t>
                      </a:r>
                    </a:p>
                  </a:txBody>
                  <a:tcPr marL="5823" marR="5823" marT="58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616739" y="240268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FF"/>
                </a:solidFill>
              </a:rPr>
              <a:t>Serum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24547" y="240268"/>
            <a:ext cx="9139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Blotters</a:t>
            </a:r>
            <a:endParaRPr lang="en-US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438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9990703"/>
              </p:ext>
            </p:extLst>
          </p:nvPr>
        </p:nvGraphicFramePr>
        <p:xfrm>
          <a:off x="1143000" y="980439"/>
          <a:ext cx="3962400" cy="25247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15486486"/>
              </p:ext>
            </p:extLst>
          </p:nvPr>
        </p:nvGraphicFramePr>
        <p:xfrm>
          <a:off x="1143000" y="3886200"/>
          <a:ext cx="3962400" cy="25247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62000" y="980439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3886200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7940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Them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Them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7137</TotalTime>
  <Words>460</Words>
  <Application>Microsoft Office PowerPoint</Application>
  <PresentationFormat>On-screen Show (4:3)</PresentationFormat>
  <Paragraphs>518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PNNL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kristin burnum-johnson</dc:creator>
  <cp:lastModifiedBy>Kyle, Jennifer E</cp:lastModifiedBy>
  <cp:revision>32</cp:revision>
  <cp:lastPrinted>2016-05-17T23:50:59Z</cp:lastPrinted>
  <dcterms:created xsi:type="dcterms:W3CDTF">2016-05-16T22:05:25Z</dcterms:created>
  <dcterms:modified xsi:type="dcterms:W3CDTF">2016-09-16T17:46:50Z</dcterms:modified>
</cp:coreProperties>
</file>