
<file path=[Content_Types].xml><?xml version="1.0" encoding="utf-8"?>
<Types xmlns="http://schemas.openxmlformats.org/package/2006/content-types">
  <Default Extension="bin" ContentType="application/vnd.openxmlformats-officedocument.presentationml.printerSettings"/>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customXml/itemProps1.xml" ContentType="application/vnd.openxmlformats-officedocument.customXmlProperties+xml"/>
  <Default Extension="jpeg" ContentType="image/jpeg"/>
  <Default Extension="rels" ContentType="application/vnd.openxmlformats-package.relationships+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3" d="100"/>
          <a:sy n="93" d="100"/>
        </p:scale>
        <p:origin x="-10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interSettings" Target="printerSettings/printerSettings1.bin"/><Relationship Id="rId7" Type="http://schemas.openxmlformats.org/officeDocument/2006/relationships/tableStyles" Target="tableStyles.xml"/><Relationship Id="rId2" Type="http://schemas.openxmlformats.org/officeDocument/2006/relationships/slide" Target="slides/slide1.xml"/><Relationship Id="rId6" Type="http://schemas.openxmlformats.org/officeDocument/2006/relationships/theme" Target="theme/theme1.xml"/><Relationship Id="rId1" Type="http://schemas.openxmlformats.org/officeDocument/2006/relationships/slideMaster" Target="slideMasters/slideMaster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FDF74A-18CD-604C-A7CF-5E19F524E80E}" type="datetimeFigureOut">
              <a:rPr lang="en-US" smtClean="0"/>
              <a:t>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172919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DF74A-18CD-604C-A7CF-5E19F524E80E}" type="datetimeFigureOut">
              <a:rPr lang="en-US" smtClean="0"/>
              <a:t>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9072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DF74A-18CD-604C-A7CF-5E19F524E80E}" type="datetimeFigureOut">
              <a:rPr lang="en-US" smtClean="0"/>
              <a:t>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2623275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DF74A-18CD-604C-A7CF-5E19F524E80E}" type="datetimeFigureOut">
              <a:rPr lang="en-US" smtClean="0"/>
              <a:t>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55696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FDF74A-18CD-604C-A7CF-5E19F524E80E}" type="datetimeFigureOut">
              <a:rPr lang="en-US" smtClean="0"/>
              <a:t>11/1/16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3972704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FDF74A-18CD-604C-A7CF-5E19F524E80E}" type="datetimeFigureOut">
              <a:rPr lang="en-US" smtClean="0"/>
              <a:t>11/1/16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190438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FDF74A-18CD-604C-A7CF-5E19F524E80E}" type="datetimeFigureOut">
              <a:rPr lang="en-US" smtClean="0"/>
              <a:t>11/1/16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2606591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FDF74A-18CD-604C-A7CF-5E19F524E80E}" type="datetimeFigureOut">
              <a:rPr lang="en-US" smtClean="0"/>
              <a:t>11/1/16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375256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DF74A-18CD-604C-A7CF-5E19F524E80E}" type="datetimeFigureOut">
              <a:rPr lang="en-US" smtClean="0"/>
              <a:t>11/1/16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3690944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DF74A-18CD-604C-A7CF-5E19F524E80E}" type="datetimeFigureOut">
              <a:rPr lang="en-US" smtClean="0"/>
              <a:t>11/1/16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2966628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DF74A-18CD-604C-A7CF-5E19F524E80E}" type="datetimeFigureOut">
              <a:rPr lang="en-US" smtClean="0"/>
              <a:t>11/1/16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448AF-5F7A-D94B-9C6C-FD9CDC56AD26}" type="slidenum">
              <a:rPr lang="en-US" smtClean="0"/>
              <a:t>‹#›</a:t>
            </a:fld>
            <a:endParaRPr lang="en-US"/>
          </a:p>
        </p:txBody>
      </p:sp>
    </p:spTree>
    <p:extLst>
      <p:ext uri="{BB962C8B-B14F-4D97-AF65-F5344CB8AC3E}">
        <p14:creationId xmlns:p14="http://schemas.microsoft.com/office/powerpoint/2010/main" val="31756424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FDF74A-18CD-604C-A7CF-5E19F524E80E}" type="datetimeFigureOut">
              <a:rPr lang="en-US" smtClean="0"/>
              <a:t>11/1/16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B448AF-5F7A-D94B-9C6C-FD9CDC56AD26}" type="slidenum">
              <a:rPr lang="en-US" smtClean="0"/>
              <a:t>‹#›</a:t>
            </a:fld>
            <a:endParaRPr lang="en-US"/>
          </a:p>
        </p:txBody>
      </p:sp>
    </p:spTree>
    <p:extLst>
      <p:ext uri="{BB962C8B-B14F-4D97-AF65-F5344CB8AC3E}">
        <p14:creationId xmlns:p14="http://schemas.microsoft.com/office/powerpoint/2010/main" val="4268381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extLst>
              <p:ext uri="{D42A27DB-BD31-4B8C-83A1-F6EECF244321}">
                <p14:modId xmlns:p14="http://schemas.microsoft.com/office/powerpoint/2010/main" val="3491072458"/>
              </p:ext>
            </p:extLst>
          </p:nvPr>
        </p:nvGraphicFramePr>
        <p:xfrm>
          <a:off x="683572" y="1700808"/>
          <a:ext cx="7704852" cy="3639177"/>
        </p:xfrm>
        <a:graphic>
          <a:graphicData uri="http://schemas.openxmlformats.org/drawingml/2006/table">
            <a:tbl>
              <a:tblPr>
                <a:tableStyleId>{5C22544A-7EE6-4342-B048-85BDC9FD1C3A}</a:tableStyleId>
              </a:tblPr>
              <a:tblGrid>
                <a:gridCol w="216020"/>
                <a:gridCol w="576064"/>
                <a:gridCol w="576064"/>
                <a:gridCol w="576064"/>
                <a:gridCol w="576064"/>
                <a:gridCol w="576064"/>
                <a:gridCol w="576064"/>
                <a:gridCol w="576064"/>
                <a:gridCol w="576064"/>
                <a:gridCol w="576064"/>
                <a:gridCol w="576064"/>
                <a:gridCol w="576064"/>
                <a:gridCol w="576064"/>
                <a:gridCol w="576064"/>
              </a:tblGrid>
              <a:tr h="326803">
                <a:tc>
                  <a:txBody>
                    <a:bodyPr/>
                    <a:lstStyle/>
                    <a:p>
                      <a:pPr algn="ctr" fontAlgn="ctr"/>
                      <a:endParaRPr lang="zh-TW" altLang="en-US" sz="1600" b="1" i="0" u="none" strike="noStrike" dirty="0">
                        <a:solidFill>
                          <a:srgbClr val="000000"/>
                        </a:solidFill>
                        <a:effectLst/>
                        <a:latin typeface="+mj-lt"/>
                      </a:endParaRPr>
                    </a:p>
                  </a:txBody>
                  <a:tcPr marL="8792" marR="8792" marT="8792" marB="0" vert="vert270" anchor="ctr">
                    <a:noFill/>
                  </a:tcPr>
                </a:tc>
                <a:tc gridSpan="13">
                  <a:txBody>
                    <a:bodyPr/>
                    <a:lstStyle/>
                    <a:p>
                      <a:pPr algn="ctr" fontAlgn="ctr"/>
                      <a:r>
                        <a:rPr lang="en-US" altLang="zh-TW" sz="1600" b="1" i="0" u="none" strike="noStrike" dirty="0" smtClean="0">
                          <a:solidFill>
                            <a:srgbClr val="000000"/>
                          </a:solidFill>
                          <a:effectLst/>
                          <a:latin typeface="+mj-lt"/>
                        </a:rPr>
                        <a:t>Linkage groups ()</a:t>
                      </a:r>
                      <a:endParaRPr lang="zh-TW" altLang="en-US" sz="1600" b="1" i="0" u="none" strike="noStrike" dirty="0">
                        <a:solidFill>
                          <a:srgbClr val="000000"/>
                        </a:solidFill>
                        <a:effectLst/>
                        <a:latin typeface="+mj-lt"/>
                      </a:endParaRPr>
                    </a:p>
                  </a:txBody>
                  <a:tcPr marL="8792" marR="8792" marT="8792" marB="0" anchor="ctr">
                    <a:noFill/>
                  </a:tcP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h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r>
              <a:tr h="254798">
                <a:tc rowSpan="13">
                  <a:txBody>
                    <a:bodyPr/>
                    <a:lstStyle/>
                    <a:p>
                      <a:pPr algn="ctr" fontAlgn="ctr"/>
                      <a:r>
                        <a:rPr lang="en-US" altLang="zh-TW" sz="1600" b="1" i="0" u="none" strike="noStrike" dirty="0" smtClean="0">
                          <a:solidFill>
                            <a:srgbClr val="000000"/>
                          </a:solidFill>
                          <a:effectLst/>
                          <a:latin typeface="+mj-lt"/>
                        </a:rPr>
                        <a:t>DHL92 Chromosome number</a:t>
                      </a:r>
                      <a:endParaRPr lang="zh-TW" altLang="en-US" sz="1600" b="1" i="0" u="none" strike="noStrike" dirty="0">
                        <a:solidFill>
                          <a:srgbClr val="000000"/>
                        </a:solidFill>
                        <a:effectLst/>
                        <a:latin typeface="+mj-lt"/>
                      </a:endParaRPr>
                    </a:p>
                  </a:txBody>
                  <a:tcPr marL="8792" marR="8792" marT="8792" marB="0" vert="vert270" anchor="ctr">
                    <a:noFill/>
                  </a:tcPr>
                </a:tc>
                <a:tc>
                  <a:txBody>
                    <a:bodyPr/>
                    <a:lstStyle/>
                    <a:p>
                      <a:pPr algn="ctr" fontAlgn="ctr"/>
                      <a:endParaRPr lang="zh-TW" altLang="en-US"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1</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2</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3</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4</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5</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6</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7</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8</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9</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10</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11</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c>
                  <a:txBody>
                    <a:bodyPr/>
                    <a:lstStyle/>
                    <a:p>
                      <a:pPr algn="ctr" fontAlgn="ctr"/>
                      <a:r>
                        <a:rPr lang="en-US" altLang="zh-TW" sz="1600" u="none" strike="noStrike" dirty="0">
                          <a:effectLst/>
                        </a:rPr>
                        <a:t>12</a:t>
                      </a:r>
                      <a:endParaRPr lang="en-US" altLang="zh-TW" sz="1600" b="0" i="0" u="none" strike="noStrike" dirty="0">
                        <a:solidFill>
                          <a:srgbClr val="000000"/>
                        </a:solidFill>
                        <a:effectLst/>
                        <a:latin typeface="新細明體"/>
                      </a:endParaRPr>
                    </a:p>
                  </a:txBody>
                  <a:tcPr marL="8792" marR="8792" marT="8792" marB="0" anchor="ctr">
                    <a:lnB w="12700" cap="flat" cmpd="sng" algn="ctr">
                      <a:solidFill>
                        <a:schemeClr val="tx1"/>
                      </a:solidFill>
                      <a:prstDash val="solid"/>
                      <a:round/>
                      <a:headEnd type="none" w="med" len="med"/>
                      <a:tailEnd type="none" w="med" len="med"/>
                    </a:lnB>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1</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434</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dirty="0">
                          <a:effectLst/>
                        </a:rPr>
                        <a:t>3</a:t>
                      </a:r>
                      <a:endParaRPr lang="en-US" altLang="zh-TW" sz="1600" b="0" i="0" u="none" strike="noStrike" dirty="0">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T w="12700" cap="flat" cmpd="sng" algn="ctr">
                      <a:solidFill>
                        <a:schemeClr val="tx1"/>
                      </a:solidFill>
                      <a:prstDash val="solid"/>
                      <a:round/>
                      <a:headEnd type="none" w="med" len="med"/>
                      <a:tailEnd type="none" w="med" len="med"/>
                    </a:lnT>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2</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dirty="0">
                          <a:effectLst/>
                        </a:rPr>
                        <a:t>329</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12</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3</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344</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7</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4</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444</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1</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5</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344</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9</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6</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402</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7</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338</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12</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8</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356</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1</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9</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276</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10</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1</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8</a:t>
                      </a:r>
                      <a:endParaRPr lang="en-US" altLang="zh-TW" sz="1600" b="0" i="0" u="none" strike="noStrike" dirty="0">
                        <a:solidFill>
                          <a:srgbClr val="000000"/>
                        </a:solidFill>
                        <a:effectLst/>
                        <a:latin typeface="新細明體"/>
                      </a:endParaRPr>
                    </a:p>
                  </a:txBody>
                  <a:tcPr marL="8792" marR="8792" marT="8792" marB="0" anchor="ctr">
                    <a:solidFill>
                      <a:schemeClr val="bg2">
                        <a:lumMod val="90000"/>
                      </a:schemeClr>
                    </a:solid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218</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11</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365</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r>
              <a:tr h="254798">
                <a:tc vMerge="1">
                  <a:txBody>
                    <a:bodyPr/>
                    <a:lstStyle/>
                    <a:p>
                      <a:pPr algn="r" fontAlgn="ctr"/>
                      <a:endParaRPr lang="en-US" altLang="zh-TW" sz="1600" b="0" i="0" u="none" strike="noStrike" dirty="0">
                        <a:solidFill>
                          <a:srgbClr val="000000"/>
                        </a:solidFill>
                        <a:effectLst/>
                        <a:latin typeface="新細明體"/>
                      </a:endParaRPr>
                    </a:p>
                  </a:txBody>
                  <a:tcPr marL="8792" marR="8792" marT="8792" marB="0" anchor="ctr"/>
                </a:tc>
                <a:tc>
                  <a:txBody>
                    <a:bodyPr/>
                    <a:lstStyle/>
                    <a:p>
                      <a:pPr algn="ctr" fontAlgn="ctr"/>
                      <a:r>
                        <a:rPr lang="en-US" altLang="zh-TW" sz="1600" u="none" strike="noStrike" dirty="0">
                          <a:effectLst/>
                        </a:rPr>
                        <a:t>12</a:t>
                      </a:r>
                      <a:endParaRPr lang="en-US" altLang="zh-TW" sz="1600" b="0" i="0" u="none" strike="noStrike" dirty="0">
                        <a:solidFill>
                          <a:srgbClr val="000000"/>
                        </a:solidFill>
                        <a:effectLst/>
                        <a:latin typeface="新細明體"/>
                      </a:endParaRPr>
                    </a:p>
                  </a:txBody>
                  <a:tcPr marL="8792" marR="8792" marT="8792" marB="0" anchor="ctr">
                    <a:lnR w="12700" cap="flat" cmpd="sng" algn="ctr">
                      <a:solidFill>
                        <a:schemeClr val="tx1"/>
                      </a:solidFill>
                      <a:prstDash val="solid"/>
                      <a:round/>
                      <a:headEnd type="none" w="med" len="med"/>
                      <a:tailEnd type="none" w="med" len="med"/>
                    </a:ln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lnL w="12700" cap="flat" cmpd="sng" algn="ctr">
                      <a:solidFill>
                        <a:schemeClr val="tx1"/>
                      </a:solidFill>
                      <a:prstDash val="solid"/>
                      <a:round/>
                      <a:headEnd type="none" w="med" len="med"/>
                      <a:tailEnd type="none" w="med" len="med"/>
                    </a:lnL>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a:effectLst/>
                        </a:rPr>
                        <a:t>0</a:t>
                      </a:r>
                      <a:endParaRPr lang="en-US" altLang="zh-TW" sz="1600" b="0" i="0" u="none" strike="noStrike">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0</a:t>
                      </a:r>
                      <a:endParaRPr lang="en-US" altLang="zh-TW" sz="1600" b="0" i="0" u="none" strike="noStrike" dirty="0">
                        <a:solidFill>
                          <a:srgbClr val="000000"/>
                        </a:solidFill>
                        <a:effectLst/>
                        <a:latin typeface="新細明體"/>
                      </a:endParaRPr>
                    </a:p>
                  </a:txBody>
                  <a:tcPr marL="8792" marR="8792" marT="8792" marB="0" anchor="ctr">
                    <a:noFill/>
                  </a:tcPr>
                </a:tc>
                <a:tc>
                  <a:txBody>
                    <a:bodyPr/>
                    <a:lstStyle/>
                    <a:p>
                      <a:pPr algn="ctr" fontAlgn="ctr"/>
                      <a:r>
                        <a:rPr lang="en-US" altLang="zh-TW" sz="1600" u="none" strike="noStrike" dirty="0">
                          <a:effectLst/>
                        </a:rPr>
                        <a:t>260</a:t>
                      </a:r>
                      <a:endParaRPr lang="en-US" altLang="zh-TW" sz="1600" b="0" i="0" u="none" strike="noStrike" dirty="0">
                        <a:solidFill>
                          <a:srgbClr val="000000"/>
                        </a:solidFill>
                        <a:effectLst/>
                        <a:latin typeface="新細明體"/>
                      </a:endParaRPr>
                    </a:p>
                  </a:txBody>
                  <a:tcPr marL="8792" marR="8792" marT="8792" marB="0" anchor="ctr">
                    <a:noFill/>
                  </a:tcPr>
                </a:tc>
              </a:tr>
            </a:tbl>
          </a:graphicData>
        </a:graphic>
      </p:graphicFrame>
      <p:sp>
        <p:nvSpPr>
          <p:cNvPr id="5" name="文字方塊 4"/>
          <p:cNvSpPr txBox="1"/>
          <p:nvPr/>
        </p:nvSpPr>
        <p:spPr>
          <a:xfrm>
            <a:off x="827585" y="775751"/>
            <a:ext cx="7776864" cy="923330"/>
          </a:xfrm>
          <a:prstGeom prst="rect">
            <a:avLst/>
          </a:prstGeom>
          <a:noFill/>
        </p:spPr>
        <p:txBody>
          <a:bodyPr wrap="square" rtlCol="0">
            <a:spAutoFit/>
          </a:bodyPr>
          <a:lstStyle/>
          <a:p>
            <a:r>
              <a:rPr lang="en-US" altLang="zh-TW" dirty="0" smtClean="0"/>
              <a:t>Table S1.  The number of markers in clusters based on linkage against the number of markers in clusters based on alignment. The number of misallocated markers is highlight with gray background.</a:t>
            </a:r>
            <a:endParaRPr lang="zh-TW" altLang="en-US" dirty="0"/>
          </a:p>
        </p:txBody>
      </p:sp>
    </p:spTree>
    <p:extLst>
      <p:ext uri="{BB962C8B-B14F-4D97-AF65-F5344CB8AC3E}">
        <p14:creationId xmlns:p14="http://schemas.microsoft.com/office/powerpoint/2010/main" val="168098964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725EE384B7A58499F7B801D4EF867A9" ma:contentTypeVersion="7" ma:contentTypeDescription="Create a new document." ma:contentTypeScope="" ma:versionID="8bd2f08048968a5021e9a78c5cf4dda9">
  <xsd:schema xmlns:xsd="http://www.w3.org/2001/XMLSchema" xmlns:p="http://schemas.microsoft.com/office/2006/metadata/properties" xmlns:ns2="370fed10-a368-469c-a864-2e77a9536334" targetNamespace="http://schemas.microsoft.com/office/2006/metadata/properties" ma:root="true" ma:fieldsID="492a4b7200d5cf5d898dd4e8a312dbd3" ns2:_="">
    <xsd:import namespace="370fed10-a368-469c-a864-2e77a9536334"/>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370fed10-a368-469c-a864-2e77a9536334"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FileFormat xmlns="370fed10-a368-469c-a864-2e77a9536334">PPTX</FileFormat>
    <StageName xmlns="370fed10-a368-469c-a864-2e77a9536334" xsi:nil="true"/>
    <Checked_x0020_Out_x0020_To xmlns="370fed10-a368-469c-a864-2e77a9536334">
      <UserInfo>
        <DisplayName/>
        <AccountId xsi:nil="true"/>
        <AccountType/>
      </UserInfo>
    </Checked_x0020_Out_x0020_To>
    <DocumentId xmlns="370fed10-a368-469c-a864-2e77a9536334">Presentation 6.PPTX</DocumentId>
    <DocumentType xmlns="370fed10-a368-469c-a864-2e77a9536334">Presentation</DocumentType>
    <TitleName xmlns="370fed10-a368-469c-a864-2e77a9536334">Presentation 6.PPTX</TitleName>
    <IsDeleted xmlns="370fed10-a368-469c-a864-2e77a9536334">false</IsDeleted>
  </documentManagement>
</p:properties>
</file>

<file path=customXml/itemProps1.xml><?xml version="1.0" encoding="utf-8"?>
<ds:datastoreItem xmlns:ds="http://schemas.openxmlformats.org/officeDocument/2006/customXml" ds:itemID="{86C0AC2D-D742-4703-9B54-D1CFA77D0F77}"/>
</file>

<file path=customXml/itemProps2.xml><?xml version="1.0" encoding="utf-8"?>
<ds:datastoreItem xmlns:ds="http://schemas.openxmlformats.org/officeDocument/2006/customXml" ds:itemID="{71C927E9-24F2-4301-9227-142E893EBC02}"/>
</file>

<file path=customXml/itemProps3.xml><?xml version="1.0" encoding="utf-8"?>
<ds:datastoreItem xmlns:ds="http://schemas.openxmlformats.org/officeDocument/2006/customXml" ds:itemID="{A026CFB7-1ED4-4958-86BD-358070F79885}"/>
</file>

<file path=docProps/app.xml><?xml version="1.0" encoding="utf-8"?>
<Properties xmlns="http://schemas.openxmlformats.org/officeDocument/2006/extended-properties" xmlns:vt="http://schemas.openxmlformats.org/officeDocument/2006/docPropsVTypes">
  <TotalTime>0</TotalTime>
  <Words>209</Words>
  <Application>Microsoft Macintosh PowerPoint</Application>
  <PresentationFormat>On-screen Show (4:3)</PresentationFormat>
  <Paragraphs>171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NTU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Chih-Wei Tung</dc:creator>
  <cp:lastModifiedBy>Chih-Wei Tung</cp:lastModifiedBy>
  <cp:revision>1</cp:revision>
  <dcterms:created xsi:type="dcterms:W3CDTF">2016-11-01T06:03:02Z</dcterms:created>
  <dcterms:modified xsi:type="dcterms:W3CDTF">2016-11-01T06:03:30Z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0x010100F725EE384B7A58499F7B801D4EF867A9</vt:lpwstr>
  </property>
</Properties>
</file>