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20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florenc\Desktop\Histology%20Data%20for%20Graphing%20-%20athero%20article%202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florenc\Desktop\Histology%20Data%20for%20Graphing%20-%20athero%20article%20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Innominate Artery</a:t>
            </a:r>
          </a:p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Matrix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Positive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Staining (Movat’s)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0621148050938079"/>
          <c:y val="2.312210290974369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895061728395062"/>
          <c:y val="0.19027269516329304"/>
          <c:w val="0.84363808690580333"/>
          <c:h val="0.71226563837031054"/>
        </c:manualLayout>
      </c:layout>
      <c:barChart>
        <c:barDir val="col"/>
        <c:grouping val="clustered"/>
        <c:varyColors val="0"/>
        <c:ser>
          <c:idx val="6"/>
          <c:order val="6"/>
          <c:spPr>
            <a:solidFill>
              <a:schemeClr val="bg1">
                <a:lumMod val="50000"/>
              </a:schemeClr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'Movat 13wk IA data'!$B$28:$E$28</c:f>
                <c:numCache>
                  <c:formatCode>General</c:formatCode>
                  <c:ptCount val="4"/>
                  <c:pt idx="0">
                    <c:v>0.32924577108564018</c:v>
                  </c:pt>
                  <c:pt idx="1">
                    <c:v>0.53610391474732522</c:v>
                  </c:pt>
                  <c:pt idx="2">
                    <c:v>2.8926850651506152E-2</c:v>
                  </c:pt>
                  <c:pt idx="3">
                    <c:v>0.23511226632776461</c:v>
                  </c:pt>
                </c:numCache>
              </c:numRef>
            </c:plus>
            <c:minus>
              <c:numRef>
                <c:f>'Movat 13wk IA data'!$B$28:$E$28</c:f>
                <c:numCache>
                  <c:formatCode>General</c:formatCode>
                  <c:ptCount val="4"/>
                  <c:pt idx="0">
                    <c:v>0.32924577108564018</c:v>
                  </c:pt>
                  <c:pt idx="1">
                    <c:v>0.53610391474732522</c:v>
                  </c:pt>
                  <c:pt idx="2">
                    <c:v>2.8926850651506152E-2</c:v>
                  </c:pt>
                  <c:pt idx="3">
                    <c:v>0.23511226632776461</c:v>
                  </c:pt>
                </c:numCache>
              </c:numRef>
            </c:minus>
          </c:errBars>
          <c:cat>
            <c:numRef>
              <c:f>'Movat 13wk IA data'!$B$18:$E$18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'Movat 13wk IA data'!$B$26:$E$26</c:f>
              <c:numCache>
                <c:formatCode>0.00</c:formatCode>
                <c:ptCount val="4"/>
                <c:pt idx="0">
                  <c:v>1.7583333333333333</c:v>
                </c:pt>
                <c:pt idx="1">
                  <c:v>2.3555555555555556</c:v>
                </c:pt>
                <c:pt idx="2">
                  <c:v>2.4481481481481482</c:v>
                </c:pt>
                <c:pt idx="3">
                  <c:v>2.7166666666666668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607104"/>
        <c:axId val="36608640"/>
      </c:barChar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'Movat 13wk IA data'!$B$18:$E$18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'Movat 13wk IA data'!$B$20:$E$20</c:f>
              <c:numCache>
                <c:formatCode>0.00</c:formatCode>
                <c:ptCount val="4"/>
                <c:pt idx="0">
                  <c:v>1.5</c:v>
                </c:pt>
                <c:pt idx="1">
                  <c:v>1.3333333333333333</c:v>
                </c:pt>
                <c:pt idx="2">
                  <c:v>2.4</c:v>
                </c:pt>
                <c:pt idx="3">
                  <c:v>2.3333333333333335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('Movat 13wk IA data'!$B$18,'Movat 13wk IA data'!$C$18,'Movat 13wk IA data'!$C$17,'Movat 13wk IA data'!$G$18)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2.93</c:v>
                </c:pt>
                <c:pt idx="3">
                  <c:v>3.96</c:v>
                </c:pt>
              </c:numCache>
            </c:numRef>
          </c:xVal>
          <c:yVal>
            <c:numRef>
              <c:f>'Movat 13wk IA data'!$B$21:$E$21</c:f>
              <c:numCache>
                <c:formatCode>0.00</c:formatCode>
                <c:ptCount val="4"/>
                <c:pt idx="0">
                  <c:v>2</c:v>
                </c:pt>
                <c:pt idx="1">
                  <c:v>1.6</c:v>
                </c:pt>
                <c:pt idx="2">
                  <c:v>2.4444444444444446</c:v>
                </c:pt>
                <c:pt idx="3">
                  <c:v>3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('Movat 13wk IA data'!$B$18,'Movat 13wk IA data'!$C$18,'Movat 13wk IA data'!$D$17,'Movat 13wk IA data'!$E$18)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3.06</c:v>
                </c:pt>
                <c:pt idx="3">
                  <c:v>4</c:v>
                </c:pt>
              </c:numCache>
            </c:numRef>
          </c:xVal>
          <c:yVal>
            <c:numRef>
              <c:f>'Movat 13wk IA data'!$B$22:$E$22</c:f>
              <c:numCache>
                <c:formatCode>0.00</c:formatCode>
                <c:ptCount val="4"/>
                <c:pt idx="0">
                  <c:v>2.5333333333333332</c:v>
                </c:pt>
                <c:pt idx="1">
                  <c:v>3.6</c:v>
                </c:pt>
                <c:pt idx="2">
                  <c:v>2.5</c:v>
                </c:pt>
                <c:pt idx="3">
                  <c:v>3.25</c:v>
                </c:pt>
              </c:numCache>
            </c:numRef>
          </c:yVal>
          <c:smooth val="0"/>
        </c:ser>
        <c:ser>
          <c:idx val="3"/>
          <c:order val="3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'Movat 13wk IA data'!$B$18:$E$18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'Movat 13wk IA data'!$B$23:$E$23</c:f>
              <c:numCache>
                <c:formatCode>0.00</c:formatCode>
                <c:ptCount val="4"/>
                <c:pt idx="0">
                  <c:v>1</c:v>
                </c:pt>
                <c:pt idx="1">
                  <c:v>2.8888888888888888</c:v>
                </c:pt>
                <c:pt idx="3">
                  <c:v>2</c:v>
                </c:pt>
              </c:numCache>
            </c:numRef>
          </c:yVal>
          <c:smooth val="0"/>
        </c:ser>
        <c:ser>
          <c:idx val="4"/>
          <c:order val="4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('Movat 13wk IA data'!$B$18,'Movat 13wk IA data'!$C$18,'Movat 13wk IA data'!$D$18,'Movat 13wk IA data'!$H$18)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4.04</c:v>
                </c:pt>
              </c:numCache>
            </c:numRef>
          </c:xVal>
          <c:yVal>
            <c:numRef>
              <c:f>'Movat 13wk IA data'!$B$24:$E$24</c:f>
              <c:numCache>
                <c:formatCode>General</c:formatCode>
                <c:ptCount val="4"/>
                <c:pt idx="3" formatCode="0.00">
                  <c:v>3</c:v>
                </c:pt>
              </c:numCache>
            </c:numRef>
          </c:yVal>
          <c:smooth val="0"/>
        </c:ser>
        <c:ser>
          <c:idx val="5"/>
          <c:order val="5"/>
          <c:spPr>
            <a:ln w="28575">
              <a:noFill/>
            </a:ln>
          </c:spPr>
          <c:xVal>
            <c:numRef>
              <c:f>'Movat 13wk IA data'!$B$18:$E$18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'Movat 13wk IA data'!$B$25:$E$25</c:f>
              <c:numCache>
                <c:formatCode>General</c:formatCode>
                <c:ptCount val="4"/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07104"/>
        <c:axId val="36608640"/>
      </c:scatterChart>
      <c:catAx>
        <c:axId val="3660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crossAx val="36608640"/>
        <c:crosses val="autoZero"/>
        <c:auto val="1"/>
        <c:lblAlgn val="ctr"/>
        <c:lblOffset val="100"/>
        <c:noMultiLvlLbl val="0"/>
      </c:catAx>
      <c:valAx>
        <c:axId val="36608640"/>
        <c:scaling>
          <c:orientation val="minMax"/>
          <c:max val="4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Histological </a:t>
                </a:r>
                <a:r>
                  <a:rPr lang="en-U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Score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1712841450374259E-2"/>
              <c:y val="0.28578885972586759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6607104"/>
        <c:crosses val="autoZero"/>
        <c:crossBetween val="between"/>
        <c:majorUnit val="1.5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Innominate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Artery</a:t>
            </a:r>
          </a:p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Collagen Density (Movat’s)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2314814814814815"/>
          <c:y val="4.6296296296296294E-3"/>
        </c:manualLayout>
      </c:layout>
      <c:overlay val="1"/>
      <c:spPr>
        <a:noFill/>
      </c:spPr>
    </c:title>
    <c:autoTitleDeleted val="0"/>
    <c:plotArea>
      <c:layout>
        <c:manualLayout>
          <c:layoutTarget val="inner"/>
          <c:xMode val="edge"/>
          <c:yMode val="edge"/>
          <c:x val="0.13043209876543213"/>
          <c:y val="0.17177092446777487"/>
          <c:w val="0.84105934674832317"/>
          <c:h val="0.71224919801691455"/>
        </c:manualLayout>
      </c:layout>
      <c:barChart>
        <c:barDir val="col"/>
        <c:grouping val="clustered"/>
        <c:varyColors val="0"/>
        <c:ser>
          <c:idx val="6"/>
          <c:order val="6"/>
          <c:spPr>
            <a:solidFill>
              <a:schemeClr val="bg1">
                <a:lumMod val="50000"/>
              </a:schemeClr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'Movat 13wk IA data'!$B$13:$E$13</c:f>
                <c:numCache>
                  <c:formatCode>General</c:formatCode>
                  <c:ptCount val="4"/>
                  <c:pt idx="0">
                    <c:v>0.14079250997193532</c:v>
                  </c:pt>
                  <c:pt idx="1">
                    <c:v>0.20905430802474276</c:v>
                  </c:pt>
                  <c:pt idx="2">
                    <c:v>0.15822229157995432</c:v>
                  </c:pt>
                  <c:pt idx="3">
                    <c:v>0.38765677832043383</c:v>
                  </c:pt>
                </c:numCache>
              </c:numRef>
            </c:plus>
            <c:minus>
              <c:numRef>
                <c:f>'Movat 13wk IA data'!$B$13:$E$13</c:f>
                <c:numCache>
                  <c:formatCode>General</c:formatCode>
                  <c:ptCount val="4"/>
                  <c:pt idx="0">
                    <c:v>0.14079250997193532</c:v>
                  </c:pt>
                  <c:pt idx="1">
                    <c:v>0.20905430802474276</c:v>
                  </c:pt>
                  <c:pt idx="2">
                    <c:v>0.15822229157995432</c:v>
                  </c:pt>
                  <c:pt idx="3">
                    <c:v>0.38765677832043383</c:v>
                  </c:pt>
                </c:numCache>
              </c:numRef>
            </c:minus>
          </c:errBars>
          <c:cat>
            <c:numRef>
              <c:f>'Movat 13wk IA data'!$B$3:$E$3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'Movat 13wk IA data'!$B$11:$E$11</c:f>
              <c:numCache>
                <c:formatCode>0.00</c:formatCode>
                <c:ptCount val="4"/>
                <c:pt idx="0">
                  <c:v>2.5694444444444446</c:v>
                </c:pt>
                <c:pt idx="1">
                  <c:v>2.8666666666666667</c:v>
                </c:pt>
                <c:pt idx="2">
                  <c:v>2.6851851851851851</c:v>
                </c:pt>
                <c:pt idx="3">
                  <c:v>3.1833333333333331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098624"/>
        <c:axId val="37155584"/>
      </c:barChar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'Movat 13wk IA data'!$B$3:$E$3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'Movat 13wk IA data'!$B$5:$E$5</c:f>
              <c:numCache>
                <c:formatCode>0.00</c:formatCode>
                <c:ptCount val="4"/>
                <c:pt idx="0">
                  <c:v>2.5</c:v>
                </c:pt>
                <c:pt idx="1">
                  <c:v>2.3333333333333335</c:v>
                </c:pt>
                <c:pt idx="2">
                  <c:v>3</c:v>
                </c:pt>
                <c:pt idx="3">
                  <c:v>2.6666666666666665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('Movat 13wk IA data'!$A$2,'Movat 13wk IA data'!$C$3,'Movat 13wk IA data'!$D$2,'Movat 13wk IA data'!$G$2)</c:f>
              <c:numCache>
                <c:formatCode>General</c:formatCode>
                <c:ptCount val="4"/>
                <c:pt idx="0">
                  <c:v>0.96</c:v>
                </c:pt>
                <c:pt idx="1">
                  <c:v>2</c:v>
                </c:pt>
                <c:pt idx="2">
                  <c:v>2.96</c:v>
                </c:pt>
                <c:pt idx="3">
                  <c:v>3.96</c:v>
                </c:pt>
              </c:numCache>
            </c:numRef>
          </c:xVal>
          <c:yVal>
            <c:numRef>
              <c:f>'Movat 13wk IA data'!$B$6:$E$6</c:f>
              <c:numCache>
                <c:formatCode>0.00</c:formatCode>
                <c:ptCount val="4"/>
                <c:pt idx="0">
                  <c:v>2.8</c:v>
                </c:pt>
                <c:pt idx="1">
                  <c:v>3</c:v>
                </c:pt>
                <c:pt idx="2">
                  <c:v>2.5555555555555554</c:v>
                </c:pt>
                <c:pt idx="3">
                  <c:v>4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('Movat 13wk IA data'!$B$3,'Movat 13wk IA data'!$C$3,'Movat 13wk IA data'!$E$2,'Movat 13wk IA data'!$E$3)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3.04</c:v>
                </c:pt>
                <c:pt idx="3">
                  <c:v>4</c:v>
                </c:pt>
              </c:numCache>
            </c:numRef>
          </c:xVal>
          <c:yVal>
            <c:numRef>
              <c:f>'Movat 13wk IA data'!$B$7:$E$7</c:f>
              <c:numCache>
                <c:formatCode>0.00</c:formatCode>
                <c:ptCount val="4"/>
                <c:pt idx="0">
                  <c:v>2.2000000000000002</c:v>
                </c:pt>
                <c:pt idx="1">
                  <c:v>2.8</c:v>
                </c:pt>
                <c:pt idx="2">
                  <c:v>2.5</c:v>
                </c:pt>
                <c:pt idx="3">
                  <c:v>3.25</c:v>
                </c:pt>
              </c:numCache>
            </c:numRef>
          </c:yVal>
          <c:smooth val="0"/>
        </c:ser>
        <c:ser>
          <c:idx val="3"/>
          <c:order val="3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('Movat 13wk IA data'!$B$2,'Movat 13wk IA data'!$C$3,'Movat 13wk IA data'!$D$3,'Movat 13wk IA data'!$H$2)</c:f>
              <c:numCache>
                <c:formatCode>General</c:formatCode>
                <c:ptCount val="4"/>
                <c:pt idx="0">
                  <c:v>1.04</c:v>
                </c:pt>
                <c:pt idx="1">
                  <c:v>2</c:v>
                </c:pt>
                <c:pt idx="2">
                  <c:v>3</c:v>
                </c:pt>
                <c:pt idx="3">
                  <c:v>4.04</c:v>
                </c:pt>
              </c:numCache>
            </c:numRef>
          </c:xVal>
          <c:yVal>
            <c:numRef>
              <c:f>'Movat 13wk IA data'!$B$8:$E$8</c:f>
              <c:numCache>
                <c:formatCode>0.00</c:formatCode>
                <c:ptCount val="4"/>
                <c:pt idx="0">
                  <c:v>2.7777777777777777</c:v>
                </c:pt>
                <c:pt idx="1">
                  <c:v>3.3333333333333335</c:v>
                </c:pt>
                <c:pt idx="3">
                  <c:v>4</c:v>
                </c:pt>
              </c:numCache>
            </c:numRef>
          </c:yVal>
          <c:smooth val="0"/>
        </c:ser>
        <c:ser>
          <c:idx val="4"/>
          <c:order val="4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'Movat 13wk IA data'!$B$3:$E$3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'Movat 13wk IA data'!$B$9:$E$9</c:f>
              <c:numCache>
                <c:formatCode>General</c:formatCode>
                <c:ptCount val="4"/>
                <c:pt idx="3" formatCode="0.00">
                  <c:v>2</c:v>
                </c:pt>
              </c:numCache>
            </c:numRef>
          </c:yVal>
          <c:smooth val="0"/>
        </c:ser>
        <c:ser>
          <c:idx val="5"/>
          <c:order val="5"/>
          <c:spPr>
            <a:ln w="28575">
              <a:noFill/>
            </a:ln>
          </c:spPr>
          <c:xVal>
            <c:numRef>
              <c:f>'Movat 13wk IA data'!$B$3:$E$3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'Movat 13wk IA data'!$B$10:$E$10</c:f>
              <c:numCache>
                <c:formatCode>General</c:formatCode>
                <c:ptCount val="4"/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98624"/>
        <c:axId val="37155584"/>
      </c:scatterChart>
      <c:catAx>
        <c:axId val="37098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crossAx val="37155584"/>
        <c:crosses val="autoZero"/>
        <c:auto val="1"/>
        <c:lblAlgn val="ctr"/>
        <c:lblOffset val="100"/>
        <c:noMultiLvlLbl val="0"/>
      </c:catAx>
      <c:valAx>
        <c:axId val="371555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Histological</a:t>
                </a:r>
                <a:r>
                  <a:rPr lang="en-U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Score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26264071157771945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7098624"/>
        <c:crosses val="autoZero"/>
        <c:crossBetween val="between"/>
        <c:majorUnit val="1.5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5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60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6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87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2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57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8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2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9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5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EB7DF-57D6-4C7B-9B4F-0FBFA7D089C8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48B30-313E-4EE0-A581-4C05CE10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35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S4 Fig (Fig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2B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13wk Movat Staining)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" y="1752600"/>
            <a:ext cx="8592127" cy="2799822"/>
            <a:chOff x="304800" y="1838036"/>
            <a:chExt cx="8592127" cy="2799822"/>
          </a:xfrm>
        </p:grpSpPr>
        <p:grpSp>
          <p:nvGrpSpPr>
            <p:cNvPr id="8" name="Group 7"/>
            <p:cNvGrpSpPr/>
            <p:nvPr/>
          </p:nvGrpSpPr>
          <p:grpSpPr>
            <a:xfrm>
              <a:off x="4648200" y="1838036"/>
              <a:ext cx="4248727" cy="2746290"/>
              <a:chOff x="4648200" y="2229378"/>
              <a:chExt cx="4248727" cy="2746290"/>
            </a:xfrm>
          </p:grpSpPr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12172321"/>
                  </p:ext>
                </p:extLst>
              </p:nvPr>
            </p:nvGraphicFramePr>
            <p:xfrm>
              <a:off x="4648200" y="2229378"/>
              <a:ext cx="4114800" cy="274629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5" name="TextBox 4"/>
              <p:cNvSpPr txBox="1"/>
              <p:nvPr/>
            </p:nvSpPr>
            <p:spPr>
              <a:xfrm>
                <a:off x="5010727" y="4704822"/>
                <a:ext cx="3886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WD + SHS       WD Only     Chow + SHS    Chow Only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04800" y="1894658"/>
              <a:ext cx="4191000" cy="2743200"/>
              <a:chOff x="304800" y="2209800"/>
              <a:chExt cx="4191000" cy="2743200"/>
            </a:xfrm>
          </p:grpSpPr>
          <p:graphicFrame>
            <p:nvGraphicFramePr>
              <p:cNvPr id="3" name="Chart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63810531"/>
                  </p:ext>
                </p:extLst>
              </p:nvPr>
            </p:nvGraphicFramePr>
            <p:xfrm>
              <a:off x="304800" y="2209800"/>
              <a:ext cx="41148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>
                <a:off x="609600" y="4628622"/>
                <a:ext cx="3886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WD + SHS       WD Only     Chow + SHS    Chow Only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04800" y="19050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05927" y="19050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3812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S4 Fig (Fig 2B -13wk Movat Staining)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 Figure (Fig 1A -7wk ORO Staining)</dc:title>
  <dc:creator>Florence, Jon</dc:creator>
  <cp:lastModifiedBy>Florence, Jon</cp:lastModifiedBy>
  <cp:revision>6</cp:revision>
  <dcterms:created xsi:type="dcterms:W3CDTF">2017-01-26T23:47:11Z</dcterms:created>
  <dcterms:modified xsi:type="dcterms:W3CDTF">2017-01-26T23:58:15Z</dcterms:modified>
</cp:coreProperties>
</file>