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8" r:id="rId6"/>
    <p:sldId id="259" r:id="rId7"/>
    <p:sldId id="260" r:id="rId8"/>
    <p:sldId id="261" r:id="rId9"/>
    <p:sldId id="262" r:id="rId10"/>
    <p:sldId id="266" r:id="rId11"/>
    <p:sldId id="263" r:id="rId12"/>
    <p:sldId id="264" r:id="rId13"/>
    <p:sldId id="265" r:id="rId14"/>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2987165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1780495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3485895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2933741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320779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3164018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2219545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1125416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423641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3737375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2A05DDC-8891-E943-80A7-F65D8FC90D33}" type="datetimeFigureOut">
              <a:rPr lang="it-IT" smtClean="0"/>
              <a:t>26/01/2017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998DA32F-3923-0648-8E60-DAD8C7747D63}" type="slidenum">
              <a:rPr lang="it-IT" smtClean="0"/>
              <a:t>‹#›</a:t>
            </a:fld>
            <a:endParaRPr lang="it-IT" dirty="0"/>
          </a:p>
        </p:txBody>
      </p:sp>
    </p:spTree>
    <p:extLst>
      <p:ext uri="{BB962C8B-B14F-4D97-AF65-F5344CB8AC3E}">
        <p14:creationId xmlns:p14="http://schemas.microsoft.com/office/powerpoint/2010/main" val="146928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A05DDC-8891-E943-80A7-F65D8FC90D33}" type="datetimeFigureOut">
              <a:rPr lang="it-IT" smtClean="0"/>
              <a:t>26/01/2017</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DA32F-3923-0648-8E60-DAD8C7747D63}" type="slidenum">
              <a:rPr lang="it-IT" smtClean="0"/>
              <a:t>‹#›</a:t>
            </a:fld>
            <a:endParaRPr lang="it-IT" dirty="0"/>
          </a:p>
        </p:txBody>
      </p:sp>
    </p:spTree>
    <p:extLst>
      <p:ext uri="{BB962C8B-B14F-4D97-AF65-F5344CB8AC3E}">
        <p14:creationId xmlns:p14="http://schemas.microsoft.com/office/powerpoint/2010/main" val="3559253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ntonino.cattaneo@sns.i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3"/>
          <p:cNvSpPr>
            <a:spLocks noGrp="1"/>
          </p:cNvSpPr>
          <p:nvPr>
            <p:ph type="subTitle" idx="1"/>
          </p:nvPr>
        </p:nvSpPr>
        <p:spPr>
          <a:xfrm>
            <a:off x="235165" y="3886199"/>
            <a:ext cx="8908835" cy="2464163"/>
          </a:xfrm>
        </p:spPr>
        <p:txBody>
          <a:bodyPr>
            <a:normAutofit fontScale="55000" lnSpcReduction="20000"/>
          </a:bodyPr>
          <a:lstStyle/>
          <a:p>
            <a:pPr algn="just"/>
            <a:r>
              <a:rPr lang="en-GB" sz="2900" b="1" dirty="0">
                <a:solidFill>
                  <a:schemeClr val="tx1"/>
                </a:solidFill>
              </a:rPr>
              <a:t>ProNGF Drives Localized and Cell Selective Parvalbumin Interneuron and Perineuronal Net Depletion in the Dentate Gyrus of Transgenic Mice </a:t>
            </a:r>
            <a:endParaRPr lang="it-IT" sz="2900" dirty="0">
              <a:solidFill>
                <a:schemeClr val="tx1"/>
              </a:solidFill>
            </a:endParaRPr>
          </a:p>
          <a:p>
            <a:pPr algn="just"/>
            <a:r>
              <a:rPr lang="it-IT" sz="2900" dirty="0">
                <a:solidFill>
                  <a:schemeClr val="tx1"/>
                </a:solidFill>
              </a:rPr>
              <a:t>Fasulo Luisa</a:t>
            </a:r>
            <a:r>
              <a:rPr lang="it-IT" sz="2900" baseline="30000" dirty="0">
                <a:solidFill>
                  <a:schemeClr val="tx1"/>
                </a:solidFill>
              </a:rPr>
              <a:t>1, 2§</a:t>
            </a:r>
            <a:r>
              <a:rPr lang="it-IT" sz="2900" dirty="0">
                <a:solidFill>
                  <a:schemeClr val="tx1"/>
                </a:solidFill>
              </a:rPr>
              <a:t>, Brandi Rossella</a:t>
            </a:r>
            <a:r>
              <a:rPr lang="it-IT" sz="2900" baseline="30000" dirty="0">
                <a:solidFill>
                  <a:schemeClr val="tx1"/>
                </a:solidFill>
              </a:rPr>
              <a:t>2§</a:t>
            </a:r>
            <a:r>
              <a:rPr lang="it-IT" sz="2900" dirty="0">
                <a:solidFill>
                  <a:schemeClr val="tx1"/>
                </a:solidFill>
              </a:rPr>
              <a:t>, Arisi Ivan</a:t>
            </a:r>
            <a:r>
              <a:rPr lang="it-IT" sz="2900" baseline="30000" dirty="0">
                <a:solidFill>
                  <a:schemeClr val="tx1"/>
                </a:solidFill>
              </a:rPr>
              <a:t>2</a:t>
            </a:r>
            <a:r>
              <a:rPr lang="it-IT" sz="2900" dirty="0">
                <a:solidFill>
                  <a:schemeClr val="tx1"/>
                </a:solidFill>
              </a:rPr>
              <a:t>, La Regina Federico</a:t>
            </a:r>
            <a:r>
              <a:rPr lang="it-IT" sz="2900" baseline="30000" dirty="0">
                <a:solidFill>
                  <a:schemeClr val="tx1"/>
                </a:solidFill>
              </a:rPr>
              <a:t>2</a:t>
            </a:r>
            <a:r>
              <a:rPr lang="it-IT" sz="2900" dirty="0">
                <a:solidFill>
                  <a:schemeClr val="tx1"/>
                </a:solidFill>
              </a:rPr>
              <a:t>, Berretta Nicola</a:t>
            </a:r>
            <a:r>
              <a:rPr lang="it-IT" sz="2900" baseline="30000" dirty="0">
                <a:solidFill>
                  <a:schemeClr val="tx1"/>
                </a:solidFill>
              </a:rPr>
              <a:t>3</a:t>
            </a:r>
            <a:r>
              <a:rPr lang="it-IT" sz="2900" dirty="0">
                <a:solidFill>
                  <a:schemeClr val="tx1"/>
                </a:solidFill>
              </a:rPr>
              <a:t>, Capsoni Simona</a:t>
            </a:r>
            <a:r>
              <a:rPr lang="it-IT" sz="2900" baseline="30000" dirty="0">
                <a:solidFill>
                  <a:schemeClr val="tx1"/>
                </a:solidFill>
              </a:rPr>
              <a:t>1</a:t>
            </a:r>
            <a:r>
              <a:rPr lang="it-IT" sz="2900" dirty="0">
                <a:solidFill>
                  <a:schemeClr val="tx1"/>
                </a:solidFill>
              </a:rPr>
              <a:t>, D’Onofrio Mara</a:t>
            </a:r>
            <a:r>
              <a:rPr lang="it-IT" sz="2900" baseline="30000" dirty="0">
                <a:solidFill>
                  <a:schemeClr val="tx1"/>
                </a:solidFill>
              </a:rPr>
              <a:t>2</a:t>
            </a:r>
            <a:r>
              <a:rPr lang="it-IT" sz="2900" dirty="0">
                <a:solidFill>
                  <a:schemeClr val="tx1"/>
                </a:solidFill>
              </a:rPr>
              <a:t>, Cattaneo Antonino</a:t>
            </a:r>
            <a:r>
              <a:rPr lang="it-IT" sz="2900" baseline="30000" dirty="0">
                <a:solidFill>
                  <a:schemeClr val="tx1"/>
                </a:solidFill>
              </a:rPr>
              <a:t>1, 2 </a:t>
            </a:r>
            <a:r>
              <a:rPr lang="it-IT" sz="2900" b="1" baseline="30000" dirty="0">
                <a:solidFill>
                  <a:schemeClr val="tx1"/>
                </a:solidFill>
              </a:rPr>
              <a:t>*</a:t>
            </a:r>
            <a:r>
              <a:rPr lang="it-IT" sz="2900" baseline="30000" dirty="0">
                <a:solidFill>
                  <a:schemeClr val="tx1"/>
                </a:solidFill>
              </a:rPr>
              <a:t> </a:t>
            </a:r>
            <a:endParaRPr lang="it-IT" sz="2900" dirty="0">
              <a:solidFill>
                <a:schemeClr val="tx1"/>
              </a:solidFill>
            </a:endParaRPr>
          </a:p>
          <a:p>
            <a:pPr algn="just"/>
            <a:r>
              <a:rPr lang="it-IT" sz="2900" baseline="30000" dirty="0">
                <a:solidFill>
                  <a:schemeClr val="tx1"/>
                </a:solidFill>
              </a:rPr>
              <a:t>1</a:t>
            </a:r>
            <a:r>
              <a:rPr lang="it-IT" sz="2900" dirty="0">
                <a:solidFill>
                  <a:schemeClr val="tx1"/>
                </a:solidFill>
              </a:rPr>
              <a:t>Scuola Normale Superiore, Pisa, Italy, </a:t>
            </a:r>
            <a:r>
              <a:rPr lang="it-IT" sz="2900" baseline="30000" dirty="0">
                <a:solidFill>
                  <a:schemeClr val="tx1"/>
                </a:solidFill>
              </a:rPr>
              <a:t>2</a:t>
            </a:r>
            <a:r>
              <a:rPr lang="it-IT" sz="2900" dirty="0">
                <a:solidFill>
                  <a:schemeClr val="tx1"/>
                </a:solidFill>
              </a:rPr>
              <a:t>European Brain Research Institute (EBRI) Rita Levi-Montalcini, Roma, Italy, </a:t>
            </a:r>
            <a:r>
              <a:rPr lang="it-IT" sz="2900" baseline="30000" dirty="0">
                <a:solidFill>
                  <a:schemeClr val="tx1"/>
                </a:solidFill>
              </a:rPr>
              <a:t>3</a:t>
            </a:r>
            <a:r>
              <a:rPr lang="it-IT" sz="2900" dirty="0">
                <a:solidFill>
                  <a:schemeClr val="tx1"/>
                </a:solidFill>
              </a:rPr>
              <a:t>Fondazione Santa Lucia IRCCS, Roma, </a:t>
            </a:r>
            <a:r>
              <a:rPr lang="it-IT" sz="2900" dirty="0" err="1">
                <a:solidFill>
                  <a:schemeClr val="tx1"/>
                </a:solidFill>
              </a:rPr>
              <a:t>Italy</a:t>
            </a:r>
            <a:r>
              <a:rPr lang="it-IT" sz="2900" baseline="30000" dirty="0">
                <a:solidFill>
                  <a:schemeClr val="tx1"/>
                </a:solidFill>
              </a:rPr>
              <a:t> </a:t>
            </a:r>
            <a:endParaRPr lang="it-IT" sz="2900" dirty="0">
              <a:solidFill>
                <a:schemeClr val="tx1"/>
              </a:solidFill>
            </a:endParaRPr>
          </a:p>
          <a:p>
            <a:pPr algn="just"/>
            <a:endParaRPr lang="it-IT" sz="1400" b="1" baseline="30000" dirty="0">
              <a:solidFill>
                <a:schemeClr val="tx1"/>
              </a:solidFill>
            </a:endParaRPr>
          </a:p>
          <a:p>
            <a:pPr algn="just"/>
            <a:endParaRPr lang="it-IT" sz="1400" b="1" baseline="30000" dirty="0">
              <a:solidFill>
                <a:schemeClr val="tx1"/>
              </a:solidFill>
            </a:endParaRPr>
          </a:p>
          <a:p>
            <a:pPr algn="just"/>
            <a:endParaRPr lang="it-IT" sz="1400" b="1" baseline="30000" dirty="0">
              <a:solidFill>
                <a:schemeClr val="tx1"/>
              </a:solidFill>
            </a:endParaRPr>
          </a:p>
          <a:p>
            <a:pPr algn="just"/>
            <a:endParaRPr lang="it-IT" sz="1400" b="1" baseline="30000" dirty="0">
              <a:solidFill>
                <a:schemeClr val="tx1"/>
              </a:solidFill>
            </a:endParaRPr>
          </a:p>
          <a:p>
            <a:pPr algn="just"/>
            <a:endParaRPr lang="it-IT" sz="1400" b="1" baseline="30000" dirty="0">
              <a:solidFill>
                <a:schemeClr val="tx1"/>
              </a:solidFill>
            </a:endParaRPr>
          </a:p>
          <a:p>
            <a:pPr algn="just"/>
            <a:r>
              <a:rPr lang="it-IT" sz="1400" b="1" baseline="30000" dirty="0">
                <a:solidFill>
                  <a:schemeClr val="tx1"/>
                </a:solidFill>
              </a:rPr>
              <a:t>*</a:t>
            </a:r>
            <a:r>
              <a:rPr lang="it-IT" sz="1400" b="1" dirty="0" err="1">
                <a:solidFill>
                  <a:schemeClr val="tx1"/>
                </a:solidFill>
              </a:rPr>
              <a:t>Corresponding</a:t>
            </a:r>
            <a:r>
              <a:rPr lang="it-IT" sz="1400" b="1" dirty="0">
                <a:solidFill>
                  <a:schemeClr val="tx1"/>
                </a:solidFill>
              </a:rPr>
              <a:t> </a:t>
            </a:r>
            <a:r>
              <a:rPr lang="it-IT" sz="1400" b="1" dirty="0" err="1">
                <a:solidFill>
                  <a:schemeClr val="tx1"/>
                </a:solidFill>
              </a:rPr>
              <a:t>author</a:t>
            </a:r>
            <a:r>
              <a:rPr lang="it-IT" sz="1400" dirty="0">
                <a:solidFill>
                  <a:schemeClr val="tx1"/>
                </a:solidFill>
              </a:rPr>
              <a:t>: </a:t>
            </a:r>
          </a:p>
          <a:p>
            <a:pPr algn="just"/>
            <a:r>
              <a:rPr lang="it-IT" sz="1400" dirty="0">
                <a:solidFill>
                  <a:schemeClr val="tx1"/>
                </a:solidFill>
              </a:rPr>
              <a:t>Antonino Cattaneo, Scuola Normale Superiore (SNS), Piazza dei Cavalieri 7, 56126 Pisa, </a:t>
            </a:r>
            <a:r>
              <a:rPr lang="it-IT" sz="1400" dirty="0" err="1">
                <a:solidFill>
                  <a:schemeClr val="tx1"/>
                </a:solidFill>
              </a:rPr>
              <a:t>Italy</a:t>
            </a:r>
            <a:r>
              <a:rPr lang="it-IT" sz="1400" dirty="0">
                <a:solidFill>
                  <a:schemeClr val="tx1"/>
                </a:solidFill>
              </a:rPr>
              <a:t>. </a:t>
            </a:r>
            <a:r>
              <a:rPr lang="en-GB" sz="1400" dirty="0">
                <a:solidFill>
                  <a:schemeClr val="tx1"/>
                </a:solidFill>
              </a:rPr>
              <a:t>Tel: +39 50 509320; Fax: +39 50 3153210</a:t>
            </a:r>
            <a:endParaRPr lang="it-IT" sz="1400" dirty="0">
              <a:solidFill>
                <a:schemeClr val="tx1"/>
              </a:solidFill>
            </a:endParaRPr>
          </a:p>
          <a:p>
            <a:pPr algn="just"/>
            <a:r>
              <a:rPr lang="en-GB" sz="1400" dirty="0">
                <a:solidFill>
                  <a:schemeClr val="tx1"/>
                </a:solidFill>
              </a:rPr>
              <a:t>E-mail: </a:t>
            </a:r>
            <a:r>
              <a:rPr lang="en-GB" sz="1400" u="sng" dirty="0">
                <a:solidFill>
                  <a:schemeClr val="tx1"/>
                </a:solidFill>
                <a:hlinkClick r:id="rId2"/>
              </a:rPr>
              <a:t>antonino.cattaneo@sns.it</a:t>
            </a:r>
            <a:r>
              <a:rPr lang="en-GB" sz="1400" dirty="0">
                <a:solidFill>
                  <a:schemeClr val="tx1"/>
                </a:solidFill>
              </a:rPr>
              <a:t> </a:t>
            </a:r>
            <a:endParaRPr lang="it-IT" sz="1400" dirty="0">
              <a:solidFill>
                <a:schemeClr val="tx1"/>
              </a:solidFill>
            </a:endParaRPr>
          </a:p>
          <a:p>
            <a:pPr algn="just"/>
            <a:r>
              <a:rPr lang="en-GB" sz="1400" dirty="0">
                <a:solidFill>
                  <a:schemeClr val="tx1"/>
                </a:solidFill>
              </a:rPr>
              <a:t> </a:t>
            </a:r>
            <a:endParaRPr lang="it-IT" sz="1400" dirty="0">
              <a:solidFill>
                <a:schemeClr val="tx1"/>
              </a:solidFill>
            </a:endParaRPr>
          </a:p>
          <a:p>
            <a:pPr algn="just"/>
            <a:r>
              <a:rPr lang="en-US" sz="1400" baseline="30000" dirty="0">
                <a:solidFill>
                  <a:schemeClr val="tx1"/>
                </a:solidFill>
              </a:rPr>
              <a:t>§ </a:t>
            </a:r>
            <a:r>
              <a:rPr lang="en-US" sz="1400" dirty="0">
                <a:solidFill>
                  <a:schemeClr val="tx1"/>
                </a:solidFill>
              </a:rPr>
              <a:t>joint first authors </a:t>
            </a:r>
            <a:endParaRPr lang="it-IT" sz="1400" dirty="0">
              <a:solidFill>
                <a:schemeClr val="tx1"/>
              </a:solidFill>
            </a:endParaRPr>
          </a:p>
          <a:p>
            <a:endParaRPr lang="it-IT" sz="1400" dirty="0">
              <a:solidFill>
                <a:schemeClr val="tx1"/>
              </a:solidFill>
            </a:endParaRPr>
          </a:p>
        </p:txBody>
      </p:sp>
      <p:sp>
        <p:nvSpPr>
          <p:cNvPr id="5" name="Titolo 4"/>
          <p:cNvSpPr>
            <a:spLocks noGrp="1"/>
          </p:cNvSpPr>
          <p:nvPr>
            <p:ph type="ctrTitle"/>
          </p:nvPr>
        </p:nvSpPr>
        <p:spPr/>
        <p:txBody>
          <a:bodyPr/>
          <a:lstStyle/>
          <a:p>
            <a:r>
              <a:rPr lang="it-IT" dirty="0" err="1"/>
              <a:t>Supplementary</a:t>
            </a:r>
            <a:r>
              <a:rPr lang="it-IT" dirty="0"/>
              <a:t> Information</a:t>
            </a:r>
          </a:p>
        </p:txBody>
      </p:sp>
    </p:spTree>
    <p:extLst>
      <p:ext uri="{BB962C8B-B14F-4D97-AF65-F5344CB8AC3E}">
        <p14:creationId xmlns:p14="http://schemas.microsoft.com/office/powerpoint/2010/main" val="2423177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6150505"/>
            <a:ext cx="9144000" cy="707495"/>
          </a:xfrm>
        </p:spPr>
        <p:txBody>
          <a:bodyPr>
            <a:normAutofit fontScale="90000"/>
          </a:bodyPr>
          <a:lstStyle/>
          <a:p>
            <a:pPr algn="just"/>
            <a:r>
              <a:rPr lang="en-US" sz="1400" b="1" dirty="0"/>
              <a:t>Figure S8.  Estimated total number of granule neurons in the DG of each hemisphere of </a:t>
            </a:r>
            <a:r>
              <a:rPr lang="en-US" sz="1400" b="1" dirty="0" err="1"/>
              <a:t>wt</a:t>
            </a:r>
            <a:r>
              <a:rPr lang="en-US" sz="1400" b="1" dirty="0"/>
              <a:t> and TgproNGF#3 mice (3 and 12 months of age). </a:t>
            </a:r>
            <a:r>
              <a:rPr lang="en-US" sz="1400" dirty="0"/>
              <a:t>Cell counting was performed on at least 4-6 sections per animal, males and females (n=4 per each animal group). Bars and lines are representative of </a:t>
            </a:r>
            <a:r>
              <a:rPr lang="en-US" sz="1400" dirty="0" err="1"/>
              <a:t>mean±SEM</a:t>
            </a:r>
            <a:r>
              <a:rPr lang="en-US" sz="1400" dirty="0"/>
              <a:t>. Cell counting was performed on both sides.</a:t>
            </a:r>
            <a:br>
              <a:rPr lang="it-IT" sz="1400" dirty="0"/>
            </a:br>
            <a:endParaRPr lang="it-IT" sz="1400" dirty="0"/>
          </a:p>
        </p:txBody>
      </p:sp>
      <p:pic>
        <p:nvPicPr>
          <p:cNvPr id="5" name="Immagine 4" descr="Fig.S8.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1100" y="118545"/>
            <a:ext cx="4229100" cy="5422900"/>
          </a:xfrm>
          <a:prstGeom prst="rect">
            <a:avLst/>
          </a:prstGeom>
        </p:spPr>
      </p:pic>
    </p:spTree>
    <p:extLst>
      <p:ext uri="{BB962C8B-B14F-4D97-AF65-F5344CB8AC3E}">
        <p14:creationId xmlns:p14="http://schemas.microsoft.com/office/powerpoint/2010/main" val="172150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4639"/>
            <a:ext cx="9144000" cy="697516"/>
          </a:xfrm>
        </p:spPr>
        <p:txBody>
          <a:bodyPr>
            <a:normAutofit/>
          </a:bodyPr>
          <a:lstStyle/>
          <a:p>
            <a:pPr algn="just"/>
            <a:br>
              <a:rPr lang="it-IT" sz="1400" dirty="0"/>
            </a:br>
            <a:endParaRPr lang="it-IT" sz="1400" dirty="0"/>
          </a:p>
        </p:txBody>
      </p:sp>
      <p:sp>
        <p:nvSpPr>
          <p:cNvPr id="5" name="Rettangolo 4"/>
          <p:cNvSpPr/>
          <p:nvPr/>
        </p:nvSpPr>
        <p:spPr>
          <a:xfrm>
            <a:off x="0" y="6110108"/>
            <a:ext cx="9144000" cy="492443"/>
          </a:xfrm>
          <a:prstGeom prst="rect">
            <a:avLst/>
          </a:prstGeom>
        </p:spPr>
        <p:txBody>
          <a:bodyPr wrap="square">
            <a:spAutoFit/>
          </a:bodyPr>
          <a:lstStyle/>
          <a:p>
            <a:r>
              <a:rPr lang="en-US" sz="1300" b="1" dirty="0"/>
              <a:t>Figure S1. Negative controls for secondary antibodies. </a:t>
            </a:r>
            <a:r>
              <a:rPr lang="en-GB" sz="1300" dirty="0"/>
              <a:t>Scale bar: 50 micron (upper panels).</a:t>
            </a:r>
            <a:r>
              <a:rPr lang="en-GB" sz="1300" b="1" dirty="0"/>
              <a:t> </a:t>
            </a:r>
            <a:r>
              <a:rPr lang="en-GB" sz="1300" dirty="0"/>
              <a:t>Scale bar: 75 micron (lower panels).</a:t>
            </a:r>
            <a:br>
              <a:rPr lang="it-IT" sz="1300" dirty="0"/>
            </a:br>
            <a:endParaRPr lang="it-IT" sz="1300" dirty="0"/>
          </a:p>
        </p:txBody>
      </p:sp>
      <p:pic>
        <p:nvPicPr>
          <p:cNvPr id="6" name="Immagine 5" descr="FigS.1_.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8400" y="0"/>
            <a:ext cx="6793992" cy="5306568"/>
          </a:xfrm>
          <a:prstGeom prst="rect">
            <a:avLst/>
          </a:prstGeom>
        </p:spPr>
      </p:pic>
    </p:spTree>
    <p:extLst>
      <p:ext uri="{BB962C8B-B14F-4D97-AF65-F5344CB8AC3E}">
        <p14:creationId xmlns:p14="http://schemas.microsoft.com/office/powerpoint/2010/main" val="894465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6060526"/>
            <a:ext cx="9144000" cy="807276"/>
          </a:xfrm>
        </p:spPr>
        <p:txBody>
          <a:bodyPr>
            <a:normAutofit fontScale="90000"/>
          </a:bodyPr>
          <a:lstStyle/>
          <a:p>
            <a:pPr algn="just"/>
            <a:r>
              <a:rPr lang="en-US" sz="1400" b="1" dirty="0"/>
              <a:t>Figure S2. </a:t>
            </a:r>
            <a:r>
              <a:rPr lang="en-GB" sz="1400" b="1" dirty="0"/>
              <a:t>Quantification of calretinin immunoreactivity in the DG </a:t>
            </a:r>
            <a:r>
              <a:rPr lang="en-US" sz="1400" b="1" dirty="0"/>
              <a:t>of wt and TgproNGF#3 mice (3 and 12 months of age).</a:t>
            </a:r>
            <a:r>
              <a:rPr lang="en-US" sz="1400" dirty="0"/>
              <a:t> </a:t>
            </a:r>
            <a:r>
              <a:rPr lang="en-GB" sz="1400" dirty="0"/>
              <a:t>Calretinin</a:t>
            </a:r>
            <a:r>
              <a:rPr lang="en-US" sz="1400" dirty="0"/>
              <a:t> immunoreactivity (IR), measured as Corrected Integrated Density. The analysis was performed on at least 4-6 sections per animal, males and females (n=4 per each animal group), on both sides. Bars and lines are representative of mean±SEM.</a:t>
            </a:r>
            <a:endParaRPr lang="it-IT" sz="1400" dirty="0"/>
          </a:p>
        </p:txBody>
      </p:sp>
      <p:pic>
        <p:nvPicPr>
          <p:cNvPr id="5" name="Immagine 4" descr="calretininIR_3_12m.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1701" y="156799"/>
            <a:ext cx="4232716" cy="6074004"/>
          </a:xfrm>
          <a:prstGeom prst="rect">
            <a:avLst/>
          </a:prstGeom>
        </p:spPr>
      </p:pic>
    </p:spTree>
    <p:extLst>
      <p:ext uri="{BB962C8B-B14F-4D97-AF65-F5344CB8AC3E}">
        <p14:creationId xmlns:p14="http://schemas.microsoft.com/office/powerpoint/2010/main" val="1327789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5825734"/>
            <a:ext cx="9144000" cy="1059919"/>
          </a:xfrm>
        </p:spPr>
        <p:txBody>
          <a:bodyPr>
            <a:normAutofit fontScale="90000"/>
          </a:bodyPr>
          <a:lstStyle/>
          <a:p>
            <a:pPr algn="just"/>
            <a:r>
              <a:rPr lang="en-US" sz="1400" b="1" dirty="0"/>
              <a:t>Figure S3. </a:t>
            </a:r>
            <a:r>
              <a:rPr lang="en-GB" sz="1400" b="1" dirty="0"/>
              <a:t>Quantification of </a:t>
            </a:r>
            <a:r>
              <a:rPr lang="en-GB" sz="1400" b="1" dirty="0" err="1"/>
              <a:t>calbindin</a:t>
            </a:r>
            <a:r>
              <a:rPr lang="en-GB" sz="1400" b="1" dirty="0"/>
              <a:t> (CB) immunoreactivity in the global hippocampal region </a:t>
            </a:r>
            <a:r>
              <a:rPr lang="en-US" sz="1400" b="1" dirty="0"/>
              <a:t>of wt and TgproNGF#3 mice (3 and 12 months of age).</a:t>
            </a:r>
            <a:r>
              <a:rPr lang="en-US" sz="1400" dirty="0"/>
              <a:t> C</a:t>
            </a:r>
            <a:r>
              <a:rPr lang="en-GB" sz="1400" dirty="0"/>
              <a:t>albindin </a:t>
            </a:r>
            <a:r>
              <a:rPr lang="en-US" sz="1400" dirty="0"/>
              <a:t>immunoreactivity (IR), measured as Corrected Integrated Density. </a:t>
            </a:r>
            <a:r>
              <a:rPr lang="it-IT" sz="1400" dirty="0"/>
              <a:t>CB+ </a:t>
            </a:r>
            <a:r>
              <a:rPr lang="it-IT" sz="1400" dirty="0" err="1"/>
              <a:t>interneurons</a:t>
            </a:r>
            <a:r>
              <a:rPr lang="it-IT" sz="1400" dirty="0"/>
              <a:t> </a:t>
            </a:r>
            <a:r>
              <a:rPr lang="it-IT" sz="1400" dirty="0" err="1"/>
              <a:t>were</a:t>
            </a:r>
            <a:r>
              <a:rPr lang="it-IT" sz="1400" dirty="0"/>
              <a:t> </a:t>
            </a:r>
            <a:r>
              <a:rPr lang="it-IT" sz="1400" dirty="0" err="1"/>
              <a:t>evaluated</a:t>
            </a:r>
            <a:r>
              <a:rPr lang="it-IT" sz="1400" dirty="0"/>
              <a:t> in the global </a:t>
            </a:r>
            <a:r>
              <a:rPr lang="it-IT" sz="1400" dirty="0" err="1"/>
              <a:t>hippocampus</a:t>
            </a:r>
            <a:r>
              <a:rPr lang="it-IT" sz="1400" dirty="0"/>
              <a:t>, </a:t>
            </a:r>
            <a:r>
              <a:rPr lang="it-IT" sz="1400" dirty="0" err="1"/>
              <a:t>not</a:t>
            </a:r>
            <a:r>
              <a:rPr lang="it-IT" sz="1400" dirty="0"/>
              <a:t> </a:t>
            </a:r>
            <a:r>
              <a:rPr lang="it-IT" sz="1400" dirty="0" err="1"/>
              <a:t>selectively</a:t>
            </a:r>
            <a:r>
              <a:rPr lang="it-IT" sz="1400" dirty="0"/>
              <a:t> in the DG (</a:t>
            </a:r>
            <a:r>
              <a:rPr lang="it-IT" sz="1400" dirty="0" err="1"/>
              <a:t>where</a:t>
            </a:r>
            <a:r>
              <a:rPr lang="it-IT" sz="1400" dirty="0"/>
              <a:t> CB </a:t>
            </a:r>
            <a:r>
              <a:rPr lang="it-IT" sz="1400" dirty="0" err="1"/>
              <a:t>immunoreactivity</a:t>
            </a:r>
            <a:r>
              <a:rPr lang="it-IT" sz="1400" dirty="0"/>
              <a:t> </a:t>
            </a:r>
            <a:r>
              <a:rPr lang="it-IT" sz="1400" dirty="0" err="1"/>
              <a:t>is</a:t>
            </a:r>
            <a:r>
              <a:rPr lang="it-IT" sz="1400" dirty="0"/>
              <a:t> </a:t>
            </a:r>
            <a:r>
              <a:rPr lang="it-IT" sz="1400" dirty="0" err="1"/>
              <a:t>largely</a:t>
            </a:r>
            <a:r>
              <a:rPr lang="it-IT" sz="1400" dirty="0"/>
              <a:t> </a:t>
            </a:r>
            <a:r>
              <a:rPr lang="it-IT" sz="1400" dirty="0" err="1"/>
              <a:t>determined</a:t>
            </a:r>
            <a:r>
              <a:rPr lang="it-IT" sz="1400" dirty="0"/>
              <a:t> by CB </a:t>
            </a:r>
            <a:r>
              <a:rPr lang="it-IT" sz="1400" dirty="0" err="1"/>
              <a:t>expressed</a:t>
            </a:r>
            <a:r>
              <a:rPr lang="it-IT" sz="1400" dirty="0"/>
              <a:t> in </a:t>
            </a:r>
            <a:r>
              <a:rPr lang="it-IT" sz="1400" dirty="0" err="1"/>
              <a:t>granule</a:t>
            </a:r>
            <a:r>
              <a:rPr lang="it-IT" sz="1400" dirty="0"/>
              <a:t> </a:t>
            </a:r>
            <a:r>
              <a:rPr lang="it-IT" sz="1400" dirty="0" err="1"/>
              <a:t>cells</a:t>
            </a:r>
            <a:r>
              <a:rPr lang="it-IT" sz="1400" dirty="0"/>
              <a:t>). </a:t>
            </a:r>
            <a:r>
              <a:rPr lang="en-US" sz="1400" dirty="0"/>
              <a:t>The analysis was performed on at least 4-6 sections per animal, males and females (n=4 per each animal group), on both sides. Bars and lines are representative of mean±SEM.</a:t>
            </a:r>
            <a:br>
              <a:rPr lang="it-IT" sz="1400" dirty="0"/>
            </a:br>
            <a:endParaRPr lang="it-IT" sz="1400" dirty="0"/>
          </a:p>
        </p:txBody>
      </p:sp>
      <p:pic>
        <p:nvPicPr>
          <p:cNvPr id="6" name="Immagine 5" descr="TotalCB_Immunoreattivity_inHP_3m12m.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3117" y="242303"/>
            <a:ext cx="4102100" cy="5549900"/>
          </a:xfrm>
          <a:prstGeom prst="rect">
            <a:avLst/>
          </a:prstGeom>
        </p:spPr>
      </p:pic>
    </p:spTree>
    <p:extLst>
      <p:ext uri="{BB962C8B-B14F-4D97-AF65-F5344CB8AC3E}">
        <p14:creationId xmlns:p14="http://schemas.microsoft.com/office/powerpoint/2010/main" val="3643377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6037293"/>
            <a:ext cx="9144000" cy="807277"/>
          </a:xfrm>
        </p:spPr>
        <p:txBody>
          <a:bodyPr>
            <a:normAutofit fontScale="90000"/>
          </a:bodyPr>
          <a:lstStyle/>
          <a:p>
            <a:pPr algn="just"/>
            <a:r>
              <a:rPr lang="en-US" sz="1400" b="1" dirty="0"/>
              <a:t>Figure S4. </a:t>
            </a:r>
            <a:r>
              <a:rPr lang="en-GB" sz="1400" b="1" dirty="0"/>
              <a:t>Quantification of Parvalbumin+ neuron density in the CA1 </a:t>
            </a:r>
            <a:r>
              <a:rPr lang="en-US" sz="1400" b="1" dirty="0"/>
              <a:t>subregion of wt and TgproNGF#3 mice (3 and 12 months of age).</a:t>
            </a:r>
            <a:r>
              <a:rPr lang="en-US" sz="1400" dirty="0"/>
              <a:t> Percentage of Parvalbumin+ neurons in TgproNGF#3 with respect to wt mice. Cell counting was performed on at least 4-6 sections per animal, males and females (n=4 per each animal group). Bars and lines are representative of mean±SEM. Cell counting was performed on both sides.</a:t>
            </a:r>
            <a:br>
              <a:rPr lang="it-IT" sz="1400" dirty="0"/>
            </a:br>
            <a:endParaRPr lang="it-IT" sz="1400" dirty="0"/>
          </a:p>
        </p:txBody>
      </p:sp>
      <p:pic>
        <p:nvPicPr>
          <p:cNvPr id="4" name="Immagine 3" descr="Fig.S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4534" y="16938"/>
            <a:ext cx="4542367" cy="5808654"/>
          </a:xfrm>
          <a:prstGeom prst="rect">
            <a:avLst/>
          </a:prstGeom>
        </p:spPr>
      </p:pic>
    </p:spTree>
    <p:extLst>
      <p:ext uri="{BB962C8B-B14F-4D97-AF65-F5344CB8AC3E}">
        <p14:creationId xmlns:p14="http://schemas.microsoft.com/office/powerpoint/2010/main" val="2792294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FigS5_2018final.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901" y="0"/>
            <a:ext cx="3873500" cy="6063198"/>
          </a:xfrm>
          <a:prstGeom prst="rect">
            <a:avLst/>
          </a:prstGeom>
        </p:spPr>
      </p:pic>
      <p:sp>
        <p:nvSpPr>
          <p:cNvPr id="2" name="Titolo 1"/>
          <p:cNvSpPr>
            <a:spLocks noGrp="1"/>
          </p:cNvSpPr>
          <p:nvPr>
            <p:ph type="title"/>
          </p:nvPr>
        </p:nvSpPr>
        <p:spPr>
          <a:xfrm>
            <a:off x="0" y="6057901"/>
            <a:ext cx="9144000" cy="800099"/>
          </a:xfrm>
        </p:spPr>
        <p:txBody>
          <a:bodyPr>
            <a:normAutofit fontScale="90000"/>
          </a:bodyPr>
          <a:lstStyle/>
          <a:p>
            <a:pPr algn="just"/>
            <a:r>
              <a:rPr lang="en-GB" sz="1400" dirty="0"/>
              <a:t> </a:t>
            </a:r>
            <a:br>
              <a:rPr lang="it-IT" sz="1400" dirty="0"/>
            </a:br>
            <a:r>
              <a:rPr lang="it-IT" sz="1400" b="1" dirty="0"/>
              <a:t>Figure S5. </a:t>
            </a:r>
            <a:r>
              <a:rPr lang="it-IT" sz="1400" b="1" dirty="0" err="1"/>
              <a:t>ProNGF</a:t>
            </a:r>
            <a:r>
              <a:rPr lang="it-IT" sz="1400" b="1" dirty="0"/>
              <a:t> </a:t>
            </a:r>
            <a:r>
              <a:rPr lang="it-IT" sz="1400" b="1" dirty="0" err="1"/>
              <a:t>staining</a:t>
            </a:r>
            <a:r>
              <a:rPr lang="it-IT" sz="1400" b="1" dirty="0"/>
              <a:t> (in </a:t>
            </a:r>
            <a:r>
              <a:rPr lang="it-IT" sz="1400" b="1" dirty="0" err="1"/>
              <a:t>red</a:t>
            </a:r>
            <a:r>
              <a:rPr lang="it-IT" sz="1400" b="1" dirty="0"/>
              <a:t>) </a:t>
            </a:r>
            <a:r>
              <a:rPr lang="it-IT" sz="1400" b="1" dirty="0" err="1"/>
              <a:t>illustrating</a:t>
            </a:r>
            <a:r>
              <a:rPr lang="it-IT" sz="1400" b="1" dirty="0"/>
              <a:t> </a:t>
            </a:r>
            <a:r>
              <a:rPr lang="it-IT" sz="1400" b="1" dirty="0" err="1"/>
              <a:t>proNGF</a:t>
            </a:r>
            <a:r>
              <a:rPr lang="it-IT" sz="1400" b="1" dirty="0"/>
              <a:t> </a:t>
            </a:r>
            <a:r>
              <a:rPr lang="it-IT" sz="1400" b="1" dirty="0" err="1"/>
              <a:t>expression</a:t>
            </a:r>
            <a:r>
              <a:rPr lang="it-IT" sz="1400" b="1" dirty="0"/>
              <a:t> ( the </a:t>
            </a:r>
            <a:r>
              <a:rPr lang="it-IT" sz="1400" b="1" dirty="0" err="1"/>
              <a:t>expression</a:t>
            </a:r>
            <a:r>
              <a:rPr lang="it-IT" sz="1400" b="1" dirty="0"/>
              <a:t> of the </a:t>
            </a:r>
            <a:r>
              <a:rPr lang="it-IT" sz="1400" b="1" dirty="0" err="1"/>
              <a:t>transgene</a:t>
            </a:r>
            <a:r>
              <a:rPr lang="it-IT" sz="1400" b="1" dirty="0"/>
              <a:t>,  and, in the wild </a:t>
            </a:r>
            <a:r>
              <a:rPr lang="it-IT" sz="1400" b="1" dirty="0" err="1"/>
              <a:t>type</a:t>
            </a:r>
            <a:r>
              <a:rPr lang="it-IT" sz="1400" b="1" dirty="0"/>
              <a:t>, of small </a:t>
            </a:r>
            <a:r>
              <a:rPr lang="it-IT" sz="1400" b="1" dirty="0" err="1"/>
              <a:t>amount</a:t>
            </a:r>
            <a:r>
              <a:rPr lang="it-IT" sz="1400" b="1" dirty="0"/>
              <a:t> of </a:t>
            </a:r>
            <a:r>
              <a:rPr lang="it-IT" sz="1400" b="1" dirty="0" err="1"/>
              <a:t>endogenous</a:t>
            </a:r>
            <a:r>
              <a:rPr lang="it-IT" sz="1400" b="1" dirty="0"/>
              <a:t> </a:t>
            </a:r>
            <a:r>
              <a:rPr lang="it-IT" sz="1400" b="1" dirty="0" err="1"/>
              <a:t>proNGF</a:t>
            </a:r>
            <a:r>
              <a:rPr lang="it-IT" sz="1400" b="1" dirty="0"/>
              <a:t>) in </a:t>
            </a:r>
            <a:r>
              <a:rPr lang="it-IT" sz="1400" b="1" dirty="0" err="1"/>
              <a:t>different</a:t>
            </a:r>
            <a:r>
              <a:rPr lang="it-IT" sz="1400" b="1" dirty="0"/>
              <a:t> </a:t>
            </a:r>
            <a:r>
              <a:rPr lang="it-IT" sz="1400" b="1" dirty="0" err="1"/>
              <a:t>hippocampal</a:t>
            </a:r>
            <a:r>
              <a:rPr lang="it-IT" sz="1400" b="1" dirty="0"/>
              <a:t> </a:t>
            </a:r>
            <a:r>
              <a:rPr lang="it-IT" sz="1400" b="1" dirty="0" err="1"/>
              <a:t>subregions</a:t>
            </a:r>
            <a:r>
              <a:rPr lang="it-IT" sz="1400" b="1" dirty="0"/>
              <a:t> (CA1, CA3, DG), </a:t>
            </a:r>
            <a:r>
              <a:rPr lang="it-IT" sz="1400" b="1" dirty="0" err="1"/>
              <a:t>as</a:t>
            </a:r>
            <a:r>
              <a:rPr lang="it-IT" sz="1400" b="1" dirty="0"/>
              <a:t> </a:t>
            </a:r>
            <a:r>
              <a:rPr lang="it-IT" sz="1400" b="1" dirty="0" err="1"/>
              <a:t>well</a:t>
            </a:r>
            <a:r>
              <a:rPr lang="it-IT" sz="1400" b="1" dirty="0"/>
              <a:t> </a:t>
            </a:r>
            <a:r>
              <a:rPr lang="it-IT" sz="1400" b="1" dirty="0" err="1"/>
              <a:t>as</a:t>
            </a:r>
            <a:r>
              <a:rPr lang="it-IT" sz="1400" b="1" dirty="0"/>
              <a:t> in the </a:t>
            </a:r>
            <a:r>
              <a:rPr lang="it-IT" sz="1400" b="1" dirty="0" err="1"/>
              <a:t>cortex</a:t>
            </a:r>
            <a:r>
              <a:rPr lang="it-IT" sz="1400" b="1" dirty="0"/>
              <a:t> (</a:t>
            </a:r>
            <a:r>
              <a:rPr lang="it-IT" sz="1400" b="1" dirty="0" err="1"/>
              <a:t>splenial</a:t>
            </a:r>
            <a:r>
              <a:rPr lang="it-IT" sz="1400" b="1" dirty="0"/>
              <a:t> </a:t>
            </a:r>
            <a:r>
              <a:rPr lang="it-IT" sz="1400" b="1" dirty="0" err="1"/>
              <a:t>cortex</a:t>
            </a:r>
            <a:r>
              <a:rPr lang="it-IT" sz="1400" b="1" dirty="0"/>
              <a:t>) of 12month-old wild </a:t>
            </a:r>
            <a:r>
              <a:rPr lang="it-IT" sz="1400" b="1" dirty="0" err="1"/>
              <a:t>type</a:t>
            </a:r>
            <a:r>
              <a:rPr lang="it-IT" sz="1400" b="1" dirty="0"/>
              <a:t> and TgproNGF#3 mice.  </a:t>
            </a:r>
            <a:r>
              <a:rPr lang="it-IT" sz="1400" dirty="0" err="1"/>
              <a:t>Confocal</a:t>
            </a:r>
            <a:r>
              <a:rPr lang="it-IT" sz="1400" dirty="0"/>
              <a:t> </a:t>
            </a:r>
            <a:r>
              <a:rPr lang="it-IT" sz="1400" dirty="0" err="1"/>
              <a:t>micrographs</a:t>
            </a:r>
            <a:r>
              <a:rPr lang="it-IT" sz="1400" dirty="0"/>
              <a:t> of </a:t>
            </a:r>
            <a:r>
              <a:rPr lang="it-IT" sz="1400" dirty="0" err="1"/>
              <a:t>proNGF</a:t>
            </a:r>
            <a:r>
              <a:rPr lang="it-IT" sz="1400" dirty="0"/>
              <a:t> </a:t>
            </a:r>
            <a:r>
              <a:rPr lang="it-IT" sz="1400" dirty="0" err="1"/>
              <a:t>immunofluorescence</a:t>
            </a:r>
            <a:r>
              <a:rPr lang="it-IT" sz="1400" dirty="0"/>
              <a:t> </a:t>
            </a:r>
            <a:r>
              <a:rPr lang="it-IT" sz="1400" dirty="0" err="1"/>
              <a:t>labeling</a:t>
            </a:r>
            <a:r>
              <a:rPr lang="it-IT" sz="1400" dirty="0"/>
              <a:t> in 12-month-old </a:t>
            </a:r>
            <a:r>
              <a:rPr lang="it-IT" sz="1400" dirty="0" err="1"/>
              <a:t>wt</a:t>
            </a:r>
            <a:r>
              <a:rPr lang="it-IT" sz="1400" dirty="0"/>
              <a:t> and TgproNGF#3 mice. Scale bar: 25 micron.</a:t>
            </a:r>
            <a:br>
              <a:rPr lang="it-IT" sz="1400" dirty="0"/>
            </a:br>
            <a:endParaRPr lang="it-IT" sz="1400" b="1" dirty="0"/>
          </a:p>
        </p:txBody>
      </p:sp>
    </p:spTree>
    <p:extLst>
      <p:ext uri="{BB962C8B-B14F-4D97-AF65-F5344CB8AC3E}">
        <p14:creationId xmlns:p14="http://schemas.microsoft.com/office/powerpoint/2010/main" val="1521945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5049839"/>
            <a:ext cx="9144000" cy="1012294"/>
          </a:xfrm>
        </p:spPr>
        <p:txBody>
          <a:bodyPr>
            <a:normAutofit/>
          </a:bodyPr>
          <a:lstStyle/>
          <a:p>
            <a:pPr algn="just"/>
            <a:r>
              <a:rPr lang="en-US" sz="1300" b="1" dirty="0"/>
              <a:t>Table S2. Differential expression values for classical NGF-responsive Genes in the hippocampus of 1, 3 and 12-month-old TgproNGF#3 mice in microarray analysis</a:t>
            </a:r>
            <a:r>
              <a:rPr lang="en-US" sz="1300" dirty="0"/>
              <a:t> (Log2 FC: Log2 fold change). </a:t>
            </a:r>
            <a:br>
              <a:rPr lang="it-IT" sz="1300" dirty="0"/>
            </a:br>
            <a:endParaRPr lang="it-IT" sz="1300" dirty="0"/>
          </a:p>
        </p:txBody>
      </p:sp>
      <p:pic>
        <p:nvPicPr>
          <p:cNvPr id="10" name="Immagine 9"/>
          <p:cNvPicPr>
            <a:picLocks noChangeAspect="1"/>
          </p:cNvPicPr>
          <p:nvPr/>
        </p:nvPicPr>
        <p:blipFill>
          <a:blip r:embed="rId2"/>
          <a:stretch>
            <a:fillRect/>
          </a:stretch>
        </p:blipFill>
        <p:spPr>
          <a:xfrm>
            <a:off x="1714500" y="2120900"/>
            <a:ext cx="5702300" cy="2603500"/>
          </a:xfrm>
          <a:prstGeom prst="rect">
            <a:avLst/>
          </a:prstGeom>
        </p:spPr>
      </p:pic>
    </p:spTree>
    <p:extLst>
      <p:ext uri="{BB962C8B-B14F-4D97-AF65-F5344CB8AC3E}">
        <p14:creationId xmlns:p14="http://schemas.microsoft.com/office/powerpoint/2010/main" val="3759321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Fig.S6_.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6300" y="0"/>
            <a:ext cx="4846211" cy="6858000"/>
          </a:xfrm>
          <a:prstGeom prst="rect">
            <a:avLst/>
          </a:prstGeom>
        </p:spPr>
      </p:pic>
      <p:sp>
        <p:nvSpPr>
          <p:cNvPr id="2" name="Titolo 1"/>
          <p:cNvSpPr>
            <a:spLocks noGrp="1"/>
          </p:cNvSpPr>
          <p:nvPr>
            <p:ph type="title"/>
          </p:nvPr>
        </p:nvSpPr>
        <p:spPr>
          <a:xfrm>
            <a:off x="0" y="6252105"/>
            <a:ext cx="9144000" cy="605895"/>
          </a:xfrm>
        </p:spPr>
        <p:txBody>
          <a:bodyPr>
            <a:normAutofit fontScale="90000"/>
          </a:bodyPr>
          <a:lstStyle/>
          <a:p>
            <a:pPr algn="just"/>
            <a:r>
              <a:rPr lang="en-GB" sz="1400" b="1" dirty="0"/>
              <a:t>Figure S6. </a:t>
            </a:r>
            <a:r>
              <a:rPr lang="en-GB" sz="1400" dirty="0"/>
              <a:t> </a:t>
            </a:r>
            <a:r>
              <a:rPr lang="en-GB" sz="1400" b="1" dirty="0"/>
              <a:t> mRNA expression analysis of cation-chloride cotransporters by qRT-PCR on 1, 3 and 12 months old TgproNGF#3 mice hippocampus. Changes were not significant. </a:t>
            </a:r>
            <a:r>
              <a:rPr lang="en-GB" sz="1400" dirty="0"/>
              <a:t>The Log2 fold change (Log2 FC) ratio is shown. The error bar is the s.e.m. </a:t>
            </a:r>
            <a:br>
              <a:rPr lang="it-IT" sz="1400" dirty="0"/>
            </a:br>
            <a:endParaRPr lang="it-IT" sz="1400" dirty="0"/>
          </a:p>
        </p:txBody>
      </p:sp>
    </p:spTree>
    <p:extLst>
      <p:ext uri="{BB962C8B-B14F-4D97-AF65-F5344CB8AC3E}">
        <p14:creationId xmlns:p14="http://schemas.microsoft.com/office/powerpoint/2010/main" val="1881789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BDNF_trascritti.pd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341199" y="-1304811"/>
            <a:ext cx="6461602" cy="9144004"/>
          </a:xfrm>
          <a:prstGeom prst="rect">
            <a:avLst/>
          </a:prstGeom>
        </p:spPr>
      </p:pic>
      <p:sp>
        <p:nvSpPr>
          <p:cNvPr id="2" name="Titolo 1"/>
          <p:cNvSpPr>
            <a:spLocks noGrp="1"/>
          </p:cNvSpPr>
          <p:nvPr>
            <p:ph type="title"/>
          </p:nvPr>
        </p:nvSpPr>
        <p:spPr>
          <a:xfrm>
            <a:off x="0" y="5764552"/>
            <a:ext cx="9144000" cy="1128723"/>
          </a:xfrm>
        </p:spPr>
        <p:txBody>
          <a:bodyPr>
            <a:normAutofit fontScale="90000"/>
          </a:bodyPr>
          <a:lstStyle/>
          <a:p>
            <a:pPr algn="just"/>
            <a:r>
              <a:rPr lang="en-US" sz="1400" b="1" dirty="0"/>
              <a:t>Figure S7.  Schematic representation of main BDNF splice variants. </a:t>
            </a:r>
            <a:r>
              <a:rPr lang="en-US" sz="1400" dirty="0"/>
              <a:t>Diagram of the mouse BDNF gene depicting 8 exons and two alternative polyadenylation sites in exon VIII (arrows above exon VIII). Curved lines linking boxes (exons) indicate alternative splicing from the first six exons to exon VIII. Open box in exon VIII represents the BDNF coding sequence. All transcripts could be polyadenylated at either PolyA site to give rise to two mRNA species: one with short 3’ UTR and the other with a long 3’ UTR. The number of variants is further increased by three alternative splice sites in exon II (arrows ABC).</a:t>
            </a:r>
            <a:r>
              <a:rPr lang="en-US" sz="1400" b="1" dirty="0"/>
              <a:t>  </a:t>
            </a:r>
            <a:br>
              <a:rPr lang="it-IT" sz="1400" dirty="0"/>
            </a:br>
            <a:endParaRPr lang="it-IT" sz="1400" dirty="0"/>
          </a:p>
        </p:txBody>
      </p:sp>
    </p:spTree>
    <p:extLst>
      <p:ext uri="{BB962C8B-B14F-4D97-AF65-F5344CB8AC3E}">
        <p14:creationId xmlns:p14="http://schemas.microsoft.com/office/powerpoint/2010/main" val="312518376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96B19D74A42C41A7919B8D7F958A8A" ma:contentTypeVersion="7" ma:contentTypeDescription="Create a new document." ma:contentTypeScope="" ma:versionID="1ec2d394f5915bd9604923642f828c53">
  <xsd:schema xmlns:xsd="http://www.w3.org/2001/XMLSchema" xmlns:p="http://schemas.microsoft.com/office/2006/metadata/properties" xmlns:ns2="b99bd956-035a-4b72-81f6-d7d59a5e1a83" targetNamespace="http://schemas.microsoft.com/office/2006/metadata/properties" ma:root="true" ma:fieldsID="6c8638eb55814138a1acaad38b4528c9" ns2:_="">
    <xsd:import namespace="b99bd956-035a-4b72-81f6-d7d59a5e1a83"/>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b99bd956-035a-4b72-81f6-d7d59a5e1a83"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Checked_x0020_Out_x0020_To xmlns="b99bd956-035a-4b72-81f6-d7d59a5e1a83">
      <UserInfo>
        <DisplayName/>
        <AccountId xsi:nil="true"/>
        <AccountType/>
      </UserInfo>
    </Checked_x0020_Out_x0020_To>
    <DocumentType xmlns="b99bd956-035a-4b72-81f6-d7d59a5e1a83">Presentation</DocumentType>
    <DocumentId xmlns="b99bd956-035a-4b72-81f6-d7d59a5e1a83">Presentation 1.pptx</DocumentId>
    <IsDeleted xmlns="b99bd956-035a-4b72-81f6-d7d59a5e1a83">false</IsDeleted>
    <FileFormat xmlns="b99bd956-035a-4b72-81f6-d7d59a5e1a83">PPTX</FileFormat>
    <StageName xmlns="b99bd956-035a-4b72-81f6-d7d59a5e1a83">Author's Proof</StageName>
    <TitleName xmlns="b99bd956-035a-4b72-81f6-d7d59a5e1a83">Presentation 1.pptx</TitleNam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CE120B6-8563-4205-AFFA-9D3F79BD8D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9bd956-035a-4b72-81f6-d7d59a5e1a8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9D2300C-F787-417F-BCEF-4323334129B6}">
  <ds:schemaRef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terms/"/>
    <ds:schemaRef ds:uri="b99bd956-035a-4b72-81f6-d7d59a5e1a83"/>
    <ds:schemaRef ds:uri="http://www.w3.org/XML/1998/namespace"/>
    <ds:schemaRef ds:uri="http://purl.org/dc/dcmitype/"/>
  </ds:schemaRefs>
</ds:datastoreItem>
</file>

<file path=customXml/itemProps3.xml><?xml version="1.0" encoding="utf-8"?>
<ds:datastoreItem xmlns:ds="http://schemas.openxmlformats.org/officeDocument/2006/customXml" ds:itemID="{7606CB4E-3BA3-4CAF-A970-EA54E58DC4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3350</TotalTime>
  <Words>695</Words>
  <Application>Microsoft Office PowerPoint</Application>
  <PresentationFormat>On-screen Show (4:3)</PresentationFormat>
  <Paragraphs>24</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Tema di Office</vt:lpstr>
      <vt:lpstr>Supplementary Information</vt:lpstr>
      <vt:lpstr> </vt:lpstr>
      <vt:lpstr>Figure S2. Quantification of calretinin immunoreactivity in the DG of wt and TgproNGF#3 mice (3 and 12 months of age). Calretinin immunoreactivity (IR), measured as Corrected Integrated Density. The analysis was performed on at least 4-6 sections per animal, males and females (n=4 per each animal group), on both sides. Bars and lines are representative of mean±SEM.</vt:lpstr>
      <vt:lpstr>Figure S3. Quantification of calbindin (CB) immunoreactivity in the global hippocampal region of wt and TgproNGF#3 mice (3 and 12 months of age). Calbindin immunoreactivity (IR), measured as Corrected Integrated Density. CB+ interneurons were evaluated in the global hippocampus, not selectively in the DG (where CB immunoreactivity is largely determined by CB expressed in granule cells). The analysis was performed on at least 4-6 sections per animal, males and females (n=4 per each animal group), on both sides. Bars and lines are representative of mean±SEM. </vt:lpstr>
      <vt:lpstr>Figure S4. Quantification of Parvalbumin+ neuron density in the CA1 subregion of wt and TgproNGF#3 mice (3 and 12 months of age). Percentage of Parvalbumin+ neurons in TgproNGF#3 with respect to wt mice. Cell counting was performed on at least 4-6 sections per animal, males and females (n=4 per each animal group). Bars and lines are representative of mean±SEM. Cell counting was performed on both sides. </vt:lpstr>
      <vt:lpstr>  Figure S5. ProNGF staining (in red) illustrating proNGF expression ( the expression of the transgene,  and, in the wild type, of small amount of endogenous proNGF) in different hippocampal subregions (CA1, CA3, DG), as well as in the cortex (splenial cortex) of 12month-old wild type and TgproNGF#3 mice.  Confocal micrographs of proNGF immunofluorescence labeling in 12-month-old wt and TgproNGF#3 mice. Scale bar: 25 micron. </vt:lpstr>
      <vt:lpstr>Table S2. Differential expression values for classical NGF-responsive Genes in the hippocampus of 1, 3 and 12-month-old TgproNGF#3 mice in microarray analysis (Log2 FC: Log2 fold change).  </vt:lpstr>
      <vt:lpstr>Figure S6.   mRNA expression analysis of cation-chloride cotransporters by qRT-PCR on 1, 3 and 12 months old TgproNGF#3 mice hippocampus. Changes were not significant. The Log2 fold change (Log2 FC) ratio is shown. The error bar is the s.e.m.  </vt:lpstr>
      <vt:lpstr>Figure S7.  Schematic representation of main BDNF splice variants. Diagram of the mouse BDNF gene depicting 8 exons and two alternative polyadenylation sites in exon VIII (arrows above exon VIII). Curved lines linking boxes (exons) indicate alternative splicing from the first six exons to exon VIII. Open box in exon VIII represents the BDNF coding sequence. All transcripts could be polyadenylated at either PolyA site to give rise to two mRNA species: one with short 3’ UTR and the other with a long 3’ UTR. The number of variants is further increased by three alternative splice sites in exon II (arrows ABC).   </vt:lpstr>
      <vt:lpstr>Figure S8.  Estimated total number of granule neurons in the DG of each hemisphere of wt and TgproNGF#3 mice (3 and 12 months of age). Cell counting was performed on at least 4-6 sections per animal, males and females (n=4 per each animal group). Bars and lines are representative of mean±SEM. Cell counting was performed on both sides.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Information</dc:title>
  <dc:creator>Luisa</dc:creator>
  <cp:lastModifiedBy>Frontiers</cp:lastModifiedBy>
  <cp:revision>25</cp:revision>
  <dcterms:created xsi:type="dcterms:W3CDTF">2016-12-18T17:41:08Z</dcterms:created>
  <dcterms:modified xsi:type="dcterms:W3CDTF">2017-01-26T15:42:02Z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0x010100A996B19D74A42C41A7919B8D7F958A8A</vt:lpwstr>
  </property>
</Properties>
</file>