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57" r:id="rId2"/>
    <p:sldId id="260" r:id="rId3"/>
    <p:sldId id="256" r:id="rId4"/>
    <p:sldId id="265" r:id="rId5"/>
    <p:sldId id="259" r:id="rId6"/>
    <p:sldId id="266" r:id="rId7"/>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86" autoAdjust="0"/>
    <p:restoredTop sz="94438" autoAdjust="0"/>
  </p:normalViewPr>
  <p:slideViewPr>
    <p:cSldViewPr snapToGrid="0">
      <p:cViewPr>
        <p:scale>
          <a:sx n="75" d="100"/>
          <a:sy n="75" d="100"/>
        </p:scale>
        <p:origin x="-3420" y="-234"/>
      </p:cViewPr>
      <p:guideLst>
        <p:guide orient="horz" pos="2880"/>
        <p:guide pos="21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16A8165-7608-4358-8686-E3A2B78A8605}" type="datetimeFigureOut">
              <a:rPr lang="en-GB" smtClean="0"/>
              <a:t>22/03/2016</a:t>
            </a:fld>
            <a:endParaRPr lang="en-GB"/>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6BF7D4-D912-4720-9E74-9E6470796626}" type="slidenum">
              <a:rPr lang="en-GB" smtClean="0"/>
              <a:t>‹#›</a:t>
            </a:fld>
            <a:endParaRPr lang="en-GB"/>
          </a:p>
        </p:txBody>
      </p:sp>
    </p:spTree>
    <p:extLst>
      <p:ext uri="{BB962C8B-B14F-4D97-AF65-F5344CB8AC3E}">
        <p14:creationId xmlns:p14="http://schemas.microsoft.com/office/powerpoint/2010/main" val="25692070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7307E90D-6B26-4746-BDC6-23CE8F381969}" type="slidenum">
              <a:rPr lang="en-GB" smtClean="0"/>
              <a:t>1</a:t>
            </a:fld>
            <a:endParaRPr lang="en-GB"/>
          </a:p>
        </p:txBody>
      </p:sp>
    </p:spTree>
    <p:extLst>
      <p:ext uri="{BB962C8B-B14F-4D97-AF65-F5344CB8AC3E}">
        <p14:creationId xmlns:p14="http://schemas.microsoft.com/office/powerpoint/2010/main" val="33348376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6BF7D4-D912-4720-9E74-9E6470796626}" type="slidenum">
              <a:rPr lang="en-GB" smtClean="0"/>
              <a:t>2</a:t>
            </a:fld>
            <a:endParaRPr lang="en-GB"/>
          </a:p>
        </p:txBody>
      </p:sp>
    </p:spTree>
    <p:extLst>
      <p:ext uri="{BB962C8B-B14F-4D97-AF65-F5344CB8AC3E}">
        <p14:creationId xmlns:p14="http://schemas.microsoft.com/office/powerpoint/2010/main" val="29773505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6BF7D4-D912-4720-9E74-9E6470796626}" type="slidenum">
              <a:rPr lang="en-GB" smtClean="0"/>
              <a:t>3</a:t>
            </a:fld>
            <a:endParaRPr lang="en-GB"/>
          </a:p>
        </p:txBody>
      </p:sp>
    </p:spTree>
    <p:extLst>
      <p:ext uri="{BB962C8B-B14F-4D97-AF65-F5344CB8AC3E}">
        <p14:creationId xmlns:p14="http://schemas.microsoft.com/office/powerpoint/2010/main" val="41070895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56BF7D4-D912-4720-9E74-9E6470796626}" type="slidenum">
              <a:rPr lang="en-GB" smtClean="0"/>
              <a:t>4</a:t>
            </a:fld>
            <a:endParaRPr lang="en-GB"/>
          </a:p>
        </p:txBody>
      </p:sp>
    </p:spTree>
    <p:extLst>
      <p:ext uri="{BB962C8B-B14F-4D97-AF65-F5344CB8AC3E}">
        <p14:creationId xmlns:p14="http://schemas.microsoft.com/office/powerpoint/2010/main" val="1035288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43125" y="685800"/>
            <a:ext cx="2571750" cy="34290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DE7F7003-6CEC-4014-9F55-DF3ECA093118}" type="slidenum">
              <a:rPr lang="en-GB" smtClean="0"/>
              <a:t>5</a:t>
            </a:fld>
            <a:endParaRPr lang="en-GB"/>
          </a:p>
        </p:txBody>
      </p:sp>
    </p:spTree>
    <p:extLst>
      <p:ext uri="{BB962C8B-B14F-4D97-AF65-F5344CB8AC3E}">
        <p14:creationId xmlns:p14="http://schemas.microsoft.com/office/powerpoint/2010/main" val="20073587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56BF7D4-D912-4720-9E74-9E6470796626}" type="slidenum">
              <a:rPr lang="en-GB" smtClean="0"/>
              <a:t>6</a:t>
            </a:fld>
            <a:endParaRPr lang="en-GB"/>
          </a:p>
        </p:txBody>
      </p:sp>
    </p:spTree>
    <p:extLst>
      <p:ext uri="{BB962C8B-B14F-4D97-AF65-F5344CB8AC3E}">
        <p14:creationId xmlns:p14="http://schemas.microsoft.com/office/powerpoint/2010/main" val="37584491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GB"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C921A3B4-3C62-CD45-BC37-6A27F097B973}" type="datetimeFigureOut">
              <a:rPr lang="en-US" smtClean="0"/>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38740350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21A3B4-3C62-CD45-BC37-6A27F097B973}" type="datetimeFigureOut">
              <a:rPr lang="en-US" smtClean="0"/>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9721203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21A3B4-3C62-CD45-BC37-6A27F097B973}" type="datetimeFigureOut">
              <a:rPr lang="en-US" smtClean="0"/>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1785015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C921A3B4-3C62-CD45-BC37-6A27F097B973}" type="datetimeFigureOut">
              <a:rPr lang="en-US" smtClean="0"/>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11616522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C921A3B4-3C62-CD45-BC37-6A27F097B973}" type="datetimeFigureOut">
              <a:rPr lang="en-US" smtClean="0"/>
              <a:t>3/22/2016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418283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C921A3B4-3C62-CD45-BC37-6A27F097B973}" type="datetimeFigureOut">
              <a:rPr lang="en-US" smtClean="0"/>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8990877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C921A3B4-3C62-CD45-BC37-6A27F097B973}" type="datetimeFigureOut">
              <a:rPr lang="en-US" smtClean="0"/>
              <a:t>3/22/2016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29480518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C921A3B4-3C62-CD45-BC37-6A27F097B973}" type="datetimeFigureOut">
              <a:rPr lang="en-US" smtClean="0"/>
              <a:t>3/22/2016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36451881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21A3B4-3C62-CD45-BC37-6A27F097B973}" type="datetimeFigureOut">
              <a:rPr lang="en-US" smtClean="0"/>
              <a:t>3/22/2016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42003948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21A3B4-3C62-CD45-BC37-6A27F097B973}" type="datetimeFigureOut">
              <a:rPr lang="en-US" smtClean="0"/>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2243426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C921A3B4-3C62-CD45-BC37-6A27F097B973}" type="datetimeFigureOut">
              <a:rPr lang="en-US" smtClean="0"/>
              <a:t>3/22/2016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A26FFCF-BFAB-4245-B9BD-A2A22B83A4BE}" type="slidenum">
              <a:rPr lang="en-US" smtClean="0"/>
              <a:t>‹#›</a:t>
            </a:fld>
            <a:endParaRPr lang="en-US"/>
          </a:p>
        </p:txBody>
      </p:sp>
    </p:spTree>
    <p:extLst>
      <p:ext uri="{BB962C8B-B14F-4D97-AF65-F5344CB8AC3E}">
        <p14:creationId xmlns:p14="http://schemas.microsoft.com/office/powerpoint/2010/main" val="7435654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921A3B4-3C62-CD45-BC37-6A27F097B973}" type="datetimeFigureOut">
              <a:rPr lang="en-US" smtClean="0"/>
              <a:t>3/22/2016</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6A26FFCF-BFAB-4245-B9BD-A2A22B83A4BE}" type="slidenum">
              <a:rPr lang="en-US" smtClean="0"/>
              <a:t>‹#›</a:t>
            </a:fld>
            <a:endParaRPr lang="en-US"/>
          </a:p>
        </p:txBody>
      </p:sp>
    </p:spTree>
    <p:extLst>
      <p:ext uri="{BB962C8B-B14F-4D97-AF65-F5344CB8AC3E}">
        <p14:creationId xmlns:p14="http://schemas.microsoft.com/office/powerpoint/2010/main" val="30923640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t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9.emf"/><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0"/>
            <a:ext cx="6409127" cy="261610"/>
          </a:xfrm>
          <a:prstGeom prst="rect">
            <a:avLst/>
          </a:prstGeom>
          <a:noFill/>
        </p:spPr>
        <p:txBody>
          <a:bodyPr wrap="none" rtlCol="0">
            <a:spAutoFit/>
          </a:bodyPr>
          <a:lstStyle/>
          <a:p>
            <a:r>
              <a:rPr lang="en-GB" sz="1100" dirty="0" smtClean="0"/>
              <a:t>Supplementary Table  1. A)Patient details for Fresh Frozen test </a:t>
            </a:r>
            <a:r>
              <a:rPr lang="en-GB" sz="1100" dirty="0"/>
              <a:t>cohort, B) Patient details for validation cohort</a:t>
            </a:r>
          </a:p>
        </p:txBody>
      </p:sp>
      <p:graphicFrame>
        <p:nvGraphicFramePr>
          <p:cNvPr id="7" name="Table 6"/>
          <p:cNvGraphicFramePr>
            <a:graphicFrameLocks noGrp="1"/>
          </p:cNvGraphicFramePr>
          <p:nvPr>
            <p:extLst>
              <p:ext uri="{D42A27DB-BD31-4B8C-83A1-F6EECF244321}">
                <p14:modId xmlns:p14="http://schemas.microsoft.com/office/powerpoint/2010/main" val="2446645068"/>
              </p:ext>
            </p:extLst>
          </p:nvPr>
        </p:nvGraphicFramePr>
        <p:xfrm>
          <a:off x="859378" y="852992"/>
          <a:ext cx="1837676" cy="5643147"/>
        </p:xfrm>
        <a:graphic>
          <a:graphicData uri="http://schemas.openxmlformats.org/drawingml/2006/table">
            <a:tbl>
              <a:tblPr/>
              <a:tblGrid>
                <a:gridCol w="1118175"/>
                <a:gridCol w="719501"/>
              </a:tblGrid>
              <a:tr h="178530">
                <a:tc>
                  <a:txBody>
                    <a:bodyPr/>
                    <a:lstStyle/>
                    <a:p>
                      <a:pPr algn="l" fontAlgn="b"/>
                      <a:r>
                        <a:rPr lang="en-GB" sz="1200" b="1" i="0" u="none" strike="noStrike" dirty="0">
                          <a:effectLst/>
                          <a:latin typeface="Arial"/>
                        </a:rPr>
                        <a:t>Age</a:t>
                      </a:r>
                    </a:p>
                  </a:txBody>
                  <a:tcPr marL="7144" marR="7144" marT="12700" marB="0" anchor="b">
                    <a:lnL>
                      <a:noFill/>
                    </a:lnL>
                    <a:lnR>
                      <a:noFill/>
                    </a:lnR>
                    <a:lnT>
                      <a:noFill/>
                    </a:lnT>
                    <a:lnB>
                      <a:noFill/>
                    </a:lnB>
                  </a:tcPr>
                </a:tc>
                <a:tc>
                  <a:txBody>
                    <a:bodyPr/>
                    <a:lstStyle/>
                    <a:p>
                      <a:pPr algn="l" fontAlgn="b"/>
                      <a:endParaRPr lang="en-GB" sz="1200" b="0" i="0" u="none" strike="noStrike" dirty="0">
                        <a:effectLst/>
                        <a:latin typeface="Arial"/>
                      </a:endParaRPr>
                    </a:p>
                  </a:txBody>
                  <a:tcPr marL="7144" marR="7144" marT="12700" marB="0" anchor="b">
                    <a:lnL>
                      <a:noFill/>
                    </a:lnL>
                    <a:lnR>
                      <a:noFill/>
                    </a:lnR>
                    <a:lnT>
                      <a:noFill/>
                    </a:lnT>
                    <a:lnB>
                      <a:noFill/>
                    </a:lnB>
                  </a:tcPr>
                </a:tc>
              </a:tr>
              <a:tr h="199132">
                <a:tc>
                  <a:txBody>
                    <a:bodyPr/>
                    <a:lstStyle/>
                    <a:p>
                      <a:pPr algn="l" fontAlgn="b"/>
                      <a:r>
                        <a:rPr lang="en-GB" sz="1200" b="0" i="0" u="none" strike="noStrike" dirty="0">
                          <a:effectLst/>
                          <a:latin typeface="Arial"/>
                        </a:rPr>
                        <a:t>Median</a:t>
                      </a:r>
                    </a:p>
                  </a:txBody>
                  <a:tcPr marL="7144" marR="7144" marT="12700" marB="0" anchor="b">
                    <a:lnL>
                      <a:noFill/>
                    </a:lnL>
                    <a:lnR>
                      <a:noFill/>
                    </a:lnR>
                    <a:lnT>
                      <a:noFill/>
                    </a:lnT>
                    <a:lnB>
                      <a:noFill/>
                    </a:lnB>
                  </a:tcPr>
                </a:tc>
                <a:tc>
                  <a:txBody>
                    <a:bodyPr/>
                    <a:lstStyle/>
                    <a:p>
                      <a:pPr algn="r" fontAlgn="b"/>
                      <a:r>
                        <a:rPr lang="en-GB" sz="1200" b="0" i="0" u="none" strike="noStrike" dirty="0" smtClean="0">
                          <a:effectLst/>
                          <a:latin typeface="Arial"/>
                        </a:rPr>
                        <a:t>64</a:t>
                      </a:r>
                      <a:endParaRPr lang="en-GB" sz="1200" b="0" i="0" u="none" strike="noStrike" dirty="0">
                        <a:effectLst/>
                        <a:latin typeface="Arial"/>
                      </a:endParaRPr>
                    </a:p>
                  </a:txBody>
                  <a:tcPr marL="7144" marR="7144" marT="12700" marB="0" anchor="b">
                    <a:lnL>
                      <a:noFill/>
                    </a:lnL>
                    <a:lnR>
                      <a:noFill/>
                    </a:lnR>
                    <a:lnT>
                      <a:noFill/>
                    </a:lnT>
                    <a:lnB>
                      <a:noFill/>
                    </a:lnB>
                  </a:tcPr>
                </a:tc>
              </a:tr>
              <a:tr h="199132">
                <a:tc>
                  <a:txBody>
                    <a:bodyPr/>
                    <a:lstStyle/>
                    <a:p>
                      <a:pPr algn="l" fontAlgn="b"/>
                      <a:r>
                        <a:rPr lang="en-GB" sz="1200" b="0" i="0" u="none" strike="noStrike">
                          <a:effectLst/>
                          <a:latin typeface="Arial"/>
                        </a:rPr>
                        <a:t>Range </a:t>
                      </a:r>
                    </a:p>
                  </a:txBody>
                  <a:tcPr marL="7144" marR="7144" marT="12700" marB="0" anchor="b">
                    <a:lnL>
                      <a:noFill/>
                    </a:lnL>
                    <a:lnR>
                      <a:noFill/>
                    </a:lnR>
                    <a:lnT>
                      <a:noFill/>
                    </a:lnT>
                    <a:lnB>
                      <a:noFill/>
                    </a:lnB>
                  </a:tcPr>
                </a:tc>
                <a:tc>
                  <a:txBody>
                    <a:bodyPr/>
                    <a:lstStyle/>
                    <a:p>
                      <a:pPr algn="r" fontAlgn="b"/>
                      <a:r>
                        <a:rPr lang="en-GB" sz="1200" b="0" i="0" u="none" strike="noStrike" dirty="0" smtClean="0">
                          <a:effectLst/>
                          <a:latin typeface="Arial"/>
                        </a:rPr>
                        <a:t>41-89</a:t>
                      </a:r>
                      <a:endParaRPr lang="en-GB" sz="1200" b="0" i="0" u="none" strike="noStrike" dirty="0">
                        <a:effectLst/>
                        <a:latin typeface="Arial"/>
                      </a:endParaRPr>
                    </a:p>
                  </a:txBody>
                  <a:tcPr marL="7144" marR="7144" marT="12700" marB="0" anchor="b">
                    <a:lnL>
                      <a:noFill/>
                    </a:lnL>
                    <a:lnR>
                      <a:noFill/>
                    </a:lnR>
                    <a:lnT>
                      <a:noFill/>
                    </a:lnT>
                    <a:lnB>
                      <a:noFill/>
                    </a:lnB>
                  </a:tcPr>
                </a:tc>
              </a:tr>
              <a:tr h="199132">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r>
              <a:tr h="199132">
                <a:tc>
                  <a:txBody>
                    <a:bodyPr/>
                    <a:lstStyle/>
                    <a:p>
                      <a:pPr algn="l" fontAlgn="b"/>
                      <a:r>
                        <a:rPr lang="en-GB" sz="1200" b="1" i="0" u="none" strike="noStrike" dirty="0">
                          <a:effectLst/>
                          <a:latin typeface="Arial"/>
                        </a:rPr>
                        <a:t>Grade</a:t>
                      </a:r>
                    </a:p>
                  </a:txBody>
                  <a:tcPr marL="7144" marR="7144" marT="12700" marB="0" anchor="b">
                    <a:lnL>
                      <a:noFill/>
                    </a:lnL>
                    <a:lnR>
                      <a:noFill/>
                    </a:lnR>
                    <a:lnT>
                      <a:noFill/>
                    </a:lnT>
                    <a:lnB>
                      <a:noFill/>
                    </a:lnB>
                  </a:tcPr>
                </a:tc>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r>
              <a:tr h="199132">
                <a:tc>
                  <a:txBody>
                    <a:bodyPr/>
                    <a:lstStyle/>
                    <a:p>
                      <a:pPr algn="l" fontAlgn="b"/>
                      <a:r>
                        <a:rPr lang="en-GB" sz="1200" b="0" i="0" u="none" strike="noStrike" dirty="0">
                          <a:effectLst/>
                          <a:latin typeface="Arial"/>
                        </a:rPr>
                        <a:t>1</a:t>
                      </a:r>
                    </a:p>
                  </a:txBody>
                  <a:tcPr marL="7144" marR="7144" marT="12700" marB="0" anchor="b">
                    <a:lnL>
                      <a:noFill/>
                    </a:lnL>
                    <a:lnR>
                      <a:noFill/>
                    </a:lnR>
                    <a:lnT>
                      <a:noFill/>
                    </a:lnT>
                    <a:lnB>
                      <a:noFill/>
                    </a:lnB>
                  </a:tcPr>
                </a:tc>
                <a:tc>
                  <a:txBody>
                    <a:bodyPr/>
                    <a:lstStyle/>
                    <a:p>
                      <a:pPr algn="r" fontAlgn="b"/>
                      <a:r>
                        <a:rPr lang="en-GB" sz="1200" b="0" i="0" u="none" strike="noStrike" dirty="0" smtClean="0">
                          <a:effectLst/>
                          <a:latin typeface="Arial"/>
                        </a:rPr>
                        <a:t>3</a:t>
                      </a:r>
                      <a:endParaRPr lang="en-GB" sz="1200" b="0" i="0" u="none" strike="noStrike" dirty="0">
                        <a:effectLst/>
                        <a:latin typeface="Arial"/>
                      </a:endParaRPr>
                    </a:p>
                  </a:txBody>
                  <a:tcPr marL="7144" marR="7144" marT="12700" marB="0" anchor="b">
                    <a:lnL>
                      <a:noFill/>
                    </a:lnL>
                    <a:lnR>
                      <a:noFill/>
                    </a:lnR>
                    <a:lnT>
                      <a:noFill/>
                    </a:lnT>
                    <a:lnB>
                      <a:noFill/>
                    </a:lnB>
                  </a:tcPr>
                </a:tc>
              </a:tr>
              <a:tr h="199132">
                <a:tc>
                  <a:txBody>
                    <a:bodyPr/>
                    <a:lstStyle/>
                    <a:p>
                      <a:pPr algn="l" fontAlgn="b"/>
                      <a:r>
                        <a:rPr lang="en-GB" sz="1200" b="0" i="0" u="none" strike="noStrike">
                          <a:effectLst/>
                          <a:latin typeface="Arial"/>
                        </a:rPr>
                        <a:t>2</a:t>
                      </a:r>
                    </a:p>
                  </a:txBody>
                  <a:tcPr marL="7144" marR="7144" marT="12700" marB="0" anchor="b">
                    <a:lnL>
                      <a:noFill/>
                    </a:lnL>
                    <a:lnR>
                      <a:noFill/>
                    </a:lnR>
                    <a:lnT>
                      <a:noFill/>
                    </a:lnT>
                    <a:lnB>
                      <a:noFill/>
                    </a:lnB>
                  </a:tcPr>
                </a:tc>
                <a:tc>
                  <a:txBody>
                    <a:bodyPr/>
                    <a:lstStyle/>
                    <a:p>
                      <a:pPr algn="r" fontAlgn="b"/>
                      <a:r>
                        <a:rPr lang="en-GB" sz="1200" b="0" i="0" u="none" strike="noStrike" dirty="0" smtClean="0">
                          <a:effectLst/>
                          <a:latin typeface="Arial"/>
                        </a:rPr>
                        <a:t>14</a:t>
                      </a:r>
                      <a:endParaRPr lang="en-GB" sz="1200" b="0" i="0" u="none" strike="noStrike" dirty="0">
                        <a:effectLst/>
                        <a:latin typeface="Arial"/>
                      </a:endParaRPr>
                    </a:p>
                  </a:txBody>
                  <a:tcPr marL="7144" marR="7144" marT="12700" marB="0" anchor="b">
                    <a:lnL>
                      <a:noFill/>
                    </a:lnL>
                    <a:lnR>
                      <a:noFill/>
                    </a:lnR>
                    <a:lnT>
                      <a:noFill/>
                    </a:lnT>
                    <a:lnB>
                      <a:noFill/>
                    </a:lnB>
                  </a:tcPr>
                </a:tc>
              </a:tr>
              <a:tr h="199132">
                <a:tc>
                  <a:txBody>
                    <a:bodyPr/>
                    <a:lstStyle/>
                    <a:p>
                      <a:pPr algn="l" fontAlgn="b"/>
                      <a:r>
                        <a:rPr lang="en-GB" sz="1200" b="0" i="0" u="none" strike="noStrike">
                          <a:effectLst/>
                          <a:latin typeface="Arial"/>
                        </a:rPr>
                        <a:t>3</a:t>
                      </a:r>
                    </a:p>
                  </a:txBody>
                  <a:tcPr marL="7144" marR="7144" marT="12700" marB="0" anchor="b">
                    <a:lnL>
                      <a:noFill/>
                    </a:lnL>
                    <a:lnR>
                      <a:noFill/>
                    </a:lnR>
                    <a:lnT>
                      <a:noFill/>
                    </a:lnT>
                    <a:lnB>
                      <a:noFill/>
                    </a:lnB>
                  </a:tcPr>
                </a:tc>
                <a:tc>
                  <a:txBody>
                    <a:bodyPr/>
                    <a:lstStyle/>
                    <a:p>
                      <a:pPr algn="r" fontAlgn="b"/>
                      <a:r>
                        <a:rPr lang="en-GB" sz="1200" b="0" i="0" u="none" strike="noStrike" dirty="0" smtClean="0">
                          <a:effectLst/>
                          <a:latin typeface="Arial"/>
                        </a:rPr>
                        <a:t>10</a:t>
                      </a:r>
                      <a:endParaRPr lang="en-GB" sz="1200" b="0" i="0" u="none" strike="noStrike" dirty="0">
                        <a:effectLst/>
                        <a:latin typeface="Arial"/>
                      </a:endParaRPr>
                    </a:p>
                  </a:txBody>
                  <a:tcPr marL="7144" marR="7144" marT="12700" marB="0" anchor="b">
                    <a:lnL>
                      <a:noFill/>
                    </a:lnL>
                    <a:lnR>
                      <a:noFill/>
                    </a:lnR>
                    <a:lnT>
                      <a:noFill/>
                    </a:lnT>
                    <a:lnB>
                      <a:noFill/>
                    </a:lnB>
                  </a:tcPr>
                </a:tc>
              </a:tr>
              <a:tr h="199132">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r>
              <a:tr h="199132">
                <a:tc>
                  <a:txBody>
                    <a:bodyPr/>
                    <a:lstStyle/>
                    <a:p>
                      <a:pPr algn="l" fontAlgn="b"/>
                      <a:r>
                        <a:rPr lang="en-GB" sz="1200" b="1" i="0" u="none" strike="noStrike" dirty="0">
                          <a:effectLst/>
                          <a:latin typeface="Arial"/>
                        </a:rPr>
                        <a:t>Stage</a:t>
                      </a:r>
                    </a:p>
                  </a:txBody>
                  <a:tcPr marL="7144" marR="7144" marT="12700" marB="0" anchor="b">
                    <a:lnL>
                      <a:noFill/>
                    </a:lnL>
                    <a:lnR>
                      <a:noFill/>
                    </a:lnR>
                    <a:lnT>
                      <a:noFill/>
                    </a:lnT>
                    <a:lnB w="12700" cap="flat" cmpd="sng" algn="ctr">
                      <a:solidFill>
                        <a:srgbClr val="FFFFFF"/>
                      </a:solidFill>
                      <a:prstDash val="solid"/>
                      <a:round/>
                      <a:headEnd type="none" w="med" len="med"/>
                      <a:tailEnd type="none" w="med" len="med"/>
                    </a:lnB>
                  </a:tcPr>
                </a:tc>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r>
              <a:tr h="217141">
                <a:tc>
                  <a:txBody>
                    <a:bodyPr/>
                    <a:lstStyle/>
                    <a:p>
                      <a:pPr algn="l" rtl="0" fontAlgn="b"/>
                      <a:r>
                        <a:rPr lang="en-GB" sz="1200" b="0" i="0" u="none" strike="noStrike" dirty="0">
                          <a:solidFill>
                            <a:srgbClr val="000000"/>
                          </a:solidFill>
                          <a:effectLst/>
                          <a:latin typeface="Calibri"/>
                        </a:rPr>
                        <a:t>pT1</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9</a:t>
                      </a:r>
                      <a:endParaRPr lang="en-GB" sz="1200" b="0" i="0" u="none" strike="noStrike" dirty="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dirty="0">
                          <a:solidFill>
                            <a:srgbClr val="000000"/>
                          </a:solidFill>
                          <a:effectLst/>
                          <a:latin typeface="Calibri"/>
                        </a:rPr>
                        <a:t>pT2</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10</a:t>
                      </a:r>
                      <a:endParaRPr lang="en-GB" sz="1200" b="0" i="0" u="none" strike="noStrike" dirty="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dirty="0">
                          <a:solidFill>
                            <a:srgbClr val="000000"/>
                          </a:solidFill>
                          <a:effectLst/>
                          <a:latin typeface="Calibri"/>
                        </a:rPr>
                        <a:t>pT3</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8</a:t>
                      </a:r>
                      <a:endParaRPr lang="en-GB" sz="1200" b="0" i="0" u="none" strike="noStrike" dirty="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a:solidFill>
                            <a:srgbClr val="000000"/>
                          </a:solidFill>
                          <a:effectLst/>
                          <a:latin typeface="Calibri"/>
                        </a:rPr>
                        <a:t>pT4</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a:effectLst/>
                          <a:latin typeface="Arial"/>
                        </a:rPr>
                        <a:t>0</a:t>
                      </a: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199132">
                <a:tc>
                  <a:txBody>
                    <a:bodyPr/>
                    <a:lstStyle/>
                    <a:p>
                      <a:pPr algn="l" fontAlgn="b"/>
                      <a:endParaRPr lang="en-GB" sz="1200" b="0" i="0" u="none" strike="noStrike">
                        <a:effectLst/>
                        <a:latin typeface="Arial"/>
                      </a:endParaRPr>
                    </a:p>
                  </a:txBody>
                  <a:tcPr marL="7144" marR="7144" marT="1270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r>
              <a:tr h="217141">
                <a:tc>
                  <a:txBody>
                    <a:bodyPr/>
                    <a:lstStyle/>
                    <a:p>
                      <a:pPr algn="l" rtl="0" fontAlgn="b"/>
                      <a:r>
                        <a:rPr lang="en-GB" sz="1200" b="1" i="0" u="none" strike="noStrike">
                          <a:solidFill>
                            <a:srgbClr val="000000"/>
                          </a:solidFill>
                          <a:effectLst/>
                          <a:latin typeface="Calibri"/>
                        </a:rPr>
                        <a:t>Sub Type </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b"/>
                      <a:endParaRPr lang="en-GB" sz="1200" b="0" i="0" u="none" strike="noStrike">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dirty="0" err="1" smtClean="0">
                          <a:solidFill>
                            <a:srgbClr val="000000"/>
                          </a:solidFill>
                          <a:effectLst/>
                          <a:latin typeface="Calibri"/>
                        </a:rPr>
                        <a:t>Basaloid</a:t>
                      </a:r>
                      <a:endParaRPr lang="en-GB" sz="1200" b="0" i="0" u="none" strike="noStrike" dirty="0">
                        <a:solidFill>
                          <a:srgbClr val="000000"/>
                        </a:solidFill>
                        <a:effectLst/>
                        <a:latin typeface="Calibri"/>
                      </a:endParaRP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7</a:t>
                      </a:r>
                      <a:endParaRPr lang="en-GB" sz="1200" b="0" i="0" u="none" strike="noStrike" dirty="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a:solidFill>
                            <a:srgbClr val="000000"/>
                          </a:solidFill>
                          <a:effectLst/>
                          <a:latin typeface="Calibri"/>
                        </a:rPr>
                        <a:t>NOS</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9</a:t>
                      </a:r>
                      <a:endParaRPr lang="en-GB" sz="1200" b="0" i="0" u="none" strike="noStrike" dirty="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a:solidFill>
                            <a:srgbClr val="000000"/>
                          </a:solidFill>
                          <a:effectLst/>
                          <a:latin typeface="Calibri"/>
                        </a:rPr>
                        <a:t>Condyl</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11</a:t>
                      </a:r>
                      <a:endParaRPr lang="en-GB" sz="1200" b="0" i="0" u="none" strike="noStrike" dirty="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199132">
                <a:tc>
                  <a:txBody>
                    <a:bodyPr/>
                    <a:lstStyle/>
                    <a:p>
                      <a:pPr algn="l" fontAlgn="b"/>
                      <a:endParaRPr lang="en-GB" sz="1200" b="0" i="0" u="none" strike="noStrike">
                        <a:effectLst/>
                        <a:latin typeface="Arial"/>
                      </a:endParaRPr>
                    </a:p>
                  </a:txBody>
                  <a:tcPr marL="7144" marR="7144" marT="12700" marB="0" anchor="b">
                    <a:lnL>
                      <a:noFill/>
                    </a:lnL>
                    <a:lnR>
                      <a:no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b"/>
                      <a:endParaRPr lang="en-GB" sz="1200" b="0" i="0" u="none" strike="noStrike">
                        <a:effectLst/>
                        <a:latin typeface="Arial"/>
                      </a:endParaRPr>
                    </a:p>
                  </a:txBody>
                  <a:tcPr marL="7144" marR="7144" marT="12700" marB="0" anchor="b">
                    <a:lnL>
                      <a:noFill/>
                    </a:lnL>
                    <a:lnR>
                      <a:noFill/>
                    </a:lnR>
                    <a:lnT>
                      <a:noFill/>
                    </a:lnT>
                    <a:lnB>
                      <a:noFill/>
                    </a:lnB>
                  </a:tcPr>
                </a:tc>
              </a:tr>
              <a:tr h="217141">
                <a:tc>
                  <a:txBody>
                    <a:bodyPr/>
                    <a:lstStyle/>
                    <a:p>
                      <a:pPr algn="l" rtl="0" fontAlgn="b"/>
                      <a:r>
                        <a:rPr lang="en-GB" sz="1200" b="1" i="0" u="none" strike="noStrike">
                          <a:solidFill>
                            <a:srgbClr val="000000"/>
                          </a:solidFill>
                          <a:effectLst/>
                          <a:latin typeface="Calibri"/>
                        </a:rPr>
                        <a:t>Lymph Invasion </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l" fontAlgn="b"/>
                      <a:endParaRPr lang="en-GB" sz="1200" b="0" i="0" u="none" strike="noStrike">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a:solidFill>
                            <a:srgbClr val="000000"/>
                          </a:solidFill>
                          <a:effectLst/>
                          <a:latin typeface="Calibri"/>
                        </a:rPr>
                        <a:t>Positive</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12</a:t>
                      </a:r>
                      <a:endParaRPr lang="en-GB" sz="1200" b="0" i="0" u="none" strike="noStrike" dirty="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dirty="0" smtClean="0">
                          <a:solidFill>
                            <a:srgbClr val="000000"/>
                          </a:solidFill>
                          <a:effectLst/>
                          <a:latin typeface="Calibri"/>
                        </a:rPr>
                        <a:t>Negative</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15</a:t>
                      </a: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endParaRPr lang="en-GB" sz="1200" b="0" i="0" u="none" strike="noStrike" dirty="0" smtClean="0">
                        <a:solidFill>
                          <a:srgbClr val="000000"/>
                        </a:solidFill>
                        <a:effectLst/>
                        <a:latin typeface="Calibri"/>
                      </a:endParaRP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endParaRPr lang="en-GB" sz="1200" b="0" i="0" u="none" strike="noStrike" dirty="0" smtClean="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1" i="0" u="none" strike="noStrike" dirty="0" smtClean="0">
                          <a:solidFill>
                            <a:srgbClr val="000000"/>
                          </a:solidFill>
                          <a:effectLst/>
                          <a:latin typeface="Calibri"/>
                        </a:rPr>
                        <a:t>HPV Status</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endParaRPr lang="en-GB" sz="1200" b="0" i="0" u="none" strike="noStrike" dirty="0" smtClean="0">
                        <a:effectLst/>
                        <a:latin typeface="Arial"/>
                      </a:endParaRP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dirty="0" smtClean="0">
                          <a:solidFill>
                            <a:srgbClr val="000000"/>
                          </a:solidFill>
                          <a:effectLst/>
                          <a:latin typeface="Calibri"/>
                        </a:rPr>
                        <a:t>HPV Positive</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9</a:t>
                      </a: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r h="217141">
                <a:tc>
                  <a:txBody>
                    <a:bodyPr/>
                    <a:lstStyle/>
                    <a:p>
                      <a:pPr algn="l" rtl="0" fontAlgn="b"/>
                      <a:r>
                        <a:rPr lang="en-GB" sz="1200" b="0" i="0" u="none" strike="noStrike" dirty="0" smtClean="0">
                          <a:solidFill>
                            <a:srgbClr val="000000"/>
                          </a:solidFill>
                          <a:effectLst/>
                          <a:latin typeface="Calibri"/>
                        </a:rPr>
                        <a:t>HPV Negative</a:t>
                      </a:r>
                    </a:p>
                  </a:txBody>
                  <a:tcPr marL="7144" marR="7144" marT="12700" marB="0" anchor="b">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r" fontAlgn="b"/>
                      <a:r>
                        <a:rPr lang="en-GB" sz="1200" b="0" i="0" u="none" strike="noStrike" dirty="0" smtClean="0">
                          <a:effectLst/>
                          <a:latin typeface="Arial"/>
                        </a:rPr>
                        <a:t>18</a:t>
                      </a:r>
                    </a:p>
                  </a:txBody>
                  <a:tcPr marL="7144" marR="7144" marT="12700" marB="0" anchor="b">
                    <a:lnL w="12700" cap="flat" cmpd="sng" algn="ctr">
                      <a:solidFill>
                        <a:srgbClr val="FFFFFF"/>
                      </a:solidFill>
                      <a:prstDash val="solid"/>
                      <a:round/>
                      <a:headEnd type="none" w="med" len="med"/>
                      <a:tailEnd type="none" w="med" len="med"/>
                    </a:lnL>
                    <a:lnR>
                      <a:noFill/>
                    </a:lnR>
                    <a:lnT>
                      <a:noFill/>
                    </a:lnT>
                    <a:lnB>
                      <a:noFill/>
                    </a:lnB>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421785991"/>
              </p:ext>
            </p:extLst>
          </p:nvPr>
        </p:nvGraphicFramePr>
        <p:xfrm>
          <a:off x="3954715" y="851946"/>
          <a:ext cx="1741750" cy="6334912"/>
        </p:xfrm>
        <a:graphic>
          <a:graphicData uri="http://schemas.openxmlformats.org/drawingml/2006/table">
            <a:tbl>
              <a:tblPr>
                <a:tableStyleId>{5C22544A-7EE6-4342-B048-85BDC9FD1C3A}</a:tableStyleId>
              </a:tblPr>
              <a:tblGrid>
                <a:gridCol w="953255"/>
                <a:gridCol w="788495"/>
              </a:tblGrid>
              <a:tr h="177565">
                <a:tc>
                  <a:txBody>
                    <a:bodyPr/>
                    <a:lstStyle/>
                    <a:p>
                      <a:pPr algn="l" rtl="0" fontAlgn="b"/>
                      <a:r>
                        <a:rPr lang="en-GB" sz="1200" b="1" u="none" strike="noStrike" dirty="0">
                          <a:effectLst/>
                        </a:rPr>
                        <a:t>Age </a:t>
                      </a:r>
                      <a:endParaRPr lang="en-GB" sz="1200" b="1" i="0" u="none" strike="noStrike" dirty="0">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dirty="0">
                          <a:effectLst/>
                        </a:rPr>
                        <a:t>Median</a:t>
                      </a:r>
                      <a:endParaRPr lang="en-GB" sz="1200" b="0" i="0" u="none" strike="noStrike" dirty="0">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68</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Range </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35-92</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b="1" u="none" strike="noStrike" dirty="0">
                          <a:effectLst/>
                        </a:rPr>
                        <a:t>Grade</a:t>
                      </a:r>
                      <a:endParaRPr lang="en-GB" sz="1200" b="1" i="0" u="none" strike="noStrike" dirty="0">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1</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5</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2</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36</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3</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29</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b="1" u="none" strike="noStrike" dirty="0">
                          <a:effectLst/>
                        </a:rPr>
                        <a:t>Stage</a:t>
                      </a:r>
                      <a:endParaRPr lang="en-GB" sz="1200" b="1" i="0" u="none" strike="noStrike" dirty="0">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pT1</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10</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pT2a</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21</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pT2b</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16</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pT3</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21</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dirty="0">
                          <a:effectLst/>
                        </a:rPr>
                        <a:t>pT4</a:t>
                      </a:r>
                      <a:endParaRPr lang="en-GB" sz="1200" b="0" i="0" u="none" strike="noStrike" dirty="0">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2</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b="1" u="none" strike="noStrike" dirty="0">
                          <a:effectLst/>
                        </a:rPr>
                        <a:t>Sub Type </a:t>
                      </a:r>
                      <a:endParaRPr lang="en-GB" sz="1200" b="1" i="0" u="none" strike="noStrike" dirty="0">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Basaloid</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12</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NOS</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40</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Condyl</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18</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347175">
                <a:tc>
                  <a:txBody>
                    <a:bodyPr/>
                    <a:lstStyle/>
                    <a:p>
                      <a:pPr algn="l" rtl="0" fontAlgn="b"/>
                      <a:r>
                        <a:rPr lang="en-GB" sz="1200" b="1" u="none" strike="noStrike" dirty="0">
                          <a:effectLst/>
                        </a:rPr>
                        <a:t>Lymph Invasion </a:t>
                      </a:r>
                      <a:endParaRPr lang="en-GB" sz="1200" b="1" i="0" u="none" strike="noStrike" dirty="0">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Positive</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30</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Negative</a:t>
                      </a:r>
                      <a:endParaRPr lang="en-GB" sz="1200" b="0" i="0" u="none" strike="noStrike">
                        <a:solidFill>
                          <a:srgbClr val="000000"/>
                        </a:solidFill>
                        <a:effectLst/>
                        <a:latin typeface="Calibri"/>
                      </a:endParaRPr>
                    </a:p>
                  </a:txBody>
                  <a:tcPr marL="5271" marR="5271" marT="9371" marB="0" anchor="b">
                    <a:noFill/>
                  </a:tcPr>
                </a:tc>
                <a:tc>
                  <a:txBody>
                    <a:bodyPr/>
                    <a:lstStyle/>
                    <a:p>
                      <a:pPr algn="r" rtl="0" fontAlgn="b"/>
                      <a:r>
                        <a:rPr lang="en-GB" sz="1200" u="none" strike="noStrike">
                          <a:effectLst/>
                        </a:rPr>
                        <a:t>40</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dirty="0">
                          <a:effectLst/>
                        </a:rPr>
                        <a:t> </a:t>
                      </a:r>
                      <a:endParaRPr lang="en-GB" sz="1200" b="0" i="0" u="none" strike="noStrike" dirty="0">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b="1" u="none" strike="noStrike" dirty="0">
                          <a:effectLst/>
                        </a:rPr>
                        <a:t>HPV</a:t>
                      </a:r>
                      <a:endParaRPr lang="en-GB" sz="1200" b="1" i="0" u="none" strike="noStrike" dirty="0">
                        <a:solidFill>
                          <a:srgbClr val="000000"/>
                        </a:solidFill>
                        <a:effectLst/>
                        <a:latin typeface="Calibri"/>
                      </a:endParaRPr>
                    </a:p>
                  </a:txBody>
                  <a:tcPr marL="5271" marR="5271" marT="9371" marB="0" anchor="b">
                    <a:noFill/>
                  </a:tcPr>
                </a:tc>
                <a:tc>
                  <a:txBody>
                    <a:bodyPr/>
                    <a:lstStyle/>
                    <a:p>
                      <a:pPr algn="l" fontAlgn="b"/>
                      <a:r>
                        <a:rPr lang="en-GB" sz="1200" u="none" strike="noStrike">
                          <a:effectLst/>
                        </a:rPr>
                        <a:t> </a:t>
                      </a:r>
                      <a:endParaRPr lang="en-GB" sz="1200" b="0" i="0" u="none" strike="noStrike">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dirty="0">
                          <a:effectLst/>
                        </a:rPr>
                        <a:t>HPV Positive </a:t>
                      </a:r>
                      <a:endParaRPr lang="en-GB" sz="1200" b="0" i="0" u="none" strike="noStrike" dirty="0">
                        <a:solidFill>
                          <a:srgbClr val="000000"/>
                        </a:solidFill>
                        <a:effectLst/>
                        <a:latin typeface="Calibri"/>
                      </a:endParaRPr>
                    </a:p>
                  </a:txBody>
                  <a:tcPr marL="5271" marR="5271" marT="9371" marB="0" anchor="b">
                    <a:noFill/>
                  </a:tcPr>
                </a:tc>
                <a:tc>
                  <a:txBody>
                    <a:bodyPr/>
                    <a:lstStyle/>
                    <a:p>
                      <a:pPr algn="r" fontAlgn="b"/>
                      <a:r>
                        <a:rPr lang="en-GB" sz="1200" u="none" strike="noStrike" dirty="0">
                          <a:effectLst/>
                        </a:rPr>
                        <a:t>18</a:t>
                      </a:r>
                      <a:endParaRPr lang="en-GB" sz="1200" b="0" i="0" u="none" strike="noStrike" dirty="0">
                        <a:solidFill>
                          <a:srgbClr val="000000"/>
                        </a:solidFill>
                        <a:effectLst/>
                        <a:latin typeface="Calibri"/>
                      </a:endParaRPr>
                    </a:p>
                  </a:txBody>
                  <a:tcPr marL="5271" marR="5271" marT="9371" marB="0" anchor="b">
                    <a:noFill/>
                  </a:tcPr>
                </a:tc>
              </a:tr>
              <a:tr h="177565">
                <a:tc>
                  <a:txBody>
                    <a:bodyPr/>
                    <a:lstStyle/>
                    <a:p>
                      <a:pPr algn="l" rtl="0" fontAlgn="b"/>
                      <a:r>
                        <a:rPr lang="en-GB" sz="1200" u="none" strike="noStrike">
                          <a:effectLst/>
                        </a:rPr>
                        <a:t>HPV Negative</a:t>
                      </a:r>
                      <a:endParaRPr lang="en-GB" sz="1200" b="0" i="0" u="none" strike="noStrike">
                        <a:solidFill>
                          <a:srgbClr val="000000"/>
                        </a:solidFill>
                        <a:effectLst/>
                        <a:latin typeface="Calibri"/>
                      </a:endParaRPr>
                    </a:p>
                  </a:txBody>
                  <a:tcPr marL="5271" marR="5271" marT="9371" marB="0" anchor="b">
                    <a:noFill/>
                  </a:tcPr>
                </a:tc>
                <a:tc>
                  <a:txBody>
                    <a:bodyPr/>
                    <a:lstStyle/>
                    <a:p>
                      <a:pPr algn="r" fontAlgn="b"/>
                      <a:r>
                        <a:rPr lang="en-GB" sz="1200" u="none" strike="noStrike" dirty="0">
                          <a:effectLst/>
                        </a:rPr>
                        <a:t>52</a:t>
                      </a:r>
                      <a:endParaRPr lang="en-GB" sz="1200" b="0" i="0" u="none" strike="noStrike" dirty="0">
                        <a:solidFill>
                          <a:srgbClr val="000000"/>
                        </a:solidFill>
                        <a:effectLst/>
                        <a:latin typeface="Calibri"/>
                      </a:endParaRPr>
                    </a:p>
                  </a:txBody>
                  <a:tcPr marL="5271" marR="5271" marT="9371" marB="0" anchor="b">
                    <a:noFill/>
                  </a:tcPr>
                </a:tc>
              </a:tr>
              <a:tr h="177565">
                <a:tc>
                  <a:txBody>
                    <a:bodyPr/>
                    <a:lstStyle/>
                    <a:p>
                      <a:pPr algn="l" rtl="0" fontAlgn="b"/>
                      <a:endParaRPr lang="en-GB" sz="1200" b="0" i="0" u="none" strike="noStrike" dirty="0">
                        <a:solidFill>
                          <a:srgbClr val="000000"/>
                        </a:solidFill>
                        <a:effectLst/>
                        <a:latin typeface="Calibri"/>
                      </a:endParaRPr>
                    </a:p>
                  </a:txBody>
                  <a:tcPr marL="5271" marR="5271" marT="9371" marB="0" anchor="b">
                    <a:noFill/>
                  </a:tcPr>
                </a:tc>
                <a:tc>
                  <a:txBody>
                    <a:bodyPr/>
                    <a:lstStyle/>
                    <a:p>
                      <a:pPr algn="r" fontAlgn="b"/>
                      <a:endParaRPr lang="en-GB" sz="1200" b="0" i="0" u="none" strike="noStrike" dirty="0">
                        <a:solidFill>
                          <a:srgbClr val="000000"/>
                        </a:solidFill>
                        <a:effectLst/>
                        <a:latin typeface="Calibri"/>
                      </a:endParaRPr>
                    </a:p>
                  </a:txBody>
                  <a:tcPr marL="5271" marR="5271" marT="9371" marB="0" anchor="b">
                    <a:noFill/>
                  </a:tcPr>
                </a:tc>
              </a:tr>
              <a:tr h="177565">
                <a:tc>
                  <a:txBody>
                    <a:bodyPr/>
                    <a:lstStyle/>
                    <a:p>
                      <a:r>
                        <a:rPr lang="en-GB" sz="1200" b="1" dirty="0" smtClean="0"/>
                        <a:t>Sample Type</a:t>
                      </a:r>
                      <a:endParaRPr lang="en-GB" sz="1200" b="1" dirty="0"/>
                    </a:p>
                  </a:txBody>
                  <a:tcPr marL="5271" marR="5271" marT="9371" marB="0" anchor="b">
                    <a:noFill/>
                  </a:tcPr>
                </a:tc>
                <a:tc>
                  <a:txBody>
                    <a:bodyPr/>
                    <a:lstStyle/>
                    <a:p>
                      <a:endParaRPr lang="en-GB" sz="1200"/>
                    </a:p>
                  </a:txBody>
                  <a:tcPr marL="5271" marR="5271" marT="9371" marB="0" anchor="b">
                    <a:noFill/>
                  </a:tcPr>
                </a:tc>
              </a:tr>
              <a:tr h="177565">
                <a:tc>
                  <a:txBody>
                    <a:bodyPr/>
                    <a:lstStyle/>
                    <a:p>
                      <a:pPr algn="l" rtl="0" fontAlgn="b"/>
                      <a:r>
                        <a:rPr lang="en-GB" sz="1200" b="0" i="0" u="none" strike="noStrike" dirty="0" smtClean="0">
                          <a:solidFill>
                            <a:srgbClr val="000000"/>
                          </a:solidFill>
                          <a:effectLst/>
                          <a:latin typeface="Calibri"/>
                        </a:rPr>
                        <a:t>Fresh</a:t>
                      </a:r>
                      <a:r>
                        <a:rPr lang="en-GB" sz="1200" b="0" i="0" u="none" strike="noStrike" baseline="0" dirty="0" smtClean="0">
                          <a:solidFill>
                            <a:srgbClr val="000000"/>
                          </a:solidFill>
                          <a:effectLst/>
                          <a:latin typeface="Calibri"/>
                        </a:rPr>
                        <a:t> Frozen</a:t>
                      </a:r>
                      <a:endParaRPr lang="en-GB" sz="1200" b="0" i="0" u="none" strike="noStrike" dirty="0">
                        <a:solidFill>
                          <a:srgbClr val="000000"/>
                        </a:solidFill>
                        <a:effectLst/>
                        <a:latin typeface="Calibri"/>
                      </a:endParaRPr>
                    </a:p>
                  </a:txBody>
                  <a:tcPr marL="5271" marR="5271" marT="9371" marB="0" anchor="b">
                    <a:noFill/>
                  </a:tcPr>
                </a:tc>
                <a:tc>
                  <a:txBody>
                    <a:bodyPr/>
                    <a:lstStyle/>
                    <a:p>
                      <a:pPr algn="r" fontAlgn="b"/>
                      <a:r>
                        <a:rPr lang="en-GB" sz="1200" b="0" i="0" u="none" strike="noStrike" dirty="0" smtClean="0">
                          <a:solidFill>
                            <a:srgbClr val="000000"/>
                          </a:solidFill>
                          <a:effectLst/>
                          <a:latin typeface="Calibri"/>
                        </a:rPr>
                        <a:t>20</a:t>
                      </a:r>
                      <a:endParaRPr lang="en-GB" sz="1200" b="0" i="0" u="none" strike="noStrike" dirty="0">
                        <a:solidFill>
                          <a:srgbClr val="000000"/>
                        </a:solidFill>
                        <a:effectLst/>
                        <a:latin typeface="Calibri"/>
                      </a:endParaRPr>
                    </a:p>
                  </a:txBody>
                  <a:tcPr marL="5271" marR="5271" marT="9371" marB="0" anchor="b">
                    <a:noFill/>
                  </a:tcPr>
                </a:tc>
              </a:tr>
              <a:tr h="177565">
                <a:tc>
                  <a:txBody>
                    <a:bodyPr/>
                    <a:lstStyle/>
                    <a:p>
                      <a:pPr algn="l" rtl="0" fontAlgn="b"/>
                      <a:r>
                        <a:rPr lang="en-GB" sz="1200" b="0" i="0" u="none" strike="noStrike" dirty="0" smtClean="0">
                          <a:solidFill>
                            <a:srgbClr val="000000"/>
                          </a:solidFill>
                          <a:effectLst/>
                          <a:latin typeface="Calibri"/>
                        </a:rPr>
                        <a:t>FFPE</a:t>
                      </a:r>
                      <a:endParaRPr lang="en-GB" sz="1200" b="0" i="0" u="none" strike="noStrike" dirty="0">
                        <a:solidFill>
                          <a:srgbClr val="000000"/>
                        </a:solidFill>
                        <a:effectLst/>
                        <a:latin typeface="Calibri"/>
                      </a:endParaRPr>
                    </a:p>
                  </a:txBody>
                  <a:tcPr marL="5271" marR="5271" marT="9371" marB="0" anchor="b">
                    <a:noFill/>
                  </a:tcPr>
                </a:tc>
                <a:tc>
                  <a:txBody>
                    <a:bodyPr/>
                    <a:lstStyle/>
                    <a:p>
                      <a:pPr algn="r" fontAlgn="b"/>
                      <a:r>
                        <a:rPr lang="en-GB" sz="1200" b="0" i="0" u="none" strike="noStrike" dirty="0" smtClean="0">
                          <a:solidFill>
                            <a:srgbClr val="000000"/>
                          </a:solidFill>
                          <a:effectLst/>
                          <a:latin typeface="Calibri"/>
                        </a:rPr>
                        <a:t>50</a:t>
                      </a:r>
                      <a:endParaRPr lang="en-GB" sz="1200" b="0" i="0" u="none" strike="noStrike" dirty="0">
                        <a:solidFill>
                          <a:srgbClr val="000000"/>
                        </a:solidFill>
                        <a:effectLst/>
                        <a:latin typeface="Calibri"/>
                      </a:endParaRPr>
                    </a:p>
                  </a:txBody>
                  <a:tcPr marL="5271" marR="5271" marT="9371" marB="0" anchor="b">
                    <a:noFill/>
                  </a:tcPr>
                </a:tc>
              </a:tr>
            </a:tbl>
          </a:graphicData>
        </a:graphic>
      </p:graphicFrame>
      <p:sp>
        <p:nvSpPr>
          <p:cNvPr id="2" name="TextBox 1"/>
          <p:cNvSpPr txBox="1"/>
          <p:nvPr/>
        </p:nvSpPr>
        <p:spPr>
          <a:xfrm>
            <a:off x="369276" y="455743"/>
            <a:ext cx="320922" cy="276999"/>
          </a:xfrm>
          <a:prstGeom prst="rect">
            <a:avLst/>
          </a:prstGeom>
          <a:noFill/>
        </p:spPr>
        <p:txBody>
          <a:bodyPr wrap="none" rtlCol="0">
            <a:spAutoFit/>
          </a:bodyPr>
          <a:lstStyle/>
          <a:p>
            <a:r>
              <a:rPr lang="en-GB" sz="1200" dirty="0" smtClean="0"/>
              <a:t>A)</a:t>
            </a:r>
            <a:endParaRPr lang="en-GB" sz="1200" dirty="0"/>
          </a:p>
        </p:txBody>
      </p:sp>
      <p:sp>
        <p:nvSpPr>
          <p:cNvPr id="6" name="TextBox 5"/>
          <p:cNvSpPr txBox="1"/>
          <p:nvPr/>
        </p:nvSpPr>
        <p:spPr>
          <a:xfrm>
            <a:off x="3483006" y="539553"/>
            <a:ext cx="314510" cy="276999"/>
          </a:xfrm>
          <a:prstGeom prst="rect">
            <a:avLst/>
          </a:prstGeom>
          <a:noFill/>
        </p:spPr>
        <p:txBody>
          <a:bodyPr wrap="none" rtlCol="0">
            <a:spAutoFit/>
          </a:bodyPr>
          <a:lstStyle/>
          <a:p>
            <a:r>
              <a:rPr lang="en-GB" sz="1200" dirty="0" smtClean="0"/>
              <a:t>B)</a:t>
            </a:r>
            <a:endParaRPr lang="en-GB" sz="1200" dirty="0"/>
          </a:p>
        </p:txBody>
      </p:sp>
    </p:spTree>
    <p:extLst>
      <p:ext uri="{BB962C8B-B14F-4D97-AF65-F5344CB8AC3E}">
        <p14:creationId xmlns:p14="http://schemas.microsoft.com/office/powerpoint/2010/main" val="11000298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b="1774"/>
          <a:stretch/>
        </p:blipFill>
        <p:spPr>
          <a:xfrm>
            <a:off x="1050925" y="686324"/>
            <a:ext cx="4620455" cy="2120648"/>
          </a:xfrm>
        </p:spPr>
      </p:pic>
      <p:sp>
        <p:nvSpPr>
          <p:cNvPr id="5" name="TextBox 4"/>
          <p:cNvSpPr txBox="1"/>
          <p:nvPr/>
        </p:nvSpPr>
        <p:spPr>
          <a:xfrm>
            <a:off x="863940" y="7851975"/>
            <a:ext cx="5168725" cy="938719"/>
          </a:xfrm>
          <a:prstGeom prst="rect">
            <a:avLst/>
          </a:prstGeom>
          <a:noFill/>
        </p:spPr>
        <p:txBody>
          <a:bodyPr wrap="square" rtlCol="0">
            <a:spAutoFit/>
          </a:bodyPr>
          <a:lstStyle/>
          <a:p>
            <a:r>
              <a:rPr lang="en-US" sz="1100" dirty="0" smtClean="0"/>
              <a:t>Supplementary Figure 1. APOBEC mutation fraction of across multiple cancer types . </a:t>
            </a:r>
            <a:r>
              <a:rPr lang="en-GB" sz="1100" dirty="0"/>
              <a:t> B</a:t>
            </a:r>
            <a:r>
              <a:rPr lang="en-US" sz="1100" dirty="0"/>
              <a:t>) Mutation type and trinucleotide contexts for the two signatures extracted from </a:t>
            </a:r>
            <a:r>
              <a:rPr lang="en-US" sz="1100" dirty="0" smtClean="0"/>
              <a:t>NNMF (      </a:t>
            </a:r>
          </a:p>
          <a:p>
            <a:r>
              <a:rPr lang="en-US" sz="1100" dirty="0"/>
              <a:t> </a:t>
            </a:r>
            <a:r>
              <a:rPr lang="en-US" sz="1100" dirty="0" smtClean="0"/>
              <a:t>   CpG </a:t>
            </a:r>
            <a:r>
              <a:rPr lang="en-US" sz="1100" dirty="0"/>
              <a:t>Deamination,     APOBEC). C) Coefficient silhouette, Consensus silhouette and </a:t>
            </a:r>
            <a:r>
              <a:rPr lang="en-US" sz="1100" dirty="0" err="1"/>
              <a:t>cophenetic</a:t>
            </a:r>
            <a:r>
              <a:rPr lang="en-US" sz="1100" dirty="0"/>
              <a:t> correlation metrics used to determine the optimum number of clusters. </a:t>
            </a:r>
            <a:endParaRPr lang="en-GB" sz="1100" dirty="0"/>
          </a:p>
          <a:p>
            <a:endParaRPr lang="en-US" sz="1100" dirty="0"/>
          </a:p>
        </p:txBody>
      </p:sp>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3778" b="43556"/>
          <a:stretch/>
        </p:blipFill>
        <p:spPr>
          <a:xfrm>
            <a:off x="1156972" y="2946672"/>
            <a:ext cx="3990311" cy="2339632"/>
          </a:xfrm>
          <a:prstGeom prst="rect">
            <a:avLst/>
          </a:prstGeom>
        </p:spPr>
      </p:pic>
      <p:pic>
        <p:nvPicPr>
          <p:cNvPr id="7" name="Picture 6"/>
          <p:cNvPicPr>
            <a:picLocks noChangeAspect="1"/>
          </p:cNvPicPr>
          <p:nvPr/>
        </p:nvPicPr>
        <p:blipFill rotWithShape="1">
          <a:blip r:embed="rId4">
            <a:extLst>
              <a:ext uri="{28A0092B-C50C-407E-A947-70E740481C1C}">
                <a14:useLocalDpi xmlns:a14="http://schemas.microsoft.com/office/drawing/2010/main" val="0"/>
              </a:ext>
            </a:extLst>
          </a:blip>
          <a:srcRect l="21797" t="57777" r="26250" b="13112"/>
          <a:stretch/>
        </p:blipFill>
        <p:spPr>
          <a:xfrm>
            <a:off x="1348569" y="5642566"/>
            <a:ext cx="3538631" cy="2207432"/>
          </a:xfrm>
          <a:prstGeom prst="rect">
            <a:avLst/>
          </a:prstGeom>
        </p:spPr>
      </p:pic>
      <p:sp>
        <p:nvSpPr>
          <p:cNvPr id="16" name="Oval 15"/>
          <p:cNvSpPr/>
          <p:nvPr/>
        </p:nvSpPr>
        <p:spPr>
          <a:xfrm flipV="1">
            <a:off x="986690" y="8266125"/>
            <a:ext cx="58832" cy="58584"/>
          </a:xfrm>
          <a:prstGeom prst="ellipse">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smtClean="0"/>
          </a:p>
          <a:p>
            <a:pPr algn="ctr"/>
            <a:endParaRPr lang="en-GB" dirty="0"/>
          </a:p>
        </p:txBody>
      </p:sp>
      <p:sp>
        <p:nvSpPr>
          <p:cNvPr id="22" name="Oval 21"/>
          <p:cNvSpPr/>
          <p:nvPr/>
        </p:nvSpPr>
        <p:spPr>
          <a:xfrm flipV="1">
            <a:off x="2172489" y="8272476"/>
            <a:ext cx="58832" cy="58584"/>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smtClean="0"/>
          </a:p>
          <a:p>
            <a:pPr algn="ctr"/>
            <a:endParaRPr lang="en-GB" dirty="0"/>
          </a:p>
        </p:txBody>
      </p:sp>
      <p:sp>
        <p:nvSpPr>
          <p:cNvPr id="2" name="TextBox 1"/>
          <p:cNvSpPr txBox="1"/>
          <p:nvPr/>
        </p:nvSpPr>
        <p:spPr>
          <a:xfrm>
            <a:off x="1026712" y="498768"/>
            <a:ext cx="320922" cy="276999"/>
          </a:xfrm>
          <a:prstGeom prst="rect">
            <a:avLst/>
          </a:prstGeom>
          <a:noFill/>
        </p:spPr>
        <p:txBody>
          <a:bodyPr wrap="none" rtlCol="0">
            <a:spAutoFit/>
          </a:bodyPr>
          <a:lstStyle/>
          <a:p>
            <a:r>
              <a:rPr lang="en-GB" sz="1200" dirty="0" smtClean="0"/>
              <a:t>A)</a:t>
            </a:r>
            <a:endParaRPr lang="en-GB" sz="1200" dirty="0"/>
          </a:p>
        </p:txBody>
      </p:sp>
      <p:sp>
        <p:nvSpPr>
          <p:cNvPr id="9" name="TextBox 8"/>
          <p:cNvSpPr txBox="1"/>
          <p:nvPr/>
        </p:nvSpPr>
        <p:spPr>
          <a:xfrm>
            <a:off x="1359221" y="5582382"/>
            <a:ext cx="312906" cy="276999"/>
          </a:xfrm>
          <a:prstGeom prst="rect">
            <a:avLst/>
          </a:prstGeom>
          <a:noFill/>
        </p:spPr>
        <p:txBody>
          <a:bodyPr wrap="none" rtlCol="0">
            <a:spAutoFit/>
          </a:bodyPr>
          <a:lstStyle/>
          <a:p>
            <a:r>
              <a:rPr lang="en-GB" sz="1200" dirty="0" smtClean="0"/>
              <a:t>C)</a:t>
            </a:r>
            <a:endParaRPr lang="en-GB" sz="1200" dirty="0"/>
          </a:p>
        </p:txBody>
      </p:sp>
      <p:sp>
        <p:nvSpPr>
          <p:cNvPr id="10" name="TextBox 9"/>
          <p:cNvSpPr txBox="1"/>
          <p:nvPr/>
        </p:nvSpPr>
        <p:spPr>
          <a:xfrm>
            <a:off x="1026712" y="2629300"/>
            <a:ext cx="314510" cy="276999"/>
          </a:xfrm>
          <a:prstGeom prst="rect">
            <a:avLst/>
          </a:prstGeom>
          <a:noFill/>
        </p:spPr>
        <p:txBody>
          <a:bodyPr wrap="none" rtlCol="0">
            <a:spAutoFit/>
          </a:bodyPr>
          <a:lstStyle/>
          <a:p>
            <a:r>
              <a:rPr lang="en-GB" sz="1200" dirty="0" smtClean="0"/>
              <a:t>B)</a:t>
            </a:r>
            <a:endParaRPr lang="en-GB" sz="1200" dirty="0"/>
          </a:p>
        </p:txBody>
      </p:sp>
    </p:spTree>
    <p:extLst>
      <p:ext uri="{BB962C8B-B14F-4D97-AF65-F5344CB8AC3E}">
        <p14:creationId xmlns:p14="http://schemas.microsoft.com/office/powerpoint/2010/main" val="3932461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54740" y="5829359"/>
            <a:ext cx="5707960" cy="3077765"/>
          </a:xfrm>
          <a:prstGeom prst="rect">
            <a:avLst/>
          </a:prstGeom>
          <a:noFill/>
        </p:spPr>
        <p:txBody>
          <a:bodyPr wrap="square" rtlCol="0">
            <a:spAutoFit/>
          </a:bodyPr>
          <a:lstStyle/>
          <a:p>
            <a:r>
              <a:rPr lang="en-US" sz="1200" dirty="0" smtClean="0"/>
              <a:t>Supplementary Figure 2. DNA methylation in </a:t>
            </a:r>
            <a:r>
              <a:rPr lang="en-US" sz="1200" dirty="0" err="1" smtClean="0"/>
              <a:t>PeCa</a:t>
            </a:r>
            <a:r>
              <a:rPr lang="en-US" sz="1200" dirty="0" smtClean="0"/>
              <a:t> (red bars) and adjacent normal tissue (blue bars), for a) global methylation, b) CpG Islands and c)  gene bodies in high viral load HPV positive </a:t>
            </a:r>
            <a:r>
              <a:rPr lang="en-US" sz="1200" dirty="0" err="1" smtClean="0"/>
              <a:t>PeCa</a:t>
            </a:r>
            <a:r>
              <a:rPr lang="en-US" sz="1200" dirty="0" smtClean="0"/>
              <a:t>, low viral load and none HPV infected </a:t>
            </a:r>
            <a:r>
              <a:rPr lang="en-US" sz="1200" dirty="0" err="1" smtClean="0"/>
              <a:t>PeCa</a:t>
            </a:r>
            <a:r>
              <a:rPr lang="en-US" sz="1200" dirty="0" smtClean="0"/>
              <a:t> tissue along with matched normal penile tissue. Normal tissue were all HPV negative and stratified by the HPV status of the paired tumour sample. HPV low viral load and HPV negative </a:t>
            </a:r>
            <a:r>
              <a:rPr lang="en-US" sz="1200" dirty="0" err="1" smtClean="0"/>
              <a:t>PeCas</a:t>
            </a:r>
            <a:r>
              <a:rPr lang="en-US" sz="1200" dirty="0" smtClean="0"/>
              <a:t> had a significantly lower mean methylation both globally and over gene bodies when compared to high viral load </a:t>
            </a:r>
            <a:r>
              <a:rPr lang="en-US" sz="1200" dirty="0" err="1" smtClean="0"/>
              <a:t>PeCas</a:t>
            </a:r>
            <a:r>
              <a:rPr lang="en-US" sz="1200" dirty="0" smtClean="0"/>
              <a:t> and normal squamous epithelium. There is no significant difference in mean methylation (across any feature) between HPV high viral load </a:t>
            </a:r>
            <a:r>
              <a:rPr lang="en-US" sz="1200" dirty="0" err="1" smtClean="0"/>
              <a:t>PeCa</a:t>
            </a:r>
            <a:r>
              <a:rPr lang="en-US" sz="1200" dirty="0" smtClean="0"/>
              <a:t> and normal (any viral load). Although there is a difference in the median age between patients in the differing  HPV viral load groups, (age(median(range)): </a:t>
            </a:r>
            <a:r>
              <a:rPr lang="en-US" sz="1200" dirty="0"/>
              <a:t>HPV high 55.6 (42-76), low 62(41-76), negative 65.3 (50-85)), which has been previously associated with both DNA methylation loss and NCGN </a:t>
            </a:r>
            <a:r>
              <a:rPr lang="en-US" sz="1200" dirty="0" smtClean="0"/>
              <a:t>alterations. No significant differences  were observed when comparing the methylation </a:t>
            </a:r>
            <a:r>
              <a:rPr lang="en-US" sz="1200" dirty="0"/>
              <a:t>profiles from matched normal </a:t>
            </a:r>
            <a:r>
              <a:rPr lang="en-US" sz="1200" dirty="0" smtClean="0"/>
              <a:t>tissue across differing viral loads, suggesting age is not </a:t>
            </a:r>
            <a:r>
              <a:rPr lang="en-US" sz="1200" dirty="0"/>
              <a:t>a contributing </a:t>
            </a:r>
            <a:r>
              <a:rPr lang="en-US" sz="1200" dirty="0" smtClean="0"/>
              <a:t>factor to the loss of methylation seen with differing HPV viral loads.  </a:t>
            </a:r>
            <a:r>
              <a:rPr lang="en-GB" sz="1200" dirty="0" smtClean="0"/>
              <a:t>Kolmogorov–Smirnov test was used to determine the differences between methylation states. **&lt; 0.001</a:t>
            </a:r>
            <a:endParaRPr lang="en-US" sz="12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3800" y="787400"/>
            <a:ext cx="4468813" cy="4140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60409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46974" y="7661275"/>
            <a:ext cx="4896601" cy="1015663"/>
          </a:xfrm>
          <a:prstGeom prst="rect">
            <a:avLst/>
          </a:prstGeom>
          <a:noFill/>
        </p:spPr>
        <p:txBody>
          <a:bodyPr wrap="square" rtlCol="0">
            <a:spAutoFit/>
          </a:bodyPr>
          <a:lstStyle/>
          <a:p>
            <a:r>
              <a:rPr lang="en-US" sz="1200" dirty="0" smtClean="0"/>
              <a:t>Supplementary Figure </a:t>
            </a:r>
            <a:r>
              <a:rPr lang="en-GB" sz="1200" dirty="0" smtClean="0"/>
              <a:t>3. Candidate </a:t>
            </a:r>
            <a:r>
              <a:rPr lang="en-GB" sz="1200" dirty="0" err="1" smtClean="0"/>
              <a:t>PeCa</a:t>
            </a:r>
            <a:r>
              <a:rPr lang="en-GB" sz="1200" dirty="0" smtClean="0"/>
              <a:t> driver mutations . </a:t>
            </a:r>
            <a:r>
              <a:rPr lang="en-US" sz="1200" dirty="0"/>
              <a:t>The central </a:t>
            </a:r>
            <a:r>
              <a:rPr lang="en-US" sz="1200" dirty="0" err="1"/>
              <a:t>heatmap</a:t>
            </a:r>
            <a:r>
              <a:rPr lang="en-US" sz="1200" dirty="0"/>
              <a:t> shows the mutation status of </a:t>
            </a:r>
            <a:r>
              <a:rPr lang="en-US" sz="1200" dirty="0" smtClean="0"/>
              <a:t>potential drivers based on </a:t>
            </a:r>
            <a:r>
              <a:rPr lang="en-US" sz="1200" dirty="0" err="1" smtClean="0"/>
              <a:t>IntOgen</a:t>
            </a:r>
            <a:r>
              <a:rPr lang="en-US" sz="1200" dirty="0" smtClean="0"/>
              <a:t> analysis for </a:t>
            </a:r>
            <a:r>
              <a:rPr lang="en-US" sz="1200" dirty="0"/>
              <a:t>each tumor. Somatic mutations are colored according to functional class (lower panel</a:t>
            </a:r>
            <a:r>
              <a:rPr lang="en-US" sz="1200" dirty="0" smtClean="0"/>
              <a:t>)</a:t>
            </a:r>
            <a:r>
              <a:rPr lang="en-US" sz="1200" dirty="0"/>
              <a:t> The upper panel shows patient phenotype data for age, stage grade, </a:t>
            </a:r>
            <a:r>
              <a:rPr lang="en-US" sz="1200" dirty="0" err="1"/>
              <a:t>Ti</a:t>
            </a:r>
            <a:r>
              <a:rPr lang="en-US" sz="1200" dirty="0"/>
              <a:t>/</a:t>
            </a:r>
            <a:r>
              <a:rPr lang="en-US" sz="1200" dirty="0" err="1"/>
              <a:t>Tv</a:t>
            </a:r>
            <a:r>
              <a:rPr lang="en-US" sz="1200" dirty="0"/>
              <a:t> ratio and HPV viral status.</a:t>
            </a:r>
          </a:p>
        </p:txBody>
      </p:sp>
      <p:pic>
        <p:nvPicPr>
          <p:cNvPr id="1026" name="Picture 2" descr="C:\Andrew Feber\Dropbox\Penile Exome\Cancer Reseearch\Revision\Figure_MutSig5000_novel.tif"/>
          <p:cNvPicPr>
            <a:picLocks noChangeAspect="1" noChangeArrowheads="1"/>
          </p:cNvPicPr>
          <p:nvPr/>
        </p:nvPicPr>
        <p:blipFill rotWithShape="1">
          <a:blip r:embed="rId3">
            <a:extLst>
              <a:ext uri="{28A0092B-C50C-407E-A947-70E740481C1C}">
                <a14:useLocalDpi xmlns:a14="http://schemas.microsoft.com/office/drawing/2010/main" val="0"/>
              </a:ext>
            </a:extLst>
          </a:blip>
          <a:srcRect l="19079" r="20510"/>
          <a:stretch/>
        </p:blipFill>
        <p:spPr bwMode="auto">
          <a:xfrm>
            <a:off x="469900" y="0"/>
            <a:ext cx="6388100" cy="77118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0968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92185" y="7831565"/>
            <a:ext cx="5552437" cy="1107996"/>
          </a:xfrm>
          <a:prstGeom prst="rect">
            <a:avLst/>
          </a:prstGeom>
        </p:spPr>
        <p:txBody>
          <a:bodyPr wrap="square">
            <a:spAutoFit/>
          </a:bodyPr>
          <a:lstStyle/>
          <a:p>
            <a:r>
              <a:rPr lang="en-US" sz="1100" dirty="0"/>
              <a:t>Supplementary Figure 4</a:t>
            </a:r>
            <a:r>
              <a:rPr lang="en-US" sz="1100" dirty="0" smtClean="0"/>
              <a:t>. A) </a:t>
            </a:r>
            <a:r>
              <a:rPr lang="en-GB" sz="1100" dirty="0" smtClean="0"/>
              <a:t>Schematic </a:t>
            </a:r>
            <a:r>
              <a:rPr lang="en-GB" sz="1100" dirty="0"/>
              <a:t>of FAT1 is shown with locations of mutations. Arrowheads indicate the location of point mutations and boxes represent functional domains (TM, transmembrane; LAMG, </a:t>
            </a:r>
            <a:r>
              <a:rPr lang="en-GB" sz="1100" dirty="0" err="1"/>
              <a:t>laminin</a:t>
            </a:r>
            <a:r>
              <a:rPr lang="en-GB" sz="1100" dirty="0"/>
              <a:t> G domain; EGFCA, epidermal growth factor-like repeat; </a:t>
            </a:r>
            <a:r>
              <a:rPr lang="en-GB" sz="1100" dirty="0" err="1"/>
              <a:t>ßCat</a:t>
            </a:r>
            <a:r>
              <a:rPr lang="en-GB" sz="1100" dirty="0"/>
              <a:t>, putative ß-catenin binding regions). Red arrows denote frameshift or truncating mutations. </a:t>
            </a:r>
            <a:r>
              <a:rPr lang="en-US" sz="1100" dirty="0" smtClean="0"/>
              <a:t>B) Methylation states of </a:t>
            </a:r>
            <a:r>
              <a:rPr lang="en-US" sz="1100" dirty="0" err="1" smtClean="0"/>
              <a:t>PeCa</a:t>
            </a:r>
            <a:r>
              <a:rPr lang="en-US" sz="1100" dirty="0" smtClean="0"/>
              <a:t> and normal penile  tissue across the canonical FAT1 gene</a:t>
            </a:r>
            <a:endParaRPr lang="en-GB" sz="1100" dirty="0"/>
          </a:p>
        </p:txBody>
      </p:sp>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107"/>
          <a:stretch/>
        </p:blipFill>
        <p:spPr bwMode="auto">
          <a:xfrm>
            <a:off x="376285" y="2352675"/>
            <a:ext cx="6773701" cy="5191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6285" y="374650"/>
            <a:ext cx="5888037" cy="1304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44675" y="514483"/>
            <a:ext cx="320370" cy="276999"/>
          </a:xfrm>
          <a:prstGeom prst="rect">
            <a:avLst/>
          </a:prstGeom>
          <a:noFill/>
        </p:spPr>
        <p:txBody>
          <a:bodyPr wrap="none" rtlCol="0">
            <a:spAutoFit/>
          </a:bodyPr>
          <a:lstStyle/>
          <a:p>
            <a:r>
              <a:rPr lang="en-US" sz="1200" dirty="0" smtClean="0"/>
              <a:t>A)</a:t>
            </a:r>
            <a:endParaRPr lang="en-US" sz="1200" dirty="0"/>
          </a:p>
        </p:txBody>
      </p:sp>
      <p:sp>
        <p:nvSpPr>
          <p:cNvPr id="6" name="TextBox 5"/>
          <p:cNvSpPr txBox="1"/>
          <p:nvPr/>
        </p:nvSpPr>
        <p:spPr>
          <a:xfrm>
            <a:off x="114655" y="2048531"/>
            <a:ext cx="320370" cy="276999"/>
          </a:xfrm>
          <a:prstGeom prst="rect">
            <a:avLst/>
          </a:prstGeom>
          <a:noFill/>
        </p:spPr>
        <p:txBody>
          <a:bodyPr wrap="none" rtlCol="0">
            <a:spAutoFit/>
          </a:bodyPr>
          <a:lstStyle/>
          <a:p>
            <a:r>
              <a:rPr lang="en-US" sz="1200" dirty="0" smtClean="0"/>
              <a:t>B)</a:t>
            </a:r>
            <a:endParaRPr lang="en-US" sz="1200" dirty="0"/>
          </a:p>
        </p:txBody>
      </p:sp>
    </p:spTree>
    <p:extLst>
      <p:ext uri="{BB962C8B-B14F-4D97-AF65-F5344CB8AC3E}">
        <p14:creationId xmlns:p14="http://schemas.microsoft.com/office/powerpoint/2010/main" val="1085918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rotWithShape="1">
          <a:blip r:embed="rId3">
            <a:extLst>
              <a:ext uri="{28A0092B-C50C-407E-A947-70E740481C1C}">
                <a14:useLocalDpi xmlns:a14="http://schemas.microsoft.com/office/drawing/2010/main" val="0"/>
              </a:ext>
            </a:extLst>
          </a:blip>
          <a:srcRect l="1601" t="-126" r="1469" b="126"/>
          <a:stretch/>
        </p:blipFill>
        <p:spPr bwMode="auto">
          <a:xfrm rot="5400000">
            <a:off x="1502700" y="3814524"/>
            <a:ext cx="3606800" cy="5058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35788" y="2932450"/>
            <a:ext cx="4301114" cy="1441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 name="Picture 1"/>
          <p:cNvPicPr>
            <a:picLocks noChangeAspect="1"/>
          </p:cNvPicPr>
          <p:nvPr/>
        </p:nvPicPr>
        <p:blipFill rotWithShape="1">
          <a:blip r:embed="rId5"/>
          <a:srcRect t="9581"/>
          <a:stretch/>
        </p:blipFill>
        <p:spPr>
          <a:xfrm>
            <a:off x="868049" y="209011"/>
            <a:ext cx="4709979" cy="2437454"/>
          </a:xfrm>
          <a:prstGeom prst="rect">
            <a:avLst/>
          </a:prstGeom>
        </p:spPr>
      </p:pic>
      <p:sp>
        <p:nvSpPr>
          <p:cNvPr id="5" name="Rectangle 4"/>
          <p:cNvSpPr/>
          <p:nvPr/>
        </p:nvSpPr>
        <p:spPr>
          <a:xfrm>
            <a:off x="592185" y="8239212"/>
            <a:ext cx="5552437" cy="938719"/>
          </a:xfrm>
          <a:prstGeom prst="rect">
            <a:avLst/>
          </a:prstGeom>
        </p:spPr>
        <p:txBody>
          <a:bodyPr wrap="square">
            <a:spAutoFit/>
          </a:bodyPr>
          <a:lstStyle/>
          <a:p>
            <a:r>
              <a:rPr lang="en-US" sz="1100" dirty="0"/>
              <a:t>Supplementary Figure 5</a:t>
            </a:r>
            <a:r>
              <a:rPr lang="en-US" sz="1100" dirty="0" smtClean="0"/>
              <a:t>. A) Example plot of Copy Number Alterations (CNA) in penile cancers, showing the deletion of TP53 (chr17). B) 450K methylation profiles for penile cancer and normal squamous epithelium across the canonical genomic feature of TP53. C) Output from GISTIC showing the frequency and significance of CNAs (deletions = blue, gains = red) in penile cancer. </a:t>
            </a:r>
            <a:endParaRPr lang="en-GB" sz="1100" dirty="0"/>
          </a:p>
        </p:txBody>
      </p:sp>
      <p:sp>
        <p:nvSpPr>
          <p:cNvPr id="3" name="TextBox 2"/>
          <p:cNvSpPr txBox="1"/>
          <p:nvPr/>
        </p:nvSpPr>
        <p:spPr>
          <a:xfrm>
            <a:off x="546550" y="96472"/>
            <a:ext cx="320370" cy="276999"/>
          </a:xfrm>
          <a:prstGeom prst="rect">
            <a:avLst/>
          </a:prstGeom>
          <a:noFill/>
        </p:spPr>
        <p:txBody>
          <a:bodyPr wrap="none" rtlCol="0">
            <a:spAutoFit/>
          </a:bodyPr>
          <a:lstStyle/>
          <a:p>
            <a:r>
              <a:rPr lang="en-US" sz="1200" dirty="0" smtClean="0"/>
              <a:t>A)</a:t>
            </a:r>
            <a:endParaRPr lang="en-US" sz="1200" dirty="0"/>
          </a:p>
        </p:txBody>
      </p:sp>
      <p:sp>
        <p:nvSpPr>
          <p:cNvPr id="7" name="TextBox 6"/>
          <p:cNvSpPr txBox="1"/>
          <p:nvPr/>
        </p:nvSpPr>
        <p:spPr>
          <a:xfrm>
            <a:off x="548680" y="4364484"/>
            <a:ext cx="320370" cy="276999"/>
          </a:xfrm>
          <a:prstGeom prst="rect">
            <a:avLst/>
          </a:prstGeom>
          <a:noFill/>
        </p:spPr>
        <p:txBody>
          <a:bodyPr wrap="none" rtlCol="0">
            <a:spAutoFit/>
          </a:bodyPr>
          <a:lstStyle/>
          <a:p>
            <a:r>
              <a:rPr lang="en-US" sz="1200" dirty="0" smtClean="0"/>
              <a:t>C)</a:t>
            </a:r>
            <a:endParaRPr lang="en-US" sz="1200" dirty="0"/>
          </a:p>
        </p:txBody>
      </p:sp>
      <p:sp>
        <p:nvSpPr>
          <p:cNvPr id="8" name="TextBox 7"/>
          <p:cNvSpPr txBox="1"/>
          <p:nvPr/>
        </p:nvSpPr>
        <p:spPr>
          <a:xfrm>
            <a:off x="516530" y="2772016"/>
            <a:ext cx="320370" cy="276999"/>
          </a:xfrm>
          <a:prstGeom prst="rect">
            <a:avLst/>
          </a:prstGeom>
          <a:noFill/>
        </p:spPr>
        <p:txBody>
          <a:bodyPr wrap="none" rtlCol="0">
            <a:spAutoFit/>
          </a:bodyPr>
          <a:lstStyle/>
          <a:p>
            <a:r>
              <a:rPr lang="en-US" sz="1200" dirty="0" smtClean="0"/>
              <a:t>B)</a:t>
            </a:r>
            <a:endParaRPr lang="en-US" sz="1200" dirty="0"/>
          </a:p>
        </p:txBody>
      </p:sp>
    </p:spTree>
    <p:extLst>
      <p:ext uri="{BB962C8B-B14F-4D97-AF65-F5344CB8AC3E}">
        <p14:creationId xmlns:p14="http://schemas.microsoft.com/office/powerpoint/2010/main" val="243162325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63787</TotalTime>
  <Words>528</Words>
  <Application>Microsoft Office PowerPoint</Application>
  <PresentationFormat>On-screen Show (4:3)</PresentationFormat>
  <Paragraphs>122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UCL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Andy Feber</dc:creator>
  <cp:lastModifiedBy>Andy Feber</cp:lastModifiedBy>
  <cp:revision>66</cp:revision>
  <dcterms:created xsi:type="dcterms:W3CDTF">2014-05-01T16:46:35Z</dcterms:created>
  <dcterms:modified xsi:type="dcterms:W3CDTF">2016-03-22T09:26:11Z</dcterms:modified>
</cp:coreProperties>
</file>