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524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2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0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0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1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6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7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82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7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8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F9134-454B-4186-A2EC-D2AE808A44A8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5344C-ED77-4272-B072-911536DDE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4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/>
          <p:cNvGrpSpPr>
            <a:grpSpLocks noChangeAspect="1"/>
          </p:cNvGrpSpPr>
          <p:nvPr/>
        </p:nvGrpSpPr>
        <p:grpSpPr>
          <a:xfrm>
            <a:off x="139047" y="292703"/>
            <a:ext cx="8824172" cy="5860275"/>
            <a:chOff x="139047" y="292703"/>
            <a:chExt cx="8824172" cy="5860275"/>
          </a:xfrm>
        </p:grpSpPr>
        <p:pic>
          <p:nvPicPr>
            <p:cNvPr id="1028" name="Picture 4" descr="Dopamine2.sv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47" y="4798105"/>
              <a:ext cx="2356498" cy="1091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TextBox 80"/>
            <p:cNvSpPr txBox="1"/>
            <p:nvPr/>
          </p:nvSpPr>
          <p:spPr>
            <a:xfrm>
              <a:off x="8366581" y="3413866"/>
              <a:ext cx="596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US" sz="28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0662" y="3460108"/>
              <a:ext cx="7232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30" name="Picture 6" descr="Alpha-D-Glucopyranose.sv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1089" y="4604709"/>
              <a:ext cx="1429871" cy="1548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Skeletal formula of glutamic aci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20" y="488954"/>
              <a:ext cx="2539984" cy="1200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Skeletal formula of L-lactic ac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5417" y="292703"/>
              <a:ext cx="1333841" cy="1219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0" name="Group 89"/>
            <p:cNvGrpSpPr/>
            <p:nvPr/>
          </p:nvGrpSpPr>
          <p:grpSpPr>
            <a:xfrm>
              <a:off x="2253337" y="1334574"/>
              <a:ext cx="5896552" cy="3980766"/>
              <a:chOff x="1752600" y="1216499"/>
              <a:chExt cx="5896552" cy="3980766"/>
            </a:xfrm>
          </p:grpSpPr>
          <p:sp>
            <p:nvSpPr>
              <p:cNvPr id="18" name="Oval 1040"/>
              <p:cNvSpPr>
                <a:spLocks noChangeArrowheads="1"/>
              </p:cNvSpPr>
              <p:nvPr/>
            </p:nvSpPr>
            <p:spPr bwMode="auto">
              <a:xfrm>
                <a:off x="5907345" y="3310198"/>
                <a:ext cx="462219" cy="254612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042"/>
              <p:cNvSpPr>
                <a:spLocks noChangeShapeType="1"/>
              </p:cNvSpPr>
              <p:nvPr/>
            </p:nvSpPr>
            <p:spPr bwMode="auto">
              <a:xfrm flipV="1">
                <a:off x="5898206" y="1768163"/>
                <a:ext cx="315980" cy="31467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Rectangle 1043"/>
              <p:cNvSpPr>
                <a:spLocks noChangeArrowheads="1"/>
              </p:cNvSpPr>
              <p:nvPr/>
            </p:nvSpPr>
            <p:spPr bwMode="auto">
              <a:xfrm>
                <a:off x="6223325" y="1539665"/>
                <a:ext cx="624126" cy="441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7788" tIns="39688" rIns="77788" bIns="39688">
                <a:spAutoFit/>
              </a:bodyPr>
              <a:lstStyle>
                <a:lvl1pPr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385763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76993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155700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53828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19954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4526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29098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3670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 sz="1500" b="1" dirty="0">
                    <a:latin typeface="Arial" pitchFamily="34" charset="0"/>
                  </a:rPr>
                  <a:t>Blood</a:t>
                </a:r>
              </a:p>
              <a:p>
                <a:r>
                  <a:rPr lang="en-US" altLang="en-US" sz="1500" b="1" dirty="0">
                    <a:latin typeface="Arial" pitchFamily="34" charset="0"/>
                  </a:rPr>
                  <a:t>Vessel</a:t>
                </a:r>
              </a:p>
            </p:txBody>
          </p:sp>
          <p:sp>
            <p:nvSpPr>
              <p:cNvPr id="22" name="Arc 1044"/>
              <p:cNvSpPr>
                <a:spLocks/>
              </p:cNvSpPr>
              <p:nvPr/>
            </p:nvSpPr>
            <p:spPr bwMode="auto">
              <a:xfrm>
                <a:off x="5737634" y="3137426"/>
                <a:ext cx="898323" cy="31598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21600"/>
                  <a:gd name="T1" fmla="*/ 21600 h 21600"/>
                  <a:gd name="T2" fmla="*/ 21569 w 21600"/>
                  <a:gd name="T3" fmla="*/ 0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21600"/>
                    </a:moveTo>
                    <a:cubicBezTo>
                      <a:pt x="0" y="9682"/>
                      <a:pt x="9651" y="17"/>
                      <a:pt x="21569" y="0"/>
                    </a:cubicBezTo>
                  </a:path>
                  <a:path w="21600" h="21600" stroke="0" extrusionOk="0">
                    <a:moveTo>
                      <a:pt x="0" y="21600"/>
                    </a:moveTo>
                    <a:cubicBezTo>
                      <a:pt x="0" y="9682"/>
                      <a:pt x="9651" y="17"/>
                      <a:pt x="21569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Oval 1045"/>
              <p:cNvSpPr>
                <a:spLocks noChangeArrowheads="1"/>
              </p:cNvSpPr>
              <p:nvPr/>
            </p:nvSpPr>
            <p:spPr bwMode="auto">
              <a:xfrm>
                <a:off x="4698265" y="3256664"/>
                <a:ext cx="463525" cy="306841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046"/>
              <p:cNvSpPr>
                <a:spLocks noChangeArrowheads="1"/>
              </p:cNvSpPr>
              <p:nvPr/>
            </p:nvSpPr>
            <p:spPr bwMode="auto">
              <a:xfrm>
                <a:off x="4747881" y="3805059"/>
                <a:ext cx="253306" cy="359069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rgbClr val="114FF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047"/>
              <p:cNvSpPr>
                <a:spLocks noChangeArrowheads="1"/>
              </p:cNvSpPr>
              <p:nvPr/>
            </p:nvSpPr>
            <p:spPr bwMode="auto">
              <a:xfrm>
                <a:off x="5182681" y="3969578"/>
                <a:ext cx="359069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048"/>
              <p:cNvSpPr>
                <a:spLocks noChangeArrowheads="1"/>
              </p:cNvSpPr>
              <p:nvPr/>
            </p:nvSpPr>
            <p:spPr bwMode="auto">
              <a:xfrm>
                <a:off x="5167012" y="4268733"/>
                <a:ext cx="304229" cy="411297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049"/>
              <p:cNvSpPr>
                <a:spLocks noChangeArrowheads="1"/>
              </p:cNvSpPr>
              <p:nvPr/>
            </p:nvSpPr>
            <p:spPr bwMode="auto">
              <a:xfrm>
                <a:off x="4698265" y="2210796"/>
                <a:ext cx="463525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050"/>
              <p:cNvSpPr>
                <a:spLocks noChangeArrowheads="1"/>
              </p:cNvSpPr>
              <p:nvPr/>
            </p:nvSpPr>
            <p:spPr bwMode="auto">
              <a:xfrm>
                <a:off x="5191820" y="2925016"/>
                <a:ext cx="464830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051"/>
              <p:cNvSpPr>
                <a:spLocks noChangeArrowheads="1"/>
              </p:cNvSpPr>
              <p:nvPr/>
            </p:nvSpPr>
            <p:spPr bwMode="auto">
              <a:xfrm>
                <a:off x="4721767" y="2736995"/>
                <a:ext cx="334260" cy="43871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052"/>
              <p:cNvSpPr>
                <a:spLocks noChangeArrowheads="1"/>
              </p:cNvSpPr>
              <p:nvPr/>
            </p:nvSpPr>
            <p:spPr bwMode="auto">
              <a:xfrm>
                <a:off x="4687819" y="4239858"/>
                <a:ext cx="359069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053"/>
              <p:cNvSpPr>
                <a:spLocks noChangeArrowheads="1"/>
              </p:cNvSpPr>
              <p:nvPr/>
            </p:nvSpPr>
            <p:spPr bwMode="auto">
              <a:xfrm>
                <a:off x="5355033" y="3366343"/>
                <a:ext cx="413908" cy="359069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054"/>
              <p:cNvSpPr>
                <a:spLocks noChangeArrowheads="1"/>
              </p:cNvSpPr>
              <p:nvPr/>
            </p:nvSpPr>
            <p:spPr bwMode="auto">
              <a:xfrm>
                <a:off x="5462101" y="3473411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055"/>
              <p:cNvSpPr>
                <a:spLocks noChangeArrowheads="1"/>
              </p:cNvSpPr>
              <p:nvPr/>
            </p:nvSpPr>
            <p:spPr bwMode="auto">
              <a:xfrm>
                <a:off x="5520857" y="2102423"/>
                <a:ext cx="411297" cy="359069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056"/>
              <p:cNvSpPr>
                <a:spLocks noChangeArrowheads="1"/>
              </p:cNvSpPr>
              <p:nvPr/>
            </p:nvSpPr>
            <p:spPr bwMode="auto">
              <a:xfrm>
                <a:off x="5626619" y="2209491"/>
                <a:ext cx="141016" cy="141016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057"/>
              <p:cNvSpPr>
                <a:spLocks noChangeArrowheads="1"/>
              </p:cNvSpPr>
              <p:nvPr/>
            </p:nvSpPr>
            <p:spPr bwMode="auto">
              <a:xfrm>
                <a:off x="5684070" y="4299920"/>
                <a:ext cx="413908" cy="360374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058"/>
              <p:cNvSpPr>
                <a:spLocks noChangeArrowheads="1"/>
              </p:cNvSpPr>
              <p:nvPr/>
            </p:nvSpPr>
            <p:spPr bwMode="auto">
              <a:xfrm>
                <a:off x="5791138" y="4406988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059"/>
              <p:cNvSpPr>
                <a:spLocks noChangeArrowheads="1"/>
              </p:cNvSpPr>
              <p:nvPr/>
            </p:nvSpPr>
            <p:spPr bwMode="auto">
              <a:xfrm>
                <a:off x="5412484" y="2541139"/>
                <a:ext cx="464830" cy="252001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060"/>
              <p:cNvSpPr>
                <a:spLocks noChangeArrowheads="1"/>
              </p:cNvSpPr>
              <p:nvPr/>
            </p:nvSpPr>
            <p:spPr bwMode="auto">
              <a:xfrm>
                <a:off x="5676236" y="3919961"/>
                <a:ext cx="305534" cy="360374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rc 1061"/>
              <p:cNvSpPr>
                <a:spLocks/>
              </p:cNvSpPr>
              <p:nvPr/>
            </p:nvSpPr>
            <p:spPr bwMode="auto">
              <a:xfrm>
                <a:off x="5420318" y="3135234"/>
                <a:ext cx="528810" cy="105762"/>
              </a:xfrm>
              <a:custGeom>
                <a:avLst/>
                <a:gdLst>
                  <a:gd name="G0" fmla="+- 21600 0 0"/>
                  <a:gd name="G1" fmla="+- 268 0 0"/>
                  <a:gd name="G2" fmla="+- 21600 0 0"/>
                  <a:gd name="T0" fmla="*/ 21546 w 21600"/>
                  <a:gd name="T1" fmla="*/ 21868 h 21868"/>
                  <a:gd name="T2" fmla="*/ 2 w 21600"/>
                  <a:gd name="T3" fmla="*/ 0 h 21868"/>
                  <a:gd name="T4" fmla="*/ 21600 w 21600"/>
                  <a:gd name="T5" fmla="*/ 268 h 21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868" fill="none" extrusionOk="0">
                    <a:moveTo>
                      <a:pt x="21546" y="21867"/>
                    </a:moveTo>
                    <a:cubicBezTo>
                      <a:pt x="9637" y="21838"/>
                      <a:pt x="0" y="12176"/>
                      <a:pt x="0" y="268"/>
                    </a:cubicBezTo>
                    <a:cubicBezTo>
                      <a:pt x="-1" y="178"/>
                      <a:pt x="0" y="89"/>
                      <a:pt x="1" y="-1"/>
                    </a:cubicBezTo>
                  </a:path>
                  <a:path w="21600" h="21868" stroke="0" extrusionOk="0">
                    <a:moveTo>
                      <a:pt x="21546" y="21867"/>
                    </a:moveTo>
                    <a:cubicBezTo>
                      <a:pt x="9637" y="21838"/>
                      <a:pt x="0" y="12176"/>
                      <a:pt x="0" y="268"/>
                    </a:cubicBezTo>
                    <a:cubicBezTo>
                      <a:pt x="-1" y="178"/>
                      <a:pt x="0" y="89"/>
                      <a:pt x="1" y="-1"/>
                    </a:cubicBezTo>
                    <a:lnTo>
                      <a:pt x="21600" y="268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1062"/>
              <p:cNvSpPr>
                <a:spLocks/>
              </p:cNvSpPr>
              <p:nvPr/>
            </p:nvSpPr>
            <p:spPr bwMode="auto">
              <a:xfrm>
                <a:off x="4680367" y="3243607"/>
                <a:ext cx="1241723" cy="419130"/>
              </a:xfrm>
              <a:custGeom>
                <a:avLst/>
                <a:gdLst>
                  <a:gd name="T0" fmla="*/ 931 w 932"/>
                  <a:gd name="T1" fmla="*/ 0 h 324"/>
                  <a:gd name="T2" fmla="*/ 899 w 932"/>
                  <a:gd name="T3" fmla="*/ 20 h 324"/>
                  <a:gd name="T4" fmla="*/ 857 w 932"/>
                  <a:gd name="T5" fmla="*/ 30 h 324"/>
                  <a:gd name="T6" fmla="*/ 825 w 932"/>
                  <a:gd name="T7" fmla="*/ 30 h 324"/>
                  <a:gd name="T8" fmla="*/ 783 w 932"/>
                  <a:gd name="T9" fmla="*/ 30 h 324"/>
                  <a:gd name="T10" fmla="*/ 751 w 932"/>
                  <a:gd name="T11" fmla="*/ 30 h 324"/>
                  <a:gd name="T12" fmla="*/ 719 w 932"/>
                  <a:gd name="T13" fmla="*/ 50 h 324"/>
                  <a:gd name="T14" fmla="*/ 645 w 932"/>
                  <a:gd name="T15" fmla="*/ 50 h 324"/>
                  <a:gd name="T16" fmla="*/ 614 w 932"/>
                  <a:gd name="T17" fmla="*/ 61 h 324"/>
                  <a:gd name="T18" fmla="*/ 582 w 932"/>
                  <a:gd name="T19" fmla="*/ 61 h 324"/>
                  <a:gd name="T20" fmla="*/ 550 w 932"/>
                  <a:gd name="T21" fmla="*/ 61 h 324"/>
                  <a:gd name="T22" fmla="*/ 518 w 932"/>
                  <a:gd name="T23" fmla="*/ 61 h 324"/>
                  <a:gd name="T24" fmla="*/ 487 w 932"/>
                  <a:gd name="T25" fmla="*/ 71 h 324"/>
                  <a:gd name="T26" fmla="*/ 455 w 932"/>
                  <a:gd name="T27" fmla="*/ 81 h 324"/>
                  <a:gd name="T28" fmla="*/ 423 w 932"/>
                  <a:gd name="T29" fmla="*/ 101 h 324"/>
                  <a:gd name="T30" fmla="*/ 402 w 932"/>
                  <a:gd name="T31" fmla="*/ 131 h 324"/>
                  <a:gd name="T32" fmla="*/ 381 w 932"/>
                  <a:gd name="T33" fmla="*/ 162 h 324"/>
                  <a:gd name="T34" fmla="*/ 360 w 932"/>
                  <a:gd name="T35" fmla="*/ 192 h 324"/>
                  <a:gd name="T36" fmla="*/ 349 w 932"/>
                  <a:gd name="T37" fmla="*/ 222 h 324"/>
                  <a:gd name="T38" fmla="*/ 328 w 932"/>
                  <a:gd name="T39" fmla="*/ 252 h 324"/>
                  <a:gd name="T40" fmla="*/ 307 w 932"/>
                  <a:gd name="T41" fmla="*/ 283 h 324"/>
                  <a:gd name="T42" fmla="*/ 275 w 932"/>
                  <a:gd name="T43" fmla="*/ 303 h 324"/>
                  <a:gd name="T44" fmla="*/ 243 w 932"/>
                  <a:gd name="T45" fmla="*/ 313 h 324"/>
                  <a:gd name="T46" fmla="*/ 212 w 932"/>
                  <a:gd name="T47" fmla="*/ 313 h 324"/>
                  <a:gd name="T48" fmla="*/ 180 w 932"/>
                  <a:gd name="T49" fmla="*/ 323 h 324"/>
                  <a:gd name="T50" fmla="*/ 148 w 932"/>
                  <a:gd name="T51" fmla="*/ 323 h 324"/>
                  <a:gd name="T52" fmla="*/ 116 w 932"/>
                  <a:gd name="T53" fmla="*/ 323 h 324"/>
                  <a:gd name="T54" fmla="*/ 85 w 932"/>
                  <a:gd name="T55" fmla="*/ 323 h 324"/>
                  <a:gd name="T56" fmla="*/ 53 w 932"/>
                  <a:gd name="T57" fmla="*/ 323 h 324"/>
                  <a:gd name="T58" fmla="*/ 21 w 932"/>
                  <a:gd name="T59" fmla="*/ 323 h 324"/>
                  <a:gd name="T60" fmla="*/ 0 w 932"/>
                  <a:gd name="T61" fmla="*/ 32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32" h="324">
                    <a:moveTo>
                      <a:pt x="931" y="0"/>
                    </a:moveTo>
                    <a:lnTo>
                      <a:pt x="899" y="20"/>
                    </a:lnTo>
                    <a:lnTo>
                      <a:pt x="857" y="30"/>
                    </a:lnTo>
                    <a:lnTo>
                      <a:pt x="825" y="30"/>
                    </a:lnTo>
                    <a:lnTo>
                      <a:pt x="783" y="30"/>
                    </a:lnTo>
                    <a:lnTo>
                      <a:pt x="751" y="30"/>
                    </a:lnTo>
                    <a:lnTo>
                      <a:pt x="719" y="50"/>
                    </a:lnTo>
                    <a:lnTo>
                      <a:pt x="645" y="50"/>
                    </a:lnTo>
                    <a:lnTo>
                      <a:pt x="614" y="61"/>
                    </a:lnTo>
                    <a:lnTo>
                      <a:pt x="582" y="61"/>
                    </a:lnTo>
                    <a:lnTo>
                      <a:pt x="550" y="61"/>
                    </a:lnTo>
                    <a:lnTo>
                      <a:pt x="518" y="61"/>
                    </a:lnTo>
                    <a:lnTo>
                      <a:pt x="487" y="71"/>
                    </a:lnTo>
                    <a:lnTo>
                      <a:pt x="455" y="81"/>
                    </a:lnTo>
                    <a:lnTo>
                      <a:pt x="423" y="101"/>
                    </a:lnTo>
                    <a:lnTo>
                      <a:pt x="402" y="131"/>
                    </a:lnTo>
                    <a:lnTo>
                      <a:pt x="381" y="162"/>
                    </a:lnTo>
                    <a:lnTo>
                      <a:pt x="360" y="192"/>
                    </a:lnTo>
                    <a:lnTo>
                      <a:pt x="349" y="222"/>
                    </a:lnTo>
                    <a:lnTo>
                      <a:pt x="328" y="252"/>
                    </a:lnTo>
                    <a:lnTo>
                      <a:pt x="307" y="283"/>
                    </a:lnTo>
                    <a:lnTo>
                      <a:pt x="275" y="303"/>
                    </a:lnTo>
                    <a:lnTo>
                      <a:pt x="243" y="313"/>
                    </a:lnTo>
                    <a:lnTo>
                      <a:pt x="212" y="313"/>
                    </a:lnTo>
                    <a:lnTo>
                      <a:pt x="180" y="323"/>
                    </a:lnTo>
                    <a:lnTo>
                      <a:pt x="148" y="323"/>
                    </a:lnTo>
                    <a:lnTo>
                      <a:pt x="116" y="323"/>
                    </a:lnTo>
                    <a:lnTo>
                      <a:pt x="85" y="323"/>
                    </a:lnTo>
                    <a:lnTo>
                      <a:pt x="53" y="323"/>
                    </a:lnTo>
                    <a:lnTo>
                      <a:pt x="21" y="323"/>
                    </a:lnTo>
                    <a:lnTo>
                      <a:pt x="0" y="323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Rectangle 1063"/>
              <p:cNvSpPr>
                <a:spLocks noChangeArrowheads="1"/>
              </p:cNvSpPr>
              <p:nvPr/>
            </p:nvSpPr>
            <p:spPr bwMode="auto">
              <a:xfrm>
                <a:off x="4990742" y="3627087"/>
                <a:ext cx="421742" cy="278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7788" tIns="39688" rIns="77788" bIns="39688">
                <a:spAutoFit/>
              </a:bodyPr>
              <a:lstStyle>
                <a:lvl1pPr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385763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76993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155700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53828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19954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4526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29098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3670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 sz="1700" b="1" dirty="0" err="1">
                    <a:latin typeface="Arial" pitchFamily="34" charset="0"/>
                  </a:rPr>
                  <a:t>D</a:t>
                </a:r>
                <a:r>
                  <a:rPr lang="en-US" altLang="en-US" sz="1700" b="1" baseline="-25000" dirty="0" err="1">
                    <a:latin typeface="Arial" pitchFamily="34" charset="0"/>
                  </a:rPr>
                  <a:t>ecf</a:t>
                </a:r>
                <a:endParaRPr lang="en-US" altLang="en-US" sz="1700" b="1" baseline="-25000" dirty="0">
                  <a:latin typeface="Arial" pitchFamily="34" charset="0"/>
                </a:endParaRPr>
              </a:p>
            </p:txBody>
          </p:sp>
          <p:sp>
            <p:nvSpPr>
              <p:cNvPr id="42" name="Line 1064"/>
              <p:cNvSpPr>
                <a:spLocks noChangeShapeType="1"/>
              </p:cNvSpPr>
              <p:nvPr/>
            </p:nvSpPr>
            <p:spPr bwMode="auto">
              <a:xfrm>
                <a:off x="5797666" y="3635318"/>
                <a:ext cx="739028" cy="3159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Rectangle 1065"/>
              <p:cNvSpPr>
                <a:spLocks noChangeArrowheads="1"/>
              </p:cNvSpPr>
              <p:nvPr/>
            </p:nvSpPr>
            <p:spPr bwMode="auto">
              <a:xfrm>
                <a:off x="5771552" y="2854508"/>
                <a:ext cx="1877600" cy="2533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7788" tIns="39688" rIns="77788" bIns="39688">
                <a:spAutoFit/>
              </a:bodyPr>
              <a:lstStyle>
                <a:lvl1pPr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385763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76993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155700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53828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19954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4526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29098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3670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 sz="1500" b="1" dirty="0">
                    <a:latin typeface="Arial" pitchFamily="34" charset="0"/>
                  </a:rPr>
                  <a:t>Uptake and Metabolism</a:t>
                </a:r>
              </a:p>
            </p:txBody>
          </p:sp>
          <p:sp>
            <p:nvSpPr>
              <p:cNvPr id="44" name="Rectangle 1066"/>
              <p:cNvSpPr>
                <a:spLocks noChangeArrowheads="1"/>
              </p:cNvSpPr>
              <p:nvPr/>
            </p:nvSpPr>
            <p:spPr bwMode="auto">
              <a:xfrm>
                <a:off x="6497522" y="3952603"/>
                <a:ext cx="650240" cy="2533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7788" tIns="39688" rIns="77788" bIns="39688">
                <a:spAutoFit/>
              </a:bodyPr>
              <a:lstStyle>
                <a:lvl1pPr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385763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76993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155700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538288" defTabSz="769938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19954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4526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29098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367088" defTabSz="76993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en-US" sz="1500" b="1" dirty="0">
                    <a:latin typeface="Arial" pitchFamily="34" charset="0"/>
                  </a:rPr>
                  <a:t>Uptake</a:t>
                </a:r>
              </a:p>
            </p:txBody>
          </p:sp>
          <p:sp>
            <p:nvSpPr>
              <p:cNvPr id="45" name="Rectangle 1067"/>
              <p:cNvSpPr>
                <a:spLocks noChangeArrowheads="1"/>
              </p:cNvSpPr>
              <p:nvPr/>
            </p:nvSpPr>
            <p:spPr bwMode="auto">
              <a:xfrm>
                <a:off x="3809999" y="1793951"/>
                <a:ext cx="777279" cy="3403314"/>
              </a:xfrm>
              <a:prstGeom prst="rect">
                <a:avLst/>
              </a:prstGeom>
              <a:solidFill>
                <a:srgbClr val="BFBAB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" name="Oval 1068"/>
              <p:cNvSpPr>
                <a:spLocks noChangeArrowheads="1"/>
              </p:cNvSpPr>
              <p:nvPr/>
            </p:nvSpPr>
            <p:spPr bwMode="auto">
              <a:xfrm>
                <a:off x="4921540" y="2503274"/>
                <a:ext cx="413908" cy="360374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069"/>
              <p:cNvSpPr>
                <a:spLocks noChangeArrowheads="1"/>
              </p:cNvSpPr>
              <p:nvPr/>
            </p:nvSpPr>
            <p:spPr bwMode="auto">
              <a:xfrm>
                <a:off x="5028608" y="2610341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070"/>
              <p:cNvSpPr>
                <a:spLocks noChangeArrowheads="1"/>
              </p:cNvSpPr>
              <p:nvPr/>
            </p:nvSpPr>
            <p:spPr bwMode="auto">
              <a:xfrm>
                <a:off x="4858866" y="4561061"/>
                <a:ext cx="413908" cy="360374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071"/>
              <p:cNvSpPr>
                <a:spLocks noChangeArrowheads="1"/>
              </p:cNvSpPr>
              <p:nvPr/>
            </p:nvSpPr>
            <p:spPr bwMode="auto">
              <a:xfrm>
                <a:off x="4965934" y="4668128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072"/>
              <p:cNvSpPr>
                <a:spLocks noChangeArrowheads="1"/>
              </p:cNvSpPr>
              <p:nvPr/>
            </p:nvSpPr>
            <p:spPr bwMode="auto">
              <a:xfrm>
                <a:off x="2972126" y="3080394"/>
                <a:ext cx="462219" cy="254612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073"/>
              <p:cNvSpPr>
                <a:spLocks noChangeArrowheads="1"/>
              </p:cNvSpPr>
              <p:nvPr/>
            </p:nvSpPr>
            <p:spPr bwMode="auto">
              <a:xfrm>
                <a:off x="1763046" y="3026861"/>
                <a:ext cx="463525" cy="306841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074"/>
              <p:cNvSpPr>
                <a:spLocks noChangeArrowheads="1"/>
              </p:cNvSpPr>
              <p:nvPr/>
            </p:nvSpPr>
            <p:spPr bwMode="auto">
              <a:xfrm>
                <a:off x="1812662" y="3575256"/>
                <a:ext cx="253306" cy="359069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rgbClr val="114FF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075"/>
              <p:cNvSpPr>
                <a:spLocks noChangeArrowheads="1"/>
              </p:cNvSpPr>
              <p:nvPr/>
            </p:nvSpPr>
            <p:spPr bwMode="auto">
              <a:xfrm>
                <a:off x="2116148" y="3551753"/>
                <a:ext cx="359069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076"/>
              <p:cNvSpPr>
                <a:spLocks noChangeArrowheads="1"/>
              </p:cNvSpPr>
              <p:nvPr/>
            </p:nvSpPr>
            <p:spPr bwMode="auto">
              <a:xfrm>
                <a:off x="2188705" y="4017889"/>
                <a:ext cx="304229" cy="411297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077"/>
              <p:cNvSpPr>
                <a:spLocks noChangeArrowheads="1"/>
              </p:cNvSpPr>
              <p:nvPr/>
            </p:nvSpPr>
            <p:spPr bwMode="auto">
              <a:xfrm>
                <a:off x="1763046" y="1980992"/>
                <a:ext cx="463525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078"/>
              <p:cNvSpPr>
                <a:spLocks noChangeArrowheads="1"/>
              </p:cNvSpPr>
              <p:nvPr/>
            </p:nvSpPr>
            <p:spPr bwMode="auto">
              <a:xfrm>
                <a:off x="2256601" y="2695212"/>
                <a:ext cx="464830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079"/>
              <p:cNvSpPr>
                <a:spLocks noChangeArrowheads="1"/>
              </p:cNvSpPr>
              <p:nvPr/>
            </p:nvSpPr>
            <p:spPr bwMode="auto">
              <a:xfrm>
                <a:off x="1772185" y="2542445"/>
                <a:ext cx="334260" cy="43871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080"/>
              <p:cNvSpPr>
                <a:spLocks noChangeArrowheads="1"/>
              </p:cNvSpPr>
              <p:nvPr/>
            </p:nvSpPr>
            <p:spPr bwMode="auto">
              <a:xfrm>
                <a:off x="1752600" y="4010054"/>
                <a:ext cx="359069" cy="253306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081"/>
              <p:cNvSpPr>
                <a:spLocks noChangeArrowheads="1"/>
              </p:cNvSpPr>
              <p:nvPr/>
            </p:nvSpPr>
            <p:spPr bwMode="auto">
              <a:xfrm>
                <a:off x="2419814" y="3136540"/>
                <a:ext cx="413908" cy="359069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082"/>
              <p:cNvSpPr>
                <a:spLocks noChangeArrowheads="1"/>
              </p:cNvSpPr>
              <p:nvPr/>
            </p:nvSpPr>
            <p:spPr bwMode="auto">
              <a:xfrm>
                <a:off x="2526882" y="3243607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2479252" y="1801458"/>
                <a:ext cx="411297" cy="359069"/>
                <a:chOff x="2138363" y="1847056"/>
                <a:chExt cx="500063" cy="436563"/>
              </a:xfrm>
            </p:grpSpPr>
            <p:sp>
              <p:nvSpPr>
                <p:cNvPr id="61" name="Oval 1083"/>
                <p:cNvSpPr>
                  <a:spLocks noChangeArrowheads="1"/>
                </p:cNvSpPr>
                <p:nvPr/>
              </p:nvSpPr>
              <p:spPr bwMode="auto">
                <a:xfrm>
                  <a:off x="2138363" y="1847056"/>
                  <a:ext cx="500063" cy="436563"/>
                </a:xfrm>
                <a:prstGeom prst="ellipse">
                  <a:avLst/>
                </a:prstGeom>
                <a:solidFill>
                  <a:srgbClr val="FF00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Oval 1084"/>
                <p:cNvSpPr>
                  <a:spLocks noChangeArrowheads="1"/>
                </p:cNvSpPr>
                <p:nvPr/>
              </p:nvSpPr>
              <p:spPr bwMode="auto">
                <a:xfrm>
                  <a:off x="2266951" y="1977231"/>
                  <a:ext cx="171450" cy="171450"/>
                </a:xfrm>
                <a:prstGeom prst="ellipse">
                  <a:avLst/>
                </a:prstGeom>
                <a:solidFill>
                  <a:srgbClr val="790015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2730959" y="4595753"/>
                <a:ext cx="413908" cy="360374"/>
                <a:chOff x="2336801" y="4518818"/>
                <a:chExt cx="503238" cy="438150"/>
              </a:xfrm>
            </p:grpSpPr>
            <p:sp>
              <p:nvSpPr>
                <p:cNvPr id="63" name="Oval 1085"/>
                <p:cNvSpPr>
                  <a:spLocks noChangeArrowheads="1"/>
                </p:cNvSpPr>
                <p:nvPr/>
              </p:nvSpPr>
              <p:spPr bwMode="auto">
                <a:xfrm>
                  <a:off x="2336801" y="4518818"/>
                  <a:ext cx="503238" cy="438150"/>
                </a:xfrm>
                <a:prstGeom prst="ellipse">
                  <a:avLst/>
                </a:prstGeom>
                <a:solidFill>
                  <a:srgbClr val="FF00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Oval 1086"/>
                <p:cNvSpPr>
                  <a:spLocks noChangeArrowheads="1"/>
                </p:cNvSpPr>
                <p:nvPr/>
              </p:nvSpPr>
              <p:spPr bwMode="auto">
                <a:xfrm>
                  <a:off x="2466976" y="4648993"/>
                  <a:ext cx="244475" cy="179388"/>
                </a:xfrm>
                <a:prstGeom prst="ellipse">
                  <a:avLst/>
                </a:prstGeom>
                <a:solidFill>
                  <a:srgbClr val="790015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5" name="Oval 1087"/>
              <p:cNvSpPr>
                <a:spLocks noChangeArrowheads="1"/>
              </p:cNvSpPr>
              <p:nvPr/>
            </p:nvSpPr>
            <p:spPr bwMode="auto">
              <a:xfrm>
                <a:off x="2477265" y="2311336"/>
                <a:ext cx="464830" cy="252001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088"/>
              <p:cNvSpPr>
                <a:spLocks noChangeArrowheads="1"/>
              </p:cNvSpPr>
              <p:nvPr/>
            </p:nvSpPr>
            <p:spPr bwMode="auto">
              <a:xfrm>
                <a:off x="2432247" y="3650908"/>
                <a:ext cx="305534" cy="360374"/>
              </a:xfrm>
              <a:prstGeom prst="ellipse">
                <a:avLst/>
              </a:prstGeom>
              <a:solidFill>
                <a:srgbClr val="114FFB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089"/>
              <p:cNvSpPr>
                <a:spLocks noChangeArrowheads="1"/>
              </p:cNvSpPr>
              <p:nvPr/>
            </p:nvSpPr>
            <p:spPr bwMode="auto">
              <a:xfrm>
                <a:off x="1986321" y="2273470"/>
                <a:ext cx="413908" cy="360374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090"/>
              <p:cNvSpPr>
                <a:spLocks noChangeArrowheads="1"/>
              </p:cNvSpPr>
              <p:nvPr/>
            </p:nvSpPr>
            <p:spPr bwMode="auto">
              <a:xfrm>
                <a:off x="2093389" y="2380537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091"/>
              <p:cNvSpPr>
                <a:spLocks noChangeArrowheads="1"/>
              </p:cNvSpPr>
              <p:nvPr/>
            </p:nvSpPr>
            <p:spPr bwMode="auto">
              <a:xfrm>
                <a:off x="1923647" y="4331257"/>
                <a:ext cx="413908" cy="360374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092"/>
              <p:cNvSpPr>
                <a:spLocks noChangeArrowheads="1"/>
              </p:cNvSpPr>
              <p:nvPr/>
            </p:nvSpPr>
            <p:spPr bwMode="auto">
              <a:xfrm>
                <a:off x="2030715" y="4438325"/>
                <a:ext cx="201078" cy="147545"/>
              </a:xfrm>
              <a:prstGeom prst="ellipse">
                <a:avLst/>
              </a:prstGeom>
              <a:solidFill>
                <a:srgbClr val="79001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Line 1042"/>
              <p:cNvSpPr>
                <a:spLocks noChangeShapeType="1"/>
              </p:cNvSpPr>
              <p:nvPr/>
            </p:nvSpPr>
            <p:spPr bwMode="auto">
              <a:xfrm flipH="1" flipV="1">
                <a:off x="2893784" y="2094328"/>
                <a:ext cx="195586" cy="40085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ash"/>
                <a:round/>
                <a:headEnd type="stealth" w="med" len="lg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855919" y="1875501"/>
                <a:ext cx="768922" cy="265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Delivery</a:t>
                </a:r>
                <a:endParaRPr lang="en-US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Line 1042"/>
              <p:cNvSpPr>
                <a:spLocks noChangeShapeType="1"/>
              </p:cNvSpPr>
              <p:nvPr/>
            </p:nvSpPr>
            <p:spPr bwMode="auto">
              <a:xfrm flipH="1">
                <a:off x="2748851" y="3614016"/>
                <a:ext cx="400538" cy="20499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ash"/>
                <a:round/>
                <a:headEnd type="stealth" w="med" len="lg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884871" y="3698195"/>
                <a:ext cx="795291" cy="265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Release </a:t>
                </a:r>
                <a:endParaRPr lang="en-US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624841" y="1216499"/>
                <a:ext cx="122341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SENSING</a:t>
                </a:r>
              </a:p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DEVICE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558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80" y="2362200"/>
            <a:ext cx="2834640" cy="187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273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A. Stenken</dc:creator>
  <cp:lastModifiedBy>Julie A. Stenken</cp:lastModifiedBy>
  <cp:revision>33</cp:revision>
  <cp:lastPrinted>2015-04-30T20:01:53Z</cp:lastPrinted>
  <dcterms:created xsi:type="dcterms:W3CDTF">2015-04-30T17:34:47Z</dcterms:created>
  <dcterms:modified xsi:type="dcterms:W3CDTF">2015-04-30T20:30:19Z</dcterms:modified>
</cp:coreProperties>
</file>