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8" r:id="rId2"/>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336" y="-1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Macintosh%20HD:Users:tangmingzhi:Desktop:&#32508;&#36848;:RNAI%20&#25509;&#31181;&#21518;RT-PCR&#22270;&#34920;04.14.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tangmingzhi:Desktop:APIP12%20&#25968;&#25454;:007%20RNAi&#26448;&#26009;:NPB%2046-2%2049-2%20KJ105%20Pounch3-4.2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01954718601637"/>
          <c:y val="0.11734679260653402"/>
          <c:w val="0.78827486938058233"/>
          <c:h val="0.71428482456151332"/>
        </c:manualLayout>
      </c:layout>
      <c:barChart>
        <c:barDir val="col"/>
        <c:grouping val="clustered"/>
        <c:varyColors val="0"/>
        <c:ser>
          <c:idx val="0"/>
          <c:order val="0"/>
          <c:spPr>
            <a:solidFill>
              <a:schemeClr val="tx1"/>
            </a:solidFill>
            <a:ln w="12700">
              <a:solidFill>
                <a:srgbClr val="000000"/>
              </a:solidFill>
              <a:prstDash val="solid"/>
            </a:ln>
          </c:spPr>
          <c:invertIfNegative val="0"/>
          <c:dPt>
            <c:idx val="0"/>
            <c:invertIfNegative val="0"/>
            <c:bubble3D val="0"/>
            <c:spPr>
              <a:solidFill>
                <a:schemeClr val="bg1"/>
              </a:solidFill>
              <a:ln w="12700">
                <a:solidFill>
                  <a:srgbClr val="000000"/>
                </a:solidFill>
                <a:prstDash val="solid"/>
              </a:ln>
            </c:spPr>
          </c:dPt>
          <c:errBars>
            <c:errBarType val="plus"/>
            <c:errValType val="cust"/>
            <c:noEndCap val="0"/>
            <c:plus>
              <c:numRef>
                <c:f>Sheet1!$C$2:$C$4</c:f>
                <c:numCache>
                  <c:formatCode>General</c:formatCode>
                  <c:ptCount val="3"/>
                  <c:pt idx="0">
                    <c:v>3.492E-2</c:v>
                  </c:pt>
                  <c:pt idx="1">
                    <c:v>1.7420000000000001E-2</c:v>
                  </c:pt>
                  <c:pt idx="2">
                    <c:v>3.2660000000000002E-2</c:v>
                  </c:pt>
                </c:numCache>
              </c:numRef>
            </c:plus>
            <c:spPr>
              <a:solidFill>
                <a:schemeClr val="tx1"/>
              </a:solidFill>
              <a:ln w="15875">
                <a:solidFill>
                  <a:srgbClr val="000000"/>
                </a:solidFill>
                <a:prstDash val="solid"/>
              </a:ln>
            </c:spPr>
          </c:errBars>
          <c:cat>
            <c:strRef>
              <c:f>Sheet1!$A$2:$A$4</c:f>
              <c:strCache>
                <c:ptCount val="3"/>
                <c:pt idx="0">
                  <c:v>NPB</c:v>
                </c:pt>
                <c:pt idx="1">
                  <c:v>46-2</c:v>
                </c:pt>
                <c:pt idx="2">
                  <c:v>49-2</c:v>
                </c:pt>
              </c:strCache>
            </c:strRef>
          </c:cat>
          <c:val>
            <c:numRef>
              <c:f>Sheet1!$B$2:$B$4</c:f>
              <c:numCache>
                <c:formatCode>General</c:formatCode>
                <c:ptCount val="3"/>
                <c:pt idx="0">
                  <c:v>1</c:v>
                </c:pt>
                <c:pt idx="1">
                  <c:v>0.14932999999999999</c:v>
                </c:pt>
                <c:pt idx="2">
                  <c:v>0.36092000000000024</c:v>
                </c:pt>
              </c:numCache>
            </c:numRef>
          </c:val>
        </c:ser>
        <c:dLbls>
          <c:showLegendKey val="0"/>
          <c:showVal val="0"/>
          <c:showCatName val="0"/>
          <c:showSerName val="0"/>
          <c:showPercent val="0"/>
          <c:showBubbleSize val="0"/>
        </c:dLbls>
        <c:gapWidth val="80"/>
        <c:axId val="63151104"/>
        <c:axId val="71176960"/>
      </c:barChart>
      <c:catAx>
        <c:axId val="63151104"/>
        <c:scaling>
          <c:orientation val="minMax"/>
        </c:scaling>
        <c:delete val="0"/>
        <c:axPos val="b"/>
        <c:numFmt formatCode="General" sourceLinked="1"/>
        <c:majorTickMark val="out"/>
        <c:minorTickMark val="none"/>
        <c:tickLblPos val="nextTo"/>
        <c:spPr>
          <a:ln w="3175">
            <a:solidFill>
              <a:srgbClr val="000000"/>
            </a:solidFill>
            <a:prstDash val="solid"/>
          </a:ln>
        </c:spPr>
        <c:txPr>
          <a:bodyPr rot="0" vert="horz"/>
          <a:lstStyle/>
          <a:p>
            <a:pPr>
              <a:defRPr sz="1300" b="0" i="0" u="none" strike="noStrike" baseline="0">
                <a:solidFill>
                  <a:srgbClr val="000000"/>
                </a:solidFill>
                <a:latin typeface="宋体"/>
                <a:ea typeface="宋体"/>
                <a:cs typeface="宋体"/>
              </a:defRPr>
            </a:pPr>
            <a:endParaRPr lang="en-US"/>
          </a:p>
        </c:txPr>
        <c:crossAx val="71176960"/>
        <c:crosses val="autoZero"/>
        <c:auto val="0"/>
        <c:lblAlgn val="ctr"/>
        <c:lblOffset val="100"/>
        <c:tickLblSkip val="1"/>
        <c:tickMarkSkip val="1"/>
        <c:noMultiLvlLbl val="0"/>
      </c:catAx>
      <c:valAx>
        <c:axId val="71176960"/>
        <c:scaling>
          <c:orientation val="minMax"/>
        </c:scaling>
        <c:delete val="0"/>
        <c:axPos val="l"/>
        <c:numFmt formatCode="General" sourceLinked="1"/>
        <c:majorTickMark val="out"/>
        <c:minorTickMark val="none"/>
        <c:tickLblPos val="nextTo"/>
        <c:spPr>
          <a:ln w="3175">
            <a:solidFill>
              <a:srgbClr val="000000"/>
            </a:solidFill>
            <a:prstDash val="solid"/>
          </a:ln>
        </c:spPr>
        <c:txPr>
          <a:bodyPr rot="0" vert="horz"/>
          <a:lstStyle/>
          <a:p>
            <a:pPr>
              <a:defRPr sz="1300" b="0" i="0" u="none" strike="noStrike" baseline="0">
                <a:solidFill>
                  <a:srgbClr val="000000"/>
                </a:solidFill>
                <a:latin typeface="宋体"/>
                <a:ea typeface="宋体"/>
                <a:cs typeface="宋体"/>
              </a:defRPr>
            </a:pPr>
            <a:endParaRPr lang="en-US"/>
          </a:p>
        </c:txPr>
        <c:crossAx val="63151104"/>
        <c:crosses val="autoZero"/>
        <c:crossBetween val="between"/>
      </c:valAx>
      <c:spPr>
        <a:noFill/>
        <a:ln w="25400">
          <a:noFill/>
        </a:ln>
      </c:spPr>
    </c:plotArea>
    <c:plotVisOnly val="1"/>
    <c:dispBlanksAs val="gap"/>
    <c:showDLblsOverMax val="0"/>
  </c:chart>
  <c:spPr>
    <a:solidFill>
      <a:srgbClr val="FFFFFF"/>
    </a:solidFill>
    <a:ln w="9525">
      <a:noFill/>
    </a:ln>
  </c:spPr>
  <c:txPr>
    <a:bodyPr/>
    <a:lstStyle/>
    <a:p>
      <a:pPr>
        <a:defRPr sz="1250" b="0" i="0" u="none" strike="noStrike" baseline="0">
          <a:solidFill>
            <a:srgbClr val="000000"/>
          </a:solidFill>
          <a:latin typeface="宋体"/>
          <a:ea typeface="宋体"/>
          <a:cs typeface="宋体"/>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8.2469597921651983E-2"/>
          <c:y val="6.7632850241545903E-2"/>
          <c:w val="0.90068256489984666"/>
          <c:h val="0.83170679751987564"/>
        </c:manualLayout>
      </c:layout>
      <c:barChart>
        <c:barDir val="col"/>
        <c:grouping val="clustered"/>
        <c:varyColors val="1"/>
        <c:ser>
          <c:idx val="0"/>
          <c:order val="0"/>
          <c:spPr>
            <a:solidFill>
              <a:schemeClr val="tx1"/>
            </a:solidFill>
            <a:ln>
              <a:solidFill>
                <a:schemeClr val="tx1"/>
              </a:solidFill>
            </a:ln>
          </c:spPr>
          <c:invertIfNegative val="0"/>
          <c:dPt>
            <c:idx val="0"/>
            <c:invertIfNegative val="0"/>
            <c:bubble3D val="0"/>
            <c:spPr>
              <a:solidFill>
                <a:schemeClr val="bg1"/>
              </a:solidFill>
              <a:ln>
                <a:solidFill>
                  <a:schemeClr val="tx1"/>
                </a:solidFill>
              </a:ln>
            </c:spPr>
          </c:dPt>
          <c:errBars>
            <c:errBarType val="plus"/>
            <c:errValType val="cust"/>
            <c:noEndCap val="0"/>
            <c:plus>
              <c:numRef>
                <c:f>'Sheet 1'!$D$21:$D$23</c:f>
                <c:numCache>
                  <c:formatCode>General</c:formatCode>
                  <c:ptCount val="3"/>
                  <c:pt idx="0">
                    <c:v>2.6138885914239087</c:v>
                  </c:pt>
                  <c:pt idx="1">
                    <c:v>3.3342174938501392</c:v>
                  </c:pt>
                  <c:pt idx="2">
                    <c:v>2.5630521381014182</c:v>
                  </c:pt>
                </c:numCache>
              </c:numRef>
            </c:plus>
            <c:minus>
              <c:numLit>
                <c:formatCode>General</c:formatCode>
                <c:ptCount val="1"/>
                <c:pt idx="0">
                  <c:v>1</c:v>
                </c:pt>
              </c:numLit>
            </c:minus>
            <c:spPr>
              <a:ln w="15875"/>
            </c:spPr>
          </c:errBars>
          <c:cat>
            <c:strRef>
              <c:f>'Sheet 1'!$B$21:$B$23</c:f>
              <c:strCache>
                <c:ptCount val="3"/>
                <c:pt idx="0">
                  <c:v>NPB</c:v>
                </c:pt>
                <c:pt idx="1">
                  <c:v>46-2</c:v>
                </c:pt>
                <c:pt idx="2">
                  <c:v>49-2</c:v>
                </c:pt>
              </c:strCache>
            </c:strRef>
          </c:cat>
          <c:val>
            <c:numRef>
              <c:f>'Sheet 1'!$C$21:$C$23</c:f>
              <c:numCache>
                <c:formatCode>0.00_ </c:formatCode>
                <c:ptCount val="3"/>
                <c:pt idx="0">
                  <c:v>11.7075</c:v>
                </c:pt>
                <c:pt idx="1">
                  <c:v>19.250666666666671</c:v>
                </c:pt>
                <c:pt idx="2">
                  <c:v>15.207272727272722</c:v>
                </c:pt>
              </c:numCache>
            </c:numRef>
          </c:val>
        </c:ser>
        <c:dLbls>
          <c:showLegendKey val="0"/>
          <c:showVal val="0"/>
          <c:showCatName val="0"/>
          <c:showSerName val="0"/>
          <c:showPercent val="0"/>
          <c:showBubbleSize val="0"/>
        </c:dLbls>
        <c:gapWidth val="80"/>
        <c:axId val="71213824"/>
        <c:axId val="71215360"/>
      </c:barChart>
      <c:catAx>
        <c:axId val="71213824"/>
        <c:scaling>
          <c:orientation val="minMax"/>
        </c:scaling>
        <c:delete val="0"/>
        <c:axPos val="b"/>
        <c:numFmt formatCode="General" sourceLinked="1"/>
        <c:majorTickMark val="out"/>
        <c:minorTickMark val="none"/>
        <c:tickLblPos val="nextTo"/>
        <c:spPr>
          <a:ln w="12700">
            <a:solidFill>
              <a:schemeClr val="tx1"/>
            </a:solidFill>
          </a:ln>
        </c:spPr>
        <c:txPr>
          <a:bodyPr/>
          <a:lstStyle/>
          <a:p>
            <a:pPr>
              <a:defRPr sz="1200" b="0" i="0" baseline="0"/>
            </a:pPr>
            <a:endParaRPr lang="en-US"/>
          </a:p>
        </c:txPr>
        <c:crossAx val="71215360"/>
        <c:crosses val="autoZero"/>
        <c:auto val="1"/>
        <c:lblAlgn val="ctr"/>
        <c:lblOffset val="100"/>
        <c:noMultiLvlLbl val="0"/>
      </c:catAx>
      <c:valAx>
        <c:axId val="71215360"/>
        <c:scaling>
          <c:orientation val="minMax"/>
          <c:min val="0"/>
        </c:scaling>
        <c:delete val="0"/>
        <c:axPos val="l"/>
        <c:numFmt formatCode="#,##0.0_ " sourceLinked="0"/>
        <c:majorTickMark val="out"/>
        <c:minorTickMark val="none"/>
        <c:tickLblPos val="nextTo"/>
        <c:spPr>
          <a:noFill/>
          <a:ln w="12700">
            <a:solidFill>
              <a:schemeClr val="tx1"/>
            </a:solidFill>
          </a:ln>
        </c:spPr>
        <c:txPr>
          <a:bodyPr/>
          <a:lstStyle/>
          <a:p>
            <a:pPr>
              <a:defRPr sz="1200" b="0" i="0"/>
            </a:pPr>
            <a:endParaRPr lang="en-US"/>
          </a:p>
        </c:txPr>
        <c:crossAx val="71213824"/>
        <c:crosses val="autoZero"/>
        <c:crossBetween val="between"/>
      </c:valAx>
      <c:spPr>
        <a:noFill/>
        <a:ln w="25400">
          <a:noFill/>
        </a:ln>
      </c:spPr>
    </c:plotArea>
    <c:plotVisOnly val="1"/>
    <c:dispBlanksAs val="gap"/>
    <c:showDLblsOverMax val="0"/>
  </c:chart>
  <c:spPr>
    <a:noFill/>
    <a:ln w="25400">
      <a:noFill/>
    </a:ln>
  </c:spPr>
  <c:txPr>
    <a:bodyPr/>
    <a:lstStyle/>
    <a:p>
      <a:pPr>
        <a:defRPr sz="1050" b="1" i="0" baseline="0">
          <a:latin typeface="Times New Roman" pitchFamily="18" charset="0"/>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xfrm>
            <a:off x="1143000" y="685800"/>
            <a:ext cx="4572000" cy="3429000"/>
          </a:xfrm>
          <a:prstGeom prst="rect">
            <a:avLst/>
          </a:prstGeom>
        </p:spPr>
        <p:txBody>
          <a:bodyPr/>
          <a:lstStyle/>
          <a:p>
            <a:endParaRPr/>
          </a:p>
        </p:txBody>
      </p:sp>
      <p:sp>
        <p:nvSpPr>
          <p:cNvPr id="119" name="Shape 119"/>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783789059"/>
      </p:ext>
    </p:extLst>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11" name="Shape 11"/>
          <p:cNvSpPr>
            <a:spLocks noGrp="1"/>
          </p:cNvSpPr>
          <p:nvPr>
            <p:ph type="title"/>
          </p:nvPr>
        </p:nvSpPr>
        <p:spPr>
          <a:xfrm>
            <a:off x="685800" y="2130425"/>
            <a:ext cx="7772400" cy="1470025"/>
          </a:xfrm>
          <a:prstGeom prst="rect">
            <a:avLst/>
          </a:prstGeom>
        </p:spPr>
        <p:txBody>
          <a:bodyPr/>
          <a:lstStyle/>
          <a:p>
            <a:r>
              <a:t>Title Text</a:t>
            </a:r>
          </a:p>
        </p:txBody>
      </p:sp>
      <p:sp>
        <p:nvSpPr>
          <p:cNvPr id="12" name="Shape 12"/>
          <p:cNvSpPr>
            <a:spLocks noGrp="1"/>
          </p:cNvSpPr>
          <p:nvPr>
            <p:ph type="body" sz="quarter" idx="1"/>
          </p:nvPr>
        </p:nvSpPr>
        <p:spPr>
          <a:xfrm>
            <a:off x="1371600" y="3886200"/>
            <a:ext cx="6400800" cy="1752600"/>
          </a:xfrm>
          <a:prstGeom prst="rect">
            <a:avLst/>
          </a:prstGeom>
        </p:spPr>
        <p:txBody>
          <a:bodyPr/>
          <a:lstStyle>
            <a:lvl1pPr marL="0" indent="0" algn="ctr">
              <a:buSzTx/>
              <a:buFontTx/>
              <a:buNone/>
              <a:defRPr>
                <a:solidFill>
                  <a:srgbClr val="888888"/>
                </a:solidFill>
              </a:defRPr>
            </a:lvl1pPr>
            <a:lvl2pPr marL="0" indent="457200" algn="ctr">
              <a:buSzTx/>
              <a:buFontTx/>
              <a:buNone/>
              <a:defRPr>
                <a:solidFill>
                  <a:srgbClr val="888888"/>
                </a:solidFill>
              </a:defRPr>
            </a:lvl2pPr>
            <a:lvl3pPr marL="0" indent="914400" algn="ctr">
              <a:buSzTx/>
              <a:buFontTx/>
              <a:buNone/>
              <a:defRPr>
                <a:solidFill>
                  <a:srgbClr val="888888"/>
                </a:solidFill>
              </a:defRPr>
            </a:lvl3pPr>
            <a:lvl4pPr marL="0" indent="1371600" algn="ctr">
              <a:buSzTx/>
              <a:buFontTx/>
              <a:buNone/>
              <a:defRPr>
                <a:solidFill>
                  <a:srgbClr val="888888"/>
                </a:solidFill>
              </a:defRPr>
            </a:lvl4pPr>
            <a:lvl5pPr marL="0" indent="1828800" algn="ctr">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节标题">
    <p:spTree>
      <p:nvGrpSpPr>
        <p:cNvPr id="1" name=""/>
        <p:cNvGrpSpPr/>
        <p:nvPr/>
      </p:nvGrpSpPr>
      <p:grpSpPr>
        <a:xfrm>
          <a:off x="0" y="0"/>
          <a:ext cx="0" cy="0"/>
          <a:chOff x="0" y="0"/>
          <a:chExt cx="0" cy="0"/>
        </a:xfrm>
      </p:grpSpPr>
      <p:sp>
        <p:nvSpPr>
          <p:cNvPr id="29" name="Shape 29"/>
          <p:cNvSpPr>
            <a:spLocks noGrp="1"/>
          </p:cNvSpPr>
          <p:nvPr>
            <p:ph type="title"/>
          </p:nvPr>
        </p:nvSpPr>
        <p:spPr>
          <a:xfrm>
            <a:off x="722312" y="4406900"/>
            <a:ext cx="7772401" cy="1362075"/>
          </a:xfrm>
          <a:prstGeom prst="rect">
            <a:avLst/>
          </a:prstGeom>
        </p:spPr>
        <p:txBody>
          <a:bodyPr anchor="t"/>
          <a:lstStyle>
            <a:lvl1pPr algn="l">
              <a:defRPr sz="4000" b="1" cap="all"/>
            </a:lvl1pPr>
          </a:lstStyle>
          <a:p>
            <a:r>
              <a:t>Title Text</a:t>
            </a:r>
          </a:p>
        </p:txBody>
      </p:sp>
      <p:sp>
        <p:nvSpPr>
          <p:cNvPr id="30" name="Shape 30"/>
          <p:cNvSpPr>
            <a:spLocks noGrp="1"/>
          </p:cNvSpPr>
          <p:nvPr>
            <p:ph type="body" sz="quarter" idx="1"/>
          </p:nvPr>
        </p:nvSpPr>
        <p:spPr>
          <a:xfrm>
            <a:off x="722312" y="2906713"/>
            <a:ext cx="7772401" cy="1500188"/>
          </a:xfrm>
          <a:prstGeom prst="rect">
            <a:avLst/>
          </a:prstGeom>
        </p:spPr>
        <p:txBody>
          <a:bodyPr anchor="b"/>
          <a:lstStyle>
            <a:lvl1pPr marL="0" indent="0">
              <a:spcBef>
                <a:spcPts val="400"/>
              </a:spcBef>
              <a:buSzTx/>
              <a:buFontTx/>
              <a:buNone/>
              <a:defRPr sz="2000">
                <a:solidFill>
                  <a:srgbClr val="888888"/>
                </a:solidFill>
              </a:defRPr>
            </a:lvl1pPr>
            <a:lvl2pPr marL="0" indent="457200">
              <a:spcBef>
                <a:spcPts val="400"/>
              </a:spcBef>
              <a:buSzTx/>
              <a:buFontTx/>
              <a:buNone/>
              <a:defRPr sz="2000">
                <a:solidFill>
                  <a:srgbClr val="888888"/>
                </a:solidFill>
              </a:defRPr>
            </a:lvl2pPr>
            <a:lvl3pPr marL="0" indent="914400">
              <a:spcBef>
                <a:spcPts val="400"/>
              </a:spcBef>
              <a:buSzTx/>
              <a:buFontTx/>
              <a:buNone/>
              <a:defRPr sz="2000">
                <a:solidFill>
                  <a:srgbClr val="888888"/>
                </a:solidFill>
              </a:defRPr>
            </a:lvl3pPr>
            <a:lvl4pPr marL="0" indent="1371600">
              <a:spcBef>
                <a:spcPts val="400"/>
              </a:spcBef>
              <a:buSzTx/>
              <a:buFontTx/>
              <a:buNone/>
              <a:defRPr sz="2000">
                <a:solidFill>
                  <a:srgbClr val="888888"/>
                </a:solidFill>
              </a:defRPr>
            </a:lvl4pPr>
            <a:lvl5pPr marL="0" indent="1828800">
              <a:spcBef>
                <a:spcPts val="400"/>
              </a:spcBef>
              <a:buSzTx/>
              <a:buFontTx/>
              <a:buNone/>
              <a:defRPr sz="2000">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两栏内容">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457200" y="1600200"/>
            <a:ext cx="4038600" cy="4525963"/>
          </a:xfrm>
          <a:prstGeom prst="rect">
            <a:avLst/>
          </a:prstGeom>
        </p:spPr>
        <p:txBody>
          <a:bodyPr/>
          <a:lstStyle>
            <a:lvl1pPr>
              <a:spcBef>
                <a:spcPts val="600"/>
              </a:spcBef>
              <a:defRPr sz="2800"/>
            </a:lvl1pPr>
            <a:lvl2pPr marL="790575" indent="-333375">
              <a:spcBef>
                <a:spcPts val="600"/>
              </a:spcBef>
              <a:defRPr sz="2800"/>
            </a:lvl2pPr>
            <a:lvl3pPr marL="1234439" indent="-320039">
              <a:spcBef>
                <a:spcPts val="600"/>
              </a:spcBef>
              <a:defRPr sz="2800"/>
            </a:lvl3pPr>
            <a:lvl4pPr marL="1727200" indent="-355600">
              <a:spcBef>
                <a:spcPts val="600"/>
              </a:spcBef>
              <a:defRPr sz="2800"/>
            </a:lvl4pPr>
            <a:lvl5pPr marL="2184400" indent="-355600">
              <a:spcBef>
                <a:spcPts val="600"/>
              </a:spcBef>
              <a:defRPr sz="2800"/>
            </a:lvl5p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比较">
    <p:spTree>
      <p:nvGrpSpPr>
        <p:cNvPr id="1" name=""/>
        <p:cNvGrpSpPr/>
        <p:nvPr/>
      </p:nvGrpSpPr>
      <p:grpSpPr>
        <a:xfrm>
          <a:off x="0" y="0"/>
          <a:ext cx="0" cy="0"/>
          <a:chOff x="0" y="0"/>
          <a:chExt cx="0" cy="0"/>
        </a:xfrm>
      </p:grpSpPr>
      <p:sp>
        <p:nvSpPr>
          <p:cNvPr id="47" name="Shape 47"/>
          <p:cNvSpPr>
            <a:spLocks noGrp="1"/>
          </p:cNvSpPr>
          <p:nvPr>
            <p:ph type="title"/>
          </p:nvPr>
        </p:nvSpPr>
        <p:spPr>
          <a:prstGeom prst="rect">
            <a:avLst/>
          </a:prstGeom>
        </p:spPr>
        <p:txBody>
          <a:bodyPr/>
          <a:lstStyle/>
          <a:p>
            <a:r>
              <a:t>Title Text</a:t>
            </a:r>
          </a:p>
        </p:txBody>
      </p:sp>
      <p:sp>
        <p:nvSpPr>
          <p:cNvPr id="48" name="Shape 48"/>
          <p:cNvSpPr>
            <a:spLocks noGrp="1"/>
          </p:cNvSpPr>
          <p:nvPr>
            <p:ph type="body" sz="quarter" idx="1"/>
          </p:nvPr>
        </p:nvSpPr>
        <p:spPr>
          <a:xfrm>
            <a:off x="457200" y="1535112"/>
            <a:ext cx="4040188" cy="639763"/>
          </a:xfrm>
          <a:prstGeom prst="rect">
            <a:avLst/>
          </a:prstGeom>
        </p:spPr>
        <p:txBody>
          <a:bodyPr anchor="b"/>
          <a:lstStyle>
            <a:lvl1pPr marL="0" indent="0">
              <a:spcBef>
                <a:spcPts val="500"/>
              </a:spcBef>
              <a:buSzTx/>
              <a:buFontTx/>
              <a:buNone/>
              <a:defRPr sz="2400" b="1"/>
            </a:lvl1pPr>
            <a:lvl2pPr marL="0" indent="457200">
              <a:spcBef>
                <a:spcPts val="500"/>
              </a:spcBef>
              <a:buSzTx/>
              <a:buFontTx/>
              <a:buNone/>
              <a:defRPr sz="2400" b="1"/>
            </a:lvl2pPr>
            <a:lvl3pPr marL="0" indent="914400">
              <a:spcBef>
                <a:spcPts val="500"/>
              </a:spcBef>
              <a:buSzTx/>
              <a:buFontTx/>
              <a:buNone/>
              <a:defRPr sz="2400" b="1"/>
            </a:lvl3pPr>
            <a:lvl4pPr marL="0" indent="1371600">
              <a:spcBef>
                <a:spcPts val="500"/>
              </a:spcBef>
              <a:buSzTx/>
              <a:buFontTx/>
              <a:buNone/>
              <a:defRPr sz="2400" b="1"/>
            </a:lvl4pPr>
            <a:lvl5pPr marL="0" indent="1828800">
              <a:spcBef>
                <a:spcPts val="500"/>
              </a:spcBef>
              <a:buSzTx/>
              <a:buFontTx/>
              <a:buNone/>
              <a:defRPr sz="2400"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4645025" y="1535112"/>
            <a:ext cx="4041775" cy="639763"/>
          </a:xfrm>
          <a:prstGeom prst="rect">
            <a:avLst/>
          </a:prstGeom>
        </p:spPr>
        <p:txBody>
          <a:bodyPr anchor="b"/>
          <a:lstStyle/>
          <a:p>
            <a:pPr marL="0" indent="0">
              <a:spcBef>
                <a:spcPts val="500"/>
              </a:spcBef>
              <a:buSzTx/>
              <a:buFontTx/>
              <a:buNone/>
              <a:defRPr sz="2400"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仅标题">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内容与标题">
    <p:spTree>
      <p:nvGrpSpPr>
        <p:cNvPr id="1" name=""/>
        <p:cNvGrpSpPr/>
        <p:nvPr/>
      </p:nvGrpSpPr>
      <p:grpSpPr>
        <a:xfrm>
          <a:off x="0" y="0"/>
          <a:ext cx="0" cy="0"/>
          <a:chOff x="0" y="0"/>
          <a:chExt cx="0" cy="0"/>
        </a:xfrm>
      </p:grpSpPr>
      <p:sp>
        <p:nvSpPr>
          <p:cNvPr id="72" name="Shape 72"/>
          <p:cNvSpPr>
            <a:spLocks noGrp="1"/>
          </p:cNvSpPr>
          <p:nvPr>
            <p:ph type="title"/>
          </p:nvPr>
        </p:nvSpPr>
        <p:spPr>
          <a:xfrm>
            <a:off x="457200" y="273050"/>
            <a:ext cx="3008314" cy="1162050"/>
          </a:xfrm>
          <a:prstGeom prst="rect">
            <a:avLst/>
          </a:prstGeom>
        </p:spPr>
        <p:txBody>
          <a:bodyPr anchor="b"/>
          <a:lstStyle>
            <a:lvl1pPr algn="l">
              <a:defRPr sz="2000" b="1"/>
            </a:lvl1pPr>
          </a:lstStyle>
          <a:p>
            <a:r>
              <a:t>Title Text</a:t>
            </a:r>
          </a:p>
        </p:txBody>
      </p:sp>
      <p:sp>
        <p:nvSpPr>
          <p:cNvPr id="73" name="Shape 73"/>
          <p:cNvSpPr>
            <a:spLocks noGrp="1"/>
          </p:cNvSpPr>
          <p:nvPr>
            <p:ph type="body" idx="1"/>
          </p:nvPr>
        </p:nvSpPr>
        <p:spPr>
          <a:xfrm>
            <a:off x="3575050" y="273050"/>
            <a:ext cx="5111750" cy="5853113"/>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half" idx="13"/>
          </p:nvPr>
        </p:nvSpPr>
        <p:spPr>
          <a:xfrm>
            <a:off x="457199" y="1435100"/>
            <a:ext cx="3008315" cy="4691063"/>
          </a:xfrm>
          <a:prstGeom prst="rect">
            <a:avLst/>
          </a:prstGeom>
        </p:spPr>
        <p:txBody>
          <a:bodyPr/>
          <a:lstStyle/>
          <a:p>
            <a:pPr marL="0" indent="0">
              <a:spcBef>
                <a:spcPts val="300"/>
              </a:spcBef>
              <a:buSzTx/>
              <a:buFontTx/>
              <a:buNone/>
              <a:defRPr sz="14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标题和竖排文字">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Title Text</a:t>
            </a:r>
          </a:p>
        </p:txBody>
      </p:sp>
      <p:sp>
        <p:nvSpPr>
          <p:cNvPr id="93" name="Shape 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垂直排列标题与文本">
    <p:spTree>
      <p:nvGrpSpPr>
        <p:cNvPr id="1" name=""/>
        <p:cNvGrpSpPr/>
        <p:nvPr/>
      </p:nvGrpSpPr>
      <p:grpSpPr>
        <a:xfrm>
          <a:off x="0" y="0"/>
          <a:ext cx="0" cy="0"/>
          <a:chOff x="0" y="0"/>
          <a:chExt cx="0" cy="0"/>
        </a:xfrm>
      </p:grpSpPr>
      <p:sp>
        <p:nvSpPr>
          <p:cNvPr id="101" name="Shape 101"/>
          <p:cNvSpPr>
            <a:spLocks noGrp="1"/>
          </p:cNvSpPr>
          <p:nvPr>
            <p:ph type="title"/>
          </p:nvPr>
        </p:nvSpPr>
        <p:spPr>
          <a:xfrm>
            <a:off x="6629400" y="274638"/>
            <a:ext cx="2057400" cy="5851526"/>
          </a:xfrm>
          <a:prstGeom prst="rect">
            <a:avLst/>
          </a:prstGeom>
        </p:spPr>
        <p:txBody>
          <a:bodyPr/>
          <a:lstStyle/>
          <a:p>
            <a:r>
              <a:t>Title Text</a:t>
            </a:r>
          </a:p>
        </p:txBody>
      </p:sp>
      <p:sp>
        <p:nvSpPr>
          <p:cNvPr id="102" name="Shape 102"/>
          <p:cNvSpPr>
            <a:spLocks noGrp="1"/>
          </p:cNvSpPr>
          <p:nvPr>
            <p:ph type="body" idx="1"/>
          </p:nvPr>
        </p:nvSpPr>
        <p:spPr>
          <a:xfrm>
            <a:off x="457200" y="274638"/>
            <a:ext cx="6019800" cy="5851526"/>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457200" y="274638"/>
            <a:ext cx="8229600" cy="1143001"/>
          </a:xfrm>
          <a:prstGeom prst="rect">
            <a:avLst/>
          </a:prstGeom>
          <a:ln w="12700">
            <a:miter lim="400000"/>
          </a:ln>
          <a:extLst>
            <a:ext uri="{C572A759-6A51-4108-AA02-DFA0A04FC94B}">
              <ma14:wrappingTextBoxFlag xmlns="" xmlns:ma14="http://schemas.microsoft.com/office/mac/drawingml/2011/main" val="1"/>
            </a:ext>
          </a:extLst>
        </p:spPr>
        <p:txBody>
          <a:bodyPr lIns="45719" rIns="45719" anchor="ctr">
            <a:normAutofit/>
          </a:bodyPr>
          <a:lstStyle/>
          <a:p>
            <a:r>
              <a:t>Title Text</a:t>
            </a:r>
          </a:p>
        </p:txBody>
      </p:sp>
      <p:sp>
        <p:nvSpPr>
          <p:cNvPr id="3" name="Shape 3"/>
          <p:cNvSpPr>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a14="http://schemas.microsoft.com/office/mac/drawingml/2011/main"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428176" y="6404292"/>
            <a:ext cx="258624"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8" r:id="rId8"/>
    <p:sldLayoutId id="2147483659" r:id="rId9"/>
  </p:sldLayoutIdLst>
  <p:transition spd="med"/>
  <p:txStyles>
    <p:titleStyle>
      <a:lvl1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1pPr>
      <a:lvl2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2pPr>
      <a:lvl3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3pPr>
      <a:lvl4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4pPr>
      <a:lvl5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5pPr>
      <a:lvl6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6pPr>
      <a:lvl7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7pPr>
      <a:lvl8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8pPr>
      <a:lvl9pPr marL="0" marR="0" indent="0" algn="ctr" defTabSz="914400" rtl="0" latinLnBrk="0">
        <a:lnSpc>
          <a:spcPct val="100000"/>
        </a:lnSpc>
        <a:spcBef>
          <a:spcPts val="0"/>
        </a:spcBef>
        <a:spcAft>
          <a:spcPts val="0"/>
        </a:spcAft>
        <a:buClrTx/>
        <a:buSzTx/>
        <a:buFontTx/>
        <a:buNone/>
        <a:tabLst/>
        <a:defRPr sz="4400" b="0" i="0" u="none" strike="noStrike" cap="none" spc="0" baseline="0">
          <a:ln>
            <a:noFill/>
          </a:ln>
          <a:solidFill>
            <a:srgbClr val="000000"/>
          </a:solidFill>
          <a:uFillTx/>
          <a:latin typeface="+mj-lt"/>
          <a:ea typeface="+mj-ea"/>
          <a:cs typeface="+mj-cs"/>
          <a:sym typeface="Calibri"/>
        </a:defRPr>
      </a:lvl9pPr>
    </p:titleStyle>
    <p:bodyStyle>
      <a:lvl1pPr marL="342900" marR="0" indent="-3429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1pPr>
      <a:lvl2pPr marL="783771" marR="0" indent="-326571"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2pPr>
      <a:lvl3pPr marL="1219200" marR="0" indent="-30480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3pPr>
      <a:lvl4pPr marL="17373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4pPr>
      <a:lvl5pPr marL="21945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5pPr>
      <a:lvl6pPr marL="26517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6pPr>
      <a:lvl7pPr marL="3108960" marR="0" indent="-365760"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7pPr>
      <a:lvl8pPr marL="35661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8pPr>
      <a:lvl9pPr marL="4023359" marR="0" indent="-365759" algn="l" defTabSz="914400" rtl="0" latinLnBrk="0">
        <a:lnSpc>
          <a:spcPct val="100000"/>
        </a:lnSpc>
        <a:spcBef>
          <a:spcPts val="700"/>
        </a:spcBef>
        <a:spcAft>
          <a:spcPts val="0"/>
        </a:spcAft>
        <a:buClrTx/>
        <a:buSzPct val="100000"/>
        <a:buFont typeface="Arial"/>
        <a:buChar char="•"/>
        <a:tabLst/>
        <a:defRPr sz="3200" b="0" i="0" u="none" strike="noStrike" cap="none" spc="0" baseline="0">
          <a:ln>
            <a:noFill/>
          </a:ln>
          <a:solidFill>
            <a:srgbClr val="000000"/>
          </a:solidFill>
          <a:uFillTx/>
          <a:latin typeface="+mj-lt"/>
          <a:ea typeface="+mj-ea"/>
          <a:cs typeface="+mj-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2.xml"/><Relationship Id="rId5" Type="http://schemas.openxmlformats.org/officeDocument/2006/relationships/chart" Target="../charts/char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 name="Shape 497"/>
          <p:cNvSpPr/>
          <p:nvPr/>
        </p:nvSpPr>
        <p:spPr>
          <a:xfrm>
            <a:off x="773318" y="4564204"/>
            <a:ext cx="7767190" cy="1286720"/>
          </a:xfrm>
          <a:prstGeom prst="rect">
            <a:avLst/>
          </a:prstGeom>
          <a:ln w="63500">
            <a:miter lim="400000"/>
          </a:ln>
          <a:extLst>
            <a:ext uri="{C572A759-6A51-4108-AA02-DFA0A04FC94B}">
              <ma14:wrappingTextBoxFlag xmlns="" xmlns:ma14="http://schemas.microsoft.com/office/mac/drawingml/2011/main" val="1"/>
            </a:ext>
          </a:extLst>
        </p:spPr>
        <p:txBody>
          <a:bodyPr wrap="square" lIns="27537" tIns="27537" rIns="27537" bIns="27537" anchor="ctr">
            <a:spAutoFit/>
          </a:bodyPr>
          <a:lstStyle/>
          <a:p>
            <a:pPr marR="419571" defTabSz="419571" hangingPunct="0">
              <a:defRPr sz="4600">
                <a:latin typeface="Times New Roman"/>
                <a:ea typeface="Times New Roman"/>
                <a:cs typeface="Times New Roman"/>
                <a:sym typeface="Times New Roman"/>
              </a:defRPr>
            </a:pPr>
            <a:r>
              <a:rPr lang="en-US" altLang="zh-CN" sz="1000" kern="0" smtClean="0">
                <a:solidFill>
                  <a:srgbClr val="000000"/>
                </a:solidFill>
                <a:latin typeface="Times New Roman"/>
                <a:ea typeface="宋体"/>
                <a:cs typeface="Times New Roman"/>
                <a:sym typeface="Times New Roman"/>
              </a:rPr>
              <a:t>Figure </a:t>
            </a:r>
            <a:r>
              <a:rPr lang="en-US" altLang="zh-CN" sz="1000" kern="0" dirty="0" smtClean="0">
                <a:solidFill>
                  <a:srgbClr val="000000"/>
                </a:solidFill>
                <a:latin typeface="Times New Roman"/>
                <a:ea typeface="宋体"/>
                <a:cs typeface="Times New Roman"/>
                <a:sym typeface="Times New Roman"/>
              </a:rPr>
              <a:t>S3 </a:t>
            </a:r>
            <a:r>
              <a:rPr lang="en-US" altLang="zh-CN" sz="1000" kern="0" dirty="0">
                <a:solidFill>
                  <a:srgbClr val="000000"/>
                </a:solidFill>
                <a:latin typeface="Times New Roman"/>
                <a:ea typeface="宋体"/>
                <a:cs typeface="Times New Roman"/>
                <a:sym typeface="Times New Roman"/>
              </a:rPr>
              <a:t>Knockdown of </a:t>
            </a:r>
            <a:r>
              <a:rPr lang="en-US" altLang="zh-CN" sz="1000" i="1" kern="0" dirty="0">
                <a:solidFill>
                  <a:srgbClr val="000000"/>
                </a:solidFill>
                <a:latin typeface="Times New Roman"/>
                <a:ea typeface="宋体"/>
                <a:cs typeface="Times New Roman"/>
                <a:sym typeface="Times New Roman"/>
              </a:rPr>
              <a:t>APIP12</a:t>
            </a:r>
            <a:r>
              <a:rPr lang="en-US" altLang="zh-CN" sz="1000" kern="0" dirty="0">
                <a:solidFill>
                  <a:srgbClr val="000000"/>
                </a:solidFill>
                <a:latin typeface="Times New Roman"/>
                <a:ea typeface="宋体"/>
                <a:cs typeface="Times New Roman"/>
                <a:sym typeface="Times New Roman"/>
              </a:rPr>
              <a:t> by RNAi results in compromised resistance to the virulent blast isolate. </a:t>
            </a:r>
            <a:r>
              <a:rPr lang="en-US" altLang="zh-CN" sz="1000" b="1" kern="0" dirty="0">
                <a:solidFill>
                  <a:srgbClr val="000000"/>
                </a:solidFill>
                <a:latin typeface="Times New Roman"/>
                <a:ea typeface="宋体"/>
                <a:cs typeface="Times New Roman"/>
                <a:sym typeface="Times New Roman"/>
              </a:rPr>
              <a:t>a</a:t>
            </a:r>
            <a:r>
              <a:rPr lang="en-US" altLang="zh-CN" sz="1000" kern="0" dirty="0">
                <a:solidFill>
                  <a:srgbClr val="000000"/>
                </a:solidFill>
                <a:latin typeface="Times New Roman"/>
                <a:ea typeface="宋体"/>
                <a:cs typeface="Times New Roman"/>
                <a:sym typeface="Times New Roman"/>
              </a:rPr>
              <a:t> The relative expression level of </a:t>
            </a:r>
            <a:r>
              <a:rPr lang="en-US" altLang="zh-CN" sz="1000" i="1" kern="0" dirty="0">
                <a:solidFill>
                  <a:srgbClr val="000000"/>
                </a:solidFill>
                <a:latin typeface="Times New Roman"/>
                <a:ea typeface="宋体"/>
                <a:cs typeface="Times New Roman"/>
                <a:sym typeface="Times New Roman"/>
              </a:rPr>
              <a:t>APIP12</a:t>
            </a:r>
            <a:r>
              <a:rPr lang="en-US" altLang="zh-CN" sz="1000" kern="0" dirty="0">
                <a:solidFill>
                  <a:srgbClr val="000000"/>
                </a:solidFill>
                <a:latin typeface="Times New Roman"/>
                <a:ea typeface="宋体"/>
                <a:cs typeface="Times New Roman"/>
                <a:sym typeface="Times New Roman"/>
              </a:rPr>
              <a:t> in APIP12-KD lines by </a:t>
            </a:r>
            <a:r>
              <a:rPr lang="en-US" altLang="zh-CN" sz="1000" kern="0" dirty="0" err="1">
                <a:solidFill>
                  <a:srgbClr val="000000"/>
                </a:solidFill>
                <a:latin typeface="Times New Roman"/>
                <a:ea typeface="宋体"/>
                <a:cs typeface="Times New Roman"/>
                <a:sym typeface="Times New Roman"/>
              </a:rPr>
              <a:t>qRT</a:t>
            </a:r>
            <a:r>
              <a:rPr lang="en-US" altLang="zh-CN" sz="1000" kern="0" dirty="0">
                <a:solidFill>
                  <a:srgbClr val="000000"/>
                </a:solidFill>
                <a:latin typeface="Times New Roman"/>
                <a:ea typeface="宋体"/>
                <a:cs typeface="Times New Roman"/>
                <a:sym typeface="Times New Roman"/>
              </a:rPr>
              <a:t>-PCR. Lines of 46-2 and 49-2 represent two individual APIP12-KD lines. </a:t>
            </a:r>
            <a:r>
              <a:rPr lang="en-US" altLang="zh-CN" sz="1000" kern="100" dirty="0">
                <a:solidFill>
                  <a:srgbClr val="000000"/>
                </a:solidFill>
                <a:latin typeface="Times New Roman"/>
                <a:ea typeface="宋体"/>
                <a:cs typeface="Times New Roman"/>
                <a:sym typeface="Times New Roman"/>
              </a:rPr>
              <a:t>The relative expression level of </a:t>
            </a:r>
            <a:r>
              <a:rPr lang="en-US" altLang="zh-CN" sz="1000" i="1" kern="100" dirty="0">
                <a:solidFill>
                  <a:srgbClr val="000000"/>
                </a:solidFill>
                <a:latin typeface="Times New Roman"/>
                <a:ea typeface="宋体"/>
                <a:cs typeface="Times New Roman"/>
                <a:sym typeface="Times New Roman"/>
              </a:rPr>
              <a:t>APIP12</a:t>
            </a:r>
            <a:r>
              <a:rPr lang="en-US" altLang="zh-CN" sz="1000" kern="100" dirty="0">
                <a:solidFill>
                  <a:srgbClr val="000000"/>
                </a:solidFill>
                <a:latin typeface="Times New Roman"/>
                <a:ea typeface="宋体"/>
                <a:cs typeface="Times New Roman"/>
                <a:sym typeface="Times New Roman"/>
              </a:rPr>
              <a:t> was calculated by comparing to the </a:t>
            </a:r>
            <a:r>
              <a:rPr lang="en-US" altLang="zh-CN" sz="1000" i="1" kern="100" dirty="0" err="1">
                <a:solidFill>
                  <a:srgbClr val="000000"/>
                </a:solidFill>
                <a:latin typeface="Times New Roman"/>
                <a:ea typeface="宋体"/>
                <a:cs typeface="Times New Roman"/>
                <a:sym typeface="Times New Roman"/>
              </a:rPr>
              <a:t>Ubiquitin</a:t>
            </a:r>
            <a:r>
              <a:rPr lang="en-US" altLang="zh-CN" sz="1000" kern="100" dirty="0">
                <a:solidFill>
                  <a:srgbClr val="000000"/>
                </a:solidFill>
                <a:latin typeface="Times New Roman"/>
                <a:ea typeface="宋体"/>
                <a:cs typeface="Times New Roman"/>
                <a:sym typeface="Times New Roman"/>
              </a:rPr>
              <a:t> gene (</a:t>
            </a:r>
            <a:r>
              <a:rPr lang="en-US" altLang="zh-CN" sz="1000" i="1" kern="100" dirty="0" err="1">
                <a:solidFill>
                  <a:srgbClr val="000000"/>
                </a:solidFill>
                <a:latin typeface="Times New Roman"/>
                <a:ea typeface="宋体"/>
                <a:cs typeface="Times New Roman"/>
                <a:sym typeface="Times New Roman"/>
              </a:rPr>
              <a:t>OsUG</a:t>
            </a:r>
            <a:r>
              <a:rPr lang="en-US" altLang="zh-CN" sz="1000" kern="100" dirty="0">
                <a:solidFill>
                  <a:srgbClr val="000000"/>
                </a:solidFill>
                <a:latin typeface="Times New Roman"/>
                <a:ea typeface="宋体"/>
                <a:cs typeface="Times New Roman"/>
                <a:sym typeface="Times New Roman"/>
              </a:rPr>
              <a:t>) using the 2</a:t>
            </a:r>
            <a:r>
              <a:rPr lang="en-US" altLang="zh-CN" sz="1000" kern="100" baseline="30000" dirty="0">
                <a:solidFill>
                  <a:srgbClr val="000000"/>
                </a:solidFill>
                <a:latin typeface="Times New Roman"/>
                <a:ea typeface="宋体"/>
                <a:cs typeface="Times New Roman"/>
                <a:sym typeface="Times New Roman"/>
              </a:rPr>
              <a:t>-</a:t>
            </a:r>
            <a:r>
              <a:rPr lang="en-US" altLang="zh-CN" sz="1000" kern="100" baseline="30000" dirty="0">
                <a:solidFill>
                  <a:srgbClr val="000000"/>
                </a:solidFill>
                <a:latin typeface="Cambria Math"/>
                <a:ea typeface="宋体"/>
                <a:cs typeface="Cambria Math"/>
                <a:sym typeface="Times New Roman"/>
              </a:rPr>
              <a:t>△△</a:t>
            </a:r>
            <a:r>
              <a:rPr lang="en-US" altLang="zh-CN" sz="1000" kern="100" baseline="30000" dirty="0">
                <a:solidFill>
                  <a:srgbClr val="000000"/>
                </a:solidFill>
                <a:latin typeface="Times New Roman"/>
                <a:ea typeface="宋体"/>
                <a:cs typeface="Times New Roman"/>
                <a:sym typeface="Times New Roman"/>
              </a:rPr>
              <a:t>Ct </a:t>
            </a:r>
            <a:r>
              <a:rPr lang="en-US" altLang="zh-CN" sz="1000" kern="100" dirty="0">
                <a:solidFill>
                  <a:srgbClr val="000000"/>
                </a:solidFill>
                <a:latin typeface="Times New Roman"/>
                <a:ea typeface="宋体"/>
                <a:cs typeface="Times New Roman"/>
                <a:sym typeface="Times New Roman"/>
              </a:rPr>
              <a:t>method. </a:t>
            </a:r>
            <a:r>
              <a:rPr lang="en-US" altLang="zh-CN" sz="1000" kern="0" dirty="0">
                <a:solidFill>
                  <a:srgbClr val="000000"/>
                </a:solidFill>
                <a:latin typeface="Times New Roman"/>
                <a:ea typeface="宋体"/>
                <a:cs typeface="Times New Roman"/>
                <a:sym typeface="Times New Roman"/>
              </a:rPr>
              <a:t>Mean standard deviation (SD) was calculated using data from three replicates </a:t>
            </a:r>
            <a:r>
              <a:rPr lang="en-US" altLang="zh-CN" sz="1000" kern="100" dirty="0">
                <a:solidFill>
                  <a:srgbClr val="000000"/>
                </a:solidFill>
                <a:latin typeface="Times New Roman"/>
                <a:ea typeface="宋体"/>
                <a:cs typeface="Times New Roman"/>
                <a:sym typeface="Times New Roman"/>
              </a:rPr>
              <a:t>and asterisks indicate statistically significant differences in APIP12-KD lines compared with NPB (t test, **P &lt; 0.01). </a:t>
            </a:r>
            <a:r>
              <a:rPr lang="en-US" altLang="zh-CN" sz="1000" b="1" kern="0" dirty="0">
                <a:solidFill>
                  <a:srgbClr val="000000"/>
                </a:solidFill>
                <a:latin typeface="Times New Roman"/>
                <a:ea typeface="宋体"/>
                <a:cs typeface="Times New Roman"/>
                <a:sym typeface="Times New Roman"/>
              </a:rPr>
              <a:t>b</a:t>
            </a:r>
            <a:r>
              <a:rPr lang="en-US" altLang="zh-CN" sz="1000" kern="0" dirty="0">
                <a:solidFill>
                  <a:srgbClr val="000000"/>
                </a:solidFill>
                <a:latin typeface="Times New Roman"/>
                <a:ea typeface="宋体"/>
                <a:cs typeface="Times New Roman"/>
                <a:sym typeface="Times New Roman"/>
              </a:rPr>
              <a:t> Disease phenotype of APIP12-KD</a:t>
            </a:r>
            <a:r>
              <a:rPr lang="zh-CN" altLang="en-US" sz="1000" kern="0" dirty="0">
                <a:solidFill>
                  <a:srgbClr val="000000"/>
                </a:solidFill>
                <a:latin typeface="Times New Roman"/>
                <a:ea typeface="宋体"/>
                <a:cs typeface="Times New Roman"/>
                <a:sym typeface="Times New Roman"/>
              </a:rPr>
              <a:t> </a:t>
            </a:r>
            <a:r>
              <a:rPr lang="en-US" altLang="zh-CN" sz="1000" kern="0" dirty="0">
                <a:solidFill>
                  <a:srgbClr val="000000"/>
                </a:solidFill>
                <a:latin typeface="Times New Roman"/>
                <a:ea typeface="宋体"/>
                <a:cs typeface="Times New Roman"/>
                <a:sym typeface="Times New Roman"/>
              </a:rPr>
              <a:t>lines and NPB assessed by punch inoculation. Lesions were assessed 10 days after inoculation (DAI) with the virulent isolate KJ201. Photos are taken at 10 DPI. </a:t>
            </a:r>
            <a:r>
              <a:rPr lang="en-US" altLang="zh-CN" sz="1000" b="1" kern="0" dirty="0">
                <a:solidFill>
                  <a:srgbClr val="000000"/>
                </a:solidFill>
                <a:latin typeface="Times New Roman"/>
                <a:ea typeface="宋体"/>
                <a:cs typeface="Times New Roman"/>
                <a:sym typeface="Times New Roman"/>
              </a:rPr>
              <a:t>c </a:t>
            </a:r>
            <a:r>
              <a:rPr lang="en-US" altLang="zh-CN" sz="1000" kern="0" dirty="0">
                <a:solidFill>
                  <a:srgbClr val="000000"/>
                </a:solidFill>
                <a:latin typeface="Times New Roman"/>
                <a:ea typeface="宋体"/>
                <a:cs typeface="Times New Roman"/>
                <a:sym typeface="Times New Roman"/>
              </a:rPr>
              <a:t>Quantitative analysis of disease lesions indicated in B. Mean standard deviation (SD) was determined using data from 10 leaves for each line and asterisks indicate statistically significant differences compared with NPB (t test, </a:t>
            </a:r>
            <a:r>
              <a:rPr lang="en-US" altLang="zh-CN" sz="1000" kern="0" baseline="30000" dirty="0">
                <a:solidFill>
                  <a:srgbClr val="000000"/>
                </a:solidFill>
                <a:latin typeface="Times New Roman"/>
                <a:ea typeface="宋体"/>
                <a:cs typeface="Times New Roman"/>
                <a:sym typeface="Times New Roman"/>
              </a:rPr>
              <a:t>**</a:t>
            </a:r>
            <a:r>
              <a:rPr lang="en-US" altLang="zh-CN" sz="1000" kern="0" dirty="0">
                <a:solidFill>
                  <a:srgbClr val="000000"/>
                </a:solidFill>
                <a:latin typeface="Times New Roman"/>
                <a:ea typeface="宋体"/>
                <a:cs typeface="Times New Roman"/>
                <a:sym typeface="Times New Roman"/>
              </a:rPr>
              <a:t>P &lt; 0.01). </a:t>
            </a:r>
            <a:endParaRPr lang="en-US" sz="1000" kern="0" dirty="0">
              <a:solidFill>
                <a:srgbClr val="000000"/>
              </a:solidFill>
              <a:latin typeface="Times New Roman"/>
              <a:ea typeface="Times New Roman"/>
              <a:cs typeface="Times New Roman"/>
              <a:sym typeface="Times New Roman"/>
            </a:endParaRPr>
          </a:p>
        </p:txBody>
      </p:sp>
      <p:grpSp>
        <p:nvGrpSpPr>
          <p:cNvPr id="4" name="组合 3"/>
          <p:cNvGrpSpPr/>
          <p:nvPr/>
        </p:nvGrpSpPr>
        <p:grpSpPr>
          <a:xfrm>
            <a:off x="2916390" y="1925088"/>
            <a:ext cx="2717086" cy="2055335"/>
            <a:chOff x="4838394" y="117416"/>
            <a:chExt cx="2717086" cy="2055335"/>
          </a:xfrm>
        </p:grpSpPr>
        <p:sp>
          <p:nvSpPr>
            <p:cNvPr id="38" name="Shape 482"/>
            <p:cNvSpPr/>
            <p:nvPr/>
          </p:nvSpPr>
          <p:spPr>
            <a:xfrm>
              <a:off x="4838394" y="117416"/>
              <a:ext cx="133008" cy="258117"/>
            </a:xfrm>
            <a:prstGeom prst="rect">
              <a:avLst/>
            </a:prstGeom>
            <a:ln w="63500">
              <a:miter lim="400000"/>
            </a:ln>
            <a:extLst>
              <a:ext uri="{C572A759-6A51-4108-AA02-DFA0A04FC94B}">
                <ma14:wrappingTextBoxFlag xmlns="" xmlns:ma14="http://schemas.microsoft.com/office/mac/drawingml/2011/main" val="1"/>
              </a:ext>
            </a:extLst>
          </p:spPr>
          <p:txBody>
            <a:bodyPr wrap="square" lIns="20653" tIns="20653" rIns="20653" bIns="20653" anchor="ctr">
              <a:spAutoFit/>
            </a:bodyPr>
            <a:lstStyle>
              <a:lvl1pPr defTabSz="1815331">
                <a:defRPr sz="4600" b="1"/>
              </a:lvl1pPr>
            </a:lstStyle>
            <a:p>
              <a:pPr algn="ctr" hangingPunct="0"/>
              <a:r>
                <a:rPr lang="en-US" sz="1400" kern="0" dirty="0">
                  <a:solidFill>
                    <a:srgbClr val="000000"/>
                  </a:solidFill>
                  <a:latin typeface="Times New Roman" pitchFamily="18" charset="0"/>
                  <a:cs typeface="Times New Roman" pitchFamily="18" charset="0"/>
                  <a:sym typeface="Helvetica Light"/>
                </a:rPr>
                <a:t>b</a:t>
              </a:r>
              <a:endParaRPr sz="1400" kern="0" dirty="0">
                <a:solidFill>
                  <a:srgbClr val="000000"/>
                </a:solidFill>
                <a:latin typeface="Times New Roman" pitchFamily="18" charset="0"/>
                <a:cs typeface="Times New Roman" pitchFamily="18" charset="0"/>
                <a:sym typeface="Helvetica Light"/>
              </a:endParaRPr>
            </a:p>
          </p:txBody>
        </p:sp>
        <p:grpSp>
          <p:nvGrpSpPr>
            <p:cNvPr id="8" name="组合 7"/>
            <p:cNvGrpSpPr/>
            <p:nvPr/>
          </p:nvGrpSpPr>
          <p:grpSpPr>
            <a:xfrm>
              <a:off x="4971403" y="301337"/>
              <a:ext cx="2584077" cy="1871414"/>
              <a:chOff x="5096419" y="2007236"/>
              <a:chExt cx="2873817" cy="2166338"/>
            </a:xfrm>
          </p:grpSpPr>
          <p:grpSp>
            <p:nvGrpSpPr>
              <p:cNvPr id="37" name="Group 36"/>
              <p:cNvGrpSpPr/>
              <p:nvPr/>
            </p:nvGrpSpPr>
            <p:grpSpPr>
              <a:xfrm>
                <a:off x="5096419" y="2007236"/>
                <a:ext cx="2821012" cy="380288"/>
                <a:chOff x="6135758" y="3763124"/>
                <a:chExt cx="2821012" cy="380288"/>
              </a:xfrm>
            </p:grpSpPr>
            <p:sp>
              <p:nvSpPr>
                <p:cNvPr id="472" name="Shape 472"/>
                <p:cNvSpPr/>
                <p:nvPr/>
              </p:nvSpPr>
              <p:spPr>
                <a:xfrm>
                  <a:off x="6135758" y="3763124"/>
                  <a:ext cx="1044433" cy="373995"/>
                </a:xfrm>
                <a:prstGeom prst="rect">
                  <a:avLst/>
                </a:prstGeom>
                <a:noFill/>
                <a:ln w="63500" cap="flat">
                  <a:noFill/>
                  <a:miter lim="400000"/>
                </a:ln>
                <a:effectLst/>
                <a:extLst>
                  <a:ext uri="{C572A759-6A51-4108-AA02-DFA0A04FC94B}">
                    <ma14:wrappingTextBoxFlag xmlns="" xmlns:ma14="http://schemas.microsoft.com/office/mac/drawingml/2011/main" val="1"/>
                  </a:ext>
                </a:extLst>
              </p:spPr>
              <p:txBody>
                <a:bodyPr wrap="square" lIns="119558" tIns="119558" rIns="119558" bIns="119558" numCol="1" anchor="ctr">
                  <a:noAutofit/>
                </a:bodyPr>
                <a:lstStyle>
                  <a:lvl1pPr algn="ctr" defTabSz="2327671">
                    <a:defRPr sz="4500">
                      <a:latin typeface="Times New Roman"/>
                      <a:ea typeface="Times New Roman"/>
                      <a:cs typeface="Times New Roman"/>
                      <a:sym typeface="Times New Roman"/>
                    </a:defRPr>
                  </a:lvl1pPr>
                </a:lstStyle>
                <a:p>
                  <a:pPr hangingPunct="0"/>
                  <a:r>
                    <a:rPr lang="en-US" sz="1000" kern="0" dirty="0">
                      <a:solidFill>
                        <a:srgbClr val="000000"/>
                      </a:solidFill>
                    </a:rPr>
                    <a:t>    </a:t>
                  </a:r>
                  <a:r>
                    <a:rPr sz="1000" kern="0" dirty="0">
                      <a:solidFill>
                        <a:srgbClr val="000000"/>
                      </a:solidFill>
                    </a:rPr>
                    <a:t>NPB</a:t>
                  </a:r>
                </a:p>
              </p:txBody>
            </p:sp>
            <p:sp>
              <p:nvSpPr>
                <p:cNvPr id="473" name="Shape 473"/>
                <p:cNvSpPr/>
                <p:nvPr/>
              </p:nvSpPr>
              <p:spPr>
                <a:xfrm>
                  <a:off x="7116022" y="3763833"/>
                  <a:ext cx="993553" cy="373995"/>
                </a:xfrm>
                <a:prstGeom prst="rect">
                  <a:avLst/>
                </a:prstGeom>
                <a:noFill/>
                <a:ln w="63500" cap="flat">
                  <a:noFill/>
                  <a:miter lim="400000"/>
                </a:ln>
                <a:effectLst/>
                <a:extLst>
                  <a:ext uri="{C572A759-6A51-4108-AA02-DFA0A04FC94B}">
                    <ma14:wrappingTextBoxFlag xmlns="" xmlns:ma14="http://schemas.microsoft.com/office/mac/drawingml/2011/main" val="1"/>
                  </a:ext>
                </a:extLst>
              </p:spPr>
              <p:txBody>
                <a:bodyPr wrap="square" lIns="119558" tIns="119558" rIns="119558" bIns="119558" numCol="1" anchor="ctr">
                  <a:noAutofit/>
                </a:bodyPr>
                <a:lstStyle>
                  <a:lvl1pPr algn="ctr" defTabSz="2327671">
                    <a:defRPr sz="4500">
                      <a:latin typeface="Times New Roman"/>
                      <a:ea typeface="Times New Roman"/>
                      <a:cs typeface="Times New Roman"/>
                      <a:sym typeface="Times New Roman"/>
                    </a:defRPr>
                  </a:lvl1pPr>
                </a:lstStyle>
                <a:p>
                  <a:pPr hangingPunct="0"/>
                  <a:r>
                    <a:rPr lang="en-US" sz="1000" kern="0" dirty="0">
                      <a:solidFill>
                        <a:srgbClr val="000000"/>
                      </a:solidFill>
                    </a:rPr>
                    <a:t>   </a:t>
                  </a:r>
                  <a:r>
                    <a:rPr sz="1000" kern="0" dirty="0">
                      <a:solidFill>
                        <a:srgbClr val="000000"/>
                      </a:solidFill>
                    </a:rPr>
                    <a:t>46</a:t>
                  </a:r>
                  <a:r>
                    <a:rPr lang="en-US" sz="1000" kern="0" dirty="0">
                      <a:solidFill>
                        <a:srgbClr val="000000"/>
                      </a:solidFill>
                    </a:rPr>
                    <a:t>-2</a:t>
                  </a:r>
                  <a:endParaRPr sz="1000" kern="0" dirty="0">
                    <a:solidFill>
                      <a:srgbClr val="000000"/>
                    </a:solidFill>
                  </a:endParaRPr>
                </a:p>
              </p:txBody>
            </p:sp>
            <p:sp>
              <p:nvSpPr>
                <p:cNvPr id="474" name="Shape 474"/>
                <p:cNvSpPr/>
                <p:nvPr/>
              </p:nvSpPr>
              <p:spPr>
                <a:xfrm>
                  <a:off x="7963217" y="3769417"/>
                  <a:ext cx="993553" cy="373995"/>
                </a:xfrm>
                <a:prstGeom prst="rect">
                  <a:avLst/>
                </a:prstGeom>
                <a:noFill/>
                <a:ln w="63500" cap="flat">
                  <a:noFill/>
                  <a:miter lim="400000"/>
                </a:ln>
                <a:effectLst/>
                <a:extLst>
                  <a:ext uri="{C572A759-6A51-4108-AA02-DFA0A04FC94B}">
                    <ma14:wrappingTextBoxFlag xmlns="" xmlns:ma14="http://schemas.microsoft.com/office/mac/drawingml/2011/main" val="1"/>
                  </a:ext>
                </a:extLst>
              </p:spPr>
              <p:txBody>
                <a:bodyPr wrap="square" lIns="119558" tIns="119558" rIns="119558" bIns="119558" numCol="1" anchor="ctr">
                  <a:noAutofit/>
                </a:bodyPr>
                <a:lstStyle>
                  <a:lvl1pPr algn="ctr" defTabSz="2327671">
                    <a:defRPr sz="4500">
                      <a:latin typeface="Times New Roman"/>
                      <a:ea typeface="Times New Roman"/>
                      <a:cs typeface="Times New Roman"/>
                      <a:sym typeface="Times New Roman"/>
                    </a:defRPr>
                  </a:lvl1pPr>
                </a:lstStyle>
                <a:p>
                  <a:pPr hangingPunct="0"/>
                  <a:r>
                    <a:rPr lang="en-US" sz="1000" kern="0" dirty="0">
                      <a:solidFill>
                        <a:srgbClr val="000000"/>
                      </a:solidFill>
                    </a:rPr>
                    <a:t>     </a:t>
                  </a:r>
                  <a:r>
                    <a:rPr sz="1000" kern="0" dirty="0">
                      <a:solidFill>
                        <a:srgbClr val="000000"/>
                      </a:solidFill>
                    </a:rPr>
                    <a:t>49</a:t>
                  </a:r>
                  <a:r>
                    <a:rPr lang="en-US" sz="1000" kern="0" dirty="0">
                      <a:solidFill>
                        <a:srgbClr val="000000"/>
                      </a:solidFill>
                    </a:rPr>
                    <a:t>-2</a:t>
                  </a:r>
                  <a:endParaRPr sz="1000" kern="0" dirty="0">
                    <a:solidFill>
                      <a:srgbClr val="000000"/>
                    </a:solidFill>
                  </a:endParaRPr>
                </a:p>
              </p:txBody>
            </p:sp>
          </p:gr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86197" y="2372429"/>
                <a:ext cx="900000"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70236" y="2373574"/>
                <a:ext cx="900000"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4026" y="2372429"/>
                <a:ext cx="900000"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grpSp>
        <p:nvGrpSpPr>
          <p:cNvPr id="2" name="组合 1"/>
          <p:cNvGrpSpPr/>
          <p:nvPr/>
        </p:nvGrpSpPr>
        <p:grpSpPr>
          <a:xfrm>
            <a:off x="565601" y="1916832"/>
            <a:ext cx="2187684" cy="2412065"/>
            <a:chOff x="1552884" y="100270"/>
            <a:chExt cx="2495830" cy="2412065"/>
          </a:xfrm>
        </p:grpSpPr>
        <p:graphicFrame>
          <p:nvGraphicFramePr>
            <p:cNvPr id="32" name="图表 31"/>
            <p:cNvGraphicFramePr>
              <a:graphicFrameLocks/>
            </p:cNvGraphicFramePr>
            <p:nvPr>
              <p:extLst>
                <p:ext uri="{D42A27DB-BD31-4B8C-83A1-F6EECF244321}">
                  <p14:modId xmlns:p14="http://schemas.microsoft.com/office/powerpoint/2010/main" val="1920906239"/>
                </p:ext>
              </p:extLst>
            </p:nvPr>
          </p:nvGraphicFramePr>
          <p:xfrm>
            <a:off x="1977026" y="397934"/>
            <a:ext cx="2071688" cy="2114401"/>
          </p:xfrm>
          <a:graphic>
            <a:graphicData uri="http://schemas.openxmlformats.org/drawingml/2006/chart">
              <c:chart xmlns:c="http://schemas.openxmlformats.org/drawingml/2006/chart" xmlns:r="http://schemas.openxmlformats.org/officeDocument/2006/relationships" r:id="rId5"/>
            </a:graphicData>
          </a:graphic>
        </p:graphicFrame>
        <p:sp>
          <p:nvSpPr>
            <p:cNvPr id="482" name="Shape 482"/>
            <p:cNvSpPr/>
            <p:nvPr/>
          </p:nvSpPr>
          <p:spPr>
            <a:xfrm>
              <a:off x="1552884" y="100270"/>
              <a:ext cx="133008" cy="258117"/>
            </a:xfrm>
            <a:prstGeom prst="rect">
              <a:avLst/>
            </a:prstGeom>
            <a:ln w="63500">
              <a:miter lim="400000"/>
            </a:ln>
            <a:extLst>
              <a:ext uri="{C572A759-6A51-4108-AA02-DFA0A04FC94B}">
                <ma14:wrappingTextBoxFlag xmlns="" xmlns:ma14="http://schemas.microsoft.com/office/mac/drawingml/2011/main" val="1"/>
              </a:ext>
            </a:extLst>
          </p:spPr>
          <p:txBody>
            <a:bodyPr wrap="square" lIns="20653" tIns="20653" rIns="20653" bIns="20653" anchor="ctr">
              <a:spAutoFit/>
            </a:bodyPr>
            <a:lstStyle>
              <a:lvl1pPr defTabSz="1815331">
                <a:defRPr sz="4600" b="1"/>
              </a:lvl1pPr>
            </a:lstStyle>
            <a:p>
              <a:pPr algn="ctr" hangingPunct="0"/>
              <a:r>
                <a:rPr lang="en-US" sz="1400" kern="0" dirty="0">
                  <a:solidFill>
                    <a:srgbClr val="000000"/>
                  </a:solidFill>
                  <a:latin typeface="Times New Roman"/>
                  <a:cs typeface="Times New Roman"/>
                  <a:sym typeface="Helvetica Light"/>
                </a:rPr>
                <a:t>a</a:t>
              </a:r>
              <a:endParaRPr sz="1400" kern="0" dirty="0">
                <a:solidFill>
                  <a:srgbClr val="000000"/>
                </a:solidFill>
                <a:latin typeface="Times New Roman"/>
                <a:cs typeface="Times New Roman"/>
                <a:sym typeface="Helvetica Light"/>
              </a:endParaRPr>
            </a:p>
          </p:txBody>
        </p:sp>
        <p:sp>
          <p:nvSpPr>
            <p:cNvPr id="23" name="文本框 1"/>
            <p:cNvSpPr txBox="1"/>
            <p:nvPr/>
          </p:nvSpPr>
          <p:spPr>
            <a:xfrm flipH="1" flipV="1">
              <a:off x="1687467" y="657823"/>
              <a:ext cx="341240" cy="1513939"/>
            </a:xfrm>
            <a:prstGeom prst="rect">
              <a:avLst/>
            </a:prstGeom>
            <a:noFill/>
          </p:spPr>
          <p:txBody>
            <a:bodyPr vert="eaVert" wrap="square" lIns="64288" tIns="32144" rIns="64288" bIns="32144" rtlCol="0">
              <a:spAutoFit/>
            </a:bodyPr>
            <a:lstStyle/>
            <a:p>
              <a:pPr algn="ctr" defTabSz="410730" hangingPunct="0"/>
              <a:r>
                <a:rPr kumimoji="1" lang="en-US" altLang="zh-CN" sz="1100" kern="0" dirty="0">
                  <a:solidFill>
                    <a:srgbClr val="000000"/>
                  </a:solidFill>
                  <a:latin typeface="Times New Roman" pitchFamily="18" charset="0"/>
                  <a:cs typeface="Times New Roman" pitchFamily="18" charset="0"/>
                  <a:sym typeface="Helvetica Light"/>
                </a:rPr>
                <a:t>Relative expression level</a:t>
              </a:r>
              <a:endParaRPr kumimoji="1" lang="zh-CN" altLang="en-US" sz="1100" kern="0" dirty="0">
                <a:solidFill>
                  <a:srgbClr val="000000"/>
                </a:solidFill>
                <a:latin typeface="Times New Roman" pitchFamily="18" charset="0"/>
                <a:cs typeface="Times New Roman" pitchFamily="18" charset="0"/>
                <a:sym typeface="Helvetica Light"/>
              </a:endParaRPr>
            </a:p>
          </p:txBody>
        </p:sp>
        <p:sp>
          <p:nvSpPr>
            <p:cNvPr id="29" name="Shape 469"/>
            <p:cNvSpPr/>
            <p:nvPr/>
          </p:nvSpPr>
          <p:spPr>
            <a:xfrm>
              <a:off x="3048863" y="1805603"/>
              <a:ext cx="405045" cy="160072"/>
            </a:xfrm>
            <a:prstGeom prst="rect">
              <a:avLst/>
            </a:prstGeom>
            <a:ln w="63500">
              <a:miter lim="400000"/>
            </a:ln>
            <a:extLst>
              <a:ext uri="{C572A759-6A51-4108-AA02-DFA0A04FC94B}">
                <ma14:wrappingTextBoxFlag xmlns="" xmlns:ma14="http://schemas.microsoft.com/office/mac/drawingml/2011/main" val="1"/>
              </a:ext>
            </a:extLst>
          </p:spPr>
          <p:txBody>
            <a:bodyPr lIns="27537" tIns="27537" rIns="27537" bIns="27537" anchor="ctr"/>
            <a:lstStyle>
              <a:lvl1pPr algn="ctr" defTabSz="2327671">
                <a:defRPr sz="4600">
                  <a:latin typeface="ヒラギノ角ゴ Std"/>
                  <a:ea typeface="ヒラギノ角ゴ Std"/>
                  <a:cs typeface="ヒラギノ角ゴ Std"/>
                  <a:sym typeface="ヒラギノ角ゴ Std"/>
                </a:defRPr>
              </a:lvl1pPr>
            </a:lstStyle>
            <a:p>
              <a:pPr hangingPunct="0"/>
              <a:r>
                <a:rPr sz="800" kern="0" dirty="0">
                  <a:solidFill>
                    <a:srgbClr val="000000"/>
                  </a:solidFill>
                  <a:latin typeface="Times New Roman" pitchFamily="18" charset="0"/>
                  <a:cs typeface="Times New Roman" pitchFamily="18" charset="0"/>
                </a:rPr>
                <a:t>**</a:t>
              </a:r>
            </a:p>
          </p:txBody>
        </p:sp>
        <p:sp>
          <p:nvSpPr>
            <p:cNvPr id="30" name="Shape 469"/>
            <p:cNvSpPr/>
            <p:nvPr/>
          </p:nvSpPr>
          <p:spPr>
            <a:xfrm>
              <a:off x="3581884" y="1524237"/>
              <a:ext cx="405045" cy="160072"/>
            </a:xfrm>
            <a:prstGeom prst="rect">
              <a:avLst/>
            </a:prstGeom>
            <a:ln w="63500">
              <a:miter lim="400000"/>
            </a:ln>
            <a:extLst>
              <a:ext uri="{C572A759-6A51-4108-AA02-DFA0A04FC94B}">
                <ma14:wrappingTextBoxFlag xmlns="" xmlns:ma14="http://schemas.microsoft.com/office/mac/drawingml/2011/main" val="1"/>
              </a:ext>
            </a:extLst>
          </p:spPr>
          <p:txBody>
            <a:bodyPr lIns="27537" tIns="27537" rIns="27537" bIns="27537" anchor="ctr"/>
            <a:lstStyle>
              <a:lvl1pPr algn="ctr" defTabSz="2327671">
                <a:defRPr sz="4600">
                  <a:latin typeface="ヒラギノ角ゴ Std"/>
                  <a:ea typeface="ヒラギノ角ゴ Std"/>
                  <a:cs typeface="ヒラギノ角ゴ Std"/>
                  <a:sym typeface="ヒラギノ角ゴ Std"/>
                </a:defRPr>
              </a:lvl1pPr>
            </a:lstStyle>
            <a:p>
              <a:pPr hangingPunct="0"/>
              <a:r>
                <a:rPr sz="800" kern="0" dirty="0">
                  <a:solidFill>
                    <a:srgbClr val="000000"/>
                  </a:solidFill>
                  <a:latin typeface="Times New Roman" pitchFamily="18" charset="0"/>
                  <a:cs typeface="Times New Roman" pitchFamily="18" charset="0"/>
                </a:rPr>
                <a:t>**</a:t>
              </a:r>
            </a:p>
          </p:txBody>
        </p:sp>
      </p:grpSp>
      <p:grpSp>
        <p:nvGrpSpPr>
          <p:cNvPr id="3" name="组合 2"/>
          <p:cNvGrpSpPr/>
          <p:nvPr/>
        </p:nvGrpSpPr>
        <p:grpSpPr>
          <a:xfrm>
            <a:off x="5724127" y="1844824"/>
            <a:ext cx="2359068" cy="2368759"/>
            <a:chOff x="1440381" y="2334298"/>
            <a:chExt cx="2572092" cy="2368759"/>
          </a:xfrm>
        </p:grpSpPr>
        <p:graphicFrame>
          <p:nvGraphicFramePr>
            <p:cNvPr id="39" name="图表 38"/>
            <p:cNvGraphicFramePr>
              <a:graphicFrameLocks/>
            </p:cNvGraphicFramePr>
            <p:nvPr>
              <p:extLst>
                <p:ext uri="{D42A27DB-BD31-4B8C-83A1-F6EECF244321}">
                  <p14:modId xmlns:p14="http://schemas.microsoft.com/office/powerpoint/2010/main" val="3237907575"/>
                </p:ext>
              </p:extLst>
            </p:nvPr>
          </p:nvGraphicFramePr>
          <p:xfrm>
            <a:off x="1952692" y="2813839"/>
            <a:ext cx="2059781" cy="1889218"/>
          </p:xfrm>
          <a:graphic>
            <a:graphicData uri="http://schemas.openxmlformats.org/drawingml/2006/chart">
              <c:chart xmlns:c="http://schemas.openxmlformats.org/drawingml/2006/chart" xmlns:r="http://schemas.openxmlformats.org/officeDocument/2006/relationships" r:id="rId6"/>
            </a:graphicData>
          </a:graphic>
        </p:graphicFrame>
        <p:grpSp>
          <p:nvGrpSpPr>
            <p:cNvPr id="11" name="组合 10"/>
            <p:cNvGrpSpPr/>
            <p:nvPr/>
          </p:nvGrpSpPr>
          <p:grpSpPr>
            <a:xfrm>
              <a:off x="1440381" y="2785115"/>
              <a:ext cx="2491218" cy="1811860"/>
              <a:chOff x="5938116" y="3795605"/>
              <a:chExt cx="3863602" cy="2576867"/>
            </a:xfrm>
          </p:grpSpPr>
          <p:grpSp>
            <p:nvGrpSpPr>
              <p:cNvPr id="7" name="组合 6"/>
              <p:cNvGrpSpPr/>
              <p:nvPr/>
            </p:nvGrpSpPr>
            <p:grpSpPr>
              <a:xfrm>
                <a:off x="5938116" y="3795605"/>
                <a:ext cx="3123558" cy="2576867"/>
                <a:chOff x="8012003" y="2211017"/>
                <a:chExt cx="2676033" cy="2576867"/>
              </a:xfrm>
            </p:grpSpPr>
            <p:sp>
              <p:nvSpPr>
                <p:cNvPr id="469" name="Shape 469"/>
                <p:cNvSpPr/>
                <p:nvPr/>
              </p:nvSpPr>
              <p:spPr>
                <a:xfrm>
                  <a:off x="10111972" y="2414792"/>
                  <a:ext cx="576064" cy="227658"/>
                </a:xfrm>
                <a:prstGeom prst="rect">
                  <a:avLst/>
                </a:prstGeom>
                <a:ln w="63500">
                  <a:miter lim="400000"/>
                </a:ln>
                <a:extLst>
                  <a:ext uri="{C572A759-6A51-4108-AA02-DFA0A04FC94B}">
                    <ma14:wrappingTextBoxFlag xmlns="" xmlns:ma14="http://schemas.microsoft.com/office/mac/drawingml/2011/main" val="1"/>
                  </a:ext>
                </a:extLst>
              </p:spPr>
              <p:txBody>
                <a:bodyPr lIns="39167" tIns="39167" rIns="39167" bIns="39167" anchor="ctr"/>
                <a:lstStyle>
                  <a:lvl1pPr algn="ctr" defTabSz="2327671">
                    <a:defRPr sz="4600">
                      <a:latin typeface="ヒラギノ角ゴ Std"/>
                      <a:ea typeface="ヒラギノ角ゴ Std"/>
                      <a:cs typeface="ヒラギノ角ゴ Std"/>
                      <a:sym typeface="ヒラギノ角ゴ Std"/>
                    </a:defRPr>
                  </a:lvl1pPr>
                </a:lstStyle>
                <a:p>
                  <a:pPr hangingPunct="0"/>
                  <a:r>
                    <a:rPr sz="800" kern="0" dirty="0">
                      <a:solidFill>
                        <a:srgbClr val="000000"/>
                      </a:solidFill>
                      <a:latin typeface="Times New Roman" pitchFamily="18" charset="0"/>
                      <a:cs typeface="Times New Roman" pitchFamily="18" charset="0"/>
                    </a:rPr>
                    <a:t>**</a:t>
                  </a:r>
                </a:p>
              </p:txBody>
            </p:sp>
            <p:sp>
              <p:nvSpPr>
                <p:cNvPr id="471" name="Shape 471"/>
                <p:cNvSpPr/>
                <p:nvPr/>
              </p:nvSpPr>
              <p:spPr>
                <a:xfrm rot="16200000">
                  <a:off x="7174571" y="3048449"/>
                  <a:ext cx="2576867" cy="902003"/>
                </a:xfrm>
                <a:prstGeom prst="rect">
                  <a:avLst/>
                </a:prstGeom>
                <a:ln w="63500">
                  <a:miter lim="400000"/>
                </a:ln>
                <a:extLst>
                  <a:ext uri="{C572A759-6A51-4108-AA02-DFA0A04FC94B}">
                    <ma14:wrappingTextBoxFlag xmlns="" xmlns:ma14="http://schemas.microsoft.com/office/mac/drawingml/2011/main" val="1"/>
                  </a:ext>
                </a:extLst>
              </p:spPr>
              <p:txBody>
                <a:bodyPr lIns="39167" tIns="39167" rIns="39167" bIns="39167" anchor="ctr"/>
                <a:lstStyle/>
                <a:p>
                  <a:pPr algn="ctr" defTabSz="536117" hangingPunct="0">
                    <a:defRPr sz="4500">
                      <a:latin typeface="Times New Roman"/>
                      <a:ea typeface="Times New Roman"/>
                      <a:cs typeface="Times New Roman"/>
                      <a:sym typeface="Times New Roman"/>
                    </a:defRPr>
                  </a:pPr>
                  <a:r>
                    <a:rPr sz="1100" kern="0" dirty="0">
                      <a:solidFill>
                        <a:srgbClr val="000000"/>
                      </a:solidFill>
                      <a:latin typeface="Times New Roman"/>
                      <a:ea typeface="Times New Roman"/>
                      <a:cs typeface="Times New Roman"/>
                      <a:sym typeface="Times New Roman"/>
                    </a:rPr>
                    <a:t>Mean </a:t>
                  </a:r>
                  <a:r>
                    <a:rPr sz="1100" kern="0" dirty="0" err="1">
                      <a:solidFill>
                        <a:srgbClr val="000000"/>
                      </a:solidFill>
                      <a:latin typeface="Times New Roman"/>
                      <a:ea typeface="Times New Roman"/>
                      <a:cs typeface="Times New Roman"/>
                      <a:sym typeface="Times New Roman"/>
                    </a:rPr>
                    <a:t>leision</a:t>
                  </a:r>
                  <a:r>
                    <a:rPr sz="1100" kern="0" dirty="0">
                      <a:solidFill>
                        <a:srgbClr val="000000"/>
                      </a:solidFill>
                      <a:latin typeface="Times New Roman"/>
                      <a:ea typeface="Times New Roman"/>
                      <a:cs typeface="Times New Roman"/>
                      <a:sym typeface="Times New Roman"/>
                    </a:rPr>
                    <a:t>  size （mm</a:t>
                  </a:r>
                  <a:r>
                    <a:rPr sz="1100" kern="0" baseline="31999" dirty="0">
                      <a:solidFill>
                        <a:srgbClr val="000000"/>
                      </a:solidFill>
                      <a:latin typeface="Times New Roman"/>
                      <a:ea typeface="Times New Roman"/>
                      <a:cs typeface="Times New Roman"/>
                      <a:sym typeface="Times New Roman"/>
                    </a:rPr>
                    <a:t>2</a:t>
                  </a:r>
                  <a:r>
                    <a:rPr sz="1100" kern="0" dirty="0">
                      <a:solidFill>
                        <a:srgbClr val="000000"/>
                      </a:solidFill>
                      <a:latin typeface="Times New Roman"/>
                      <a:ea typeface="Times New Roman"/>
                      <a:cs typeface="Times New Roman"/>
                      <a:sym typeface="Times New Roman"/>
                    </a:rPr>
                    <a:t>）</a:t>
                  </a:r>
                </a:p>
              </p:txBody>
            </p:sp>
          </p:grpSp>
          <p:sp>
            <p:nvSpPr>
              <p:cNvPr id="31" name="Shape 469"/>
              <p:cNvSpPr/>
              <p:nvPr/>
            </p:nvSpPr>
            <p:spPr>
              <a:xfrm>
                <a:off x="9225654" y="4383379"/>
                <a:ext cx="576064" cy="227658"/>
              </a:xfrm>
              <a:prstGeom prst="rect">
                <a:avLst/>
              </a:prstGeom>
              <a:ln w="63500">
                <a:miter lim="400000"/>
              </a:ln>
              <a:extLst>
                <a:ext uri="{C572A759-6A51-4108-AA02-DFA0A04FC94B}">
                  <ma14:wrappingTextBoxFlag xmlns="" xmlns:ma14="http://schemas.microsoft.com/office/mac/drawingml/2011/main" val="1"/>
                </a:ext>
              </a:extLst>
            </p:spPr>
            <p:txBody>
              <a:bodyPr lIns="39167" tIns="39167" rIns="39167" bIns="39167" anchor="ctr"/>
              <a:lstStyle>
                <a:lvl1pPr algn="ctr" defTabSz="2327671">
                  <a:defRPr sz="4600">
                    <a:latin typeface="ヒラギノ角ゴ Std"/>
                    <a:ea typeface="ヒラギノ角ゴ Std"/>
                    <a:cs typeface="ヒラギノ角ゴ Std"/>
                    <a:sym typeface="ヒラギノ角ゴ Std"/>
                  </a:defRPr>
                </a:lvl1pPr>
              </a:lstStyle>
              <a:p>
                <a:pPr hangingPunct="0"/>
                <a:r>
                  <a:rPr sz="800" kern="0" dirty="0">
                    <a:solidFill>
                      <a:srgbClr val="000000"/>
                    </a:solidFill>
                    <a:latin typeface="Times New Roman" pitchFamily="18" charset="0"/>
                    <a:cs typeface="Times New Roman" pitchFamily="18" charset="0"/>
                  </a:rPr>
                  <a:t>**</a:t>
                </a:r>
              </a:p>
            </p:txBody>
          </p:sp>
        </p:grpSp>
        <p:sp>
          <p:nvSpPr>
            <p:cNvPr id="36" name="Shape 482"/>
            <p:cNvSpPr/>
            <p:nvPr/>
          </p:nvSpPr>
          <p:spPr>
            <a:xfrm>
              <a:off x="1566996" y="2334298"/>
              <a:ext cx="154818" cy="258117"/>
            </a:xfrm>
            <a:prstGeom prst="rect">
              <a:avLst/>
            </a:prstGeom>
            <a:ln w="63500">
              <a:miter lim="400000"/>
            </a:ln>
            <a:extLst>
              <a:ext uri="{C572A759-6A51-4108-AA02-DFA0A04FC94B}">
                <ma14:wrappingTextBoxFlag xmlns="" xmlns:ma14="http://schemas.microsoft.com/office/mac/drawingml/2011/main" val="1"/>
              </a:ext>
            </a:extLst>
          </p:spPr>
          <p:txBody>
            <a:bodyPr wrap="square" lIns="20653" tIns="20653" rIns="20653" bIns="20653" anchor="ctr">
              <a:spAutoFit/>
            </a:bodyPr>
            <a:lstStyle>
              <a:lvl1pPr defTabSz="1815331">
                <a:defRPr sz="4600" b="1"/>
              </a:lvl1pPr>
            </a:lstStyle>
            <a:p>
              <a:pPr algn="ctr" hangingPunct="0"/>
              <a:r>
                <a:rPr lang="en-US" sz="1400" kern="0" dirty="0">
                  <a:solidFill>
                    <a:srgbClr val="000000"/>
                  </a:solidFill>
                  <a:latin typeface="Times New Roman"/>
                  <a:cs typeface="Times New Roman"/>
                  <a:sym typeface="Helvetica Light"/>
                </a:rPr>
                <a:t>c</a:t>
              </a:r>
              <a:endParaRPr sz="1400" kern="0" dirty="0">
                <a:solidFill>
                  <a:srgbClr val="000000"/>
                </a:solidFill>
                <a:latin typeface="Times New Roman"/>
                <a:cs typeface="Times New Roman"/>
                <a:sym typeface="Helvetica Light"/>
              </a:endParaRPr>
            </a:p>
          </p:txBody>
        </p:sp>
      </p:grpSp>
    </p:spTree>
    <p:extLst>
      <p:ext uri="{BB962C8B-B14F-4D97-AF65-F5344CB8AC3E}">
        <p14:creationId xmlns:p14="http://schemas.microsoft.com/office/powerpoint/2010/main" val="2299635736"/>
      </p:ext>
    </p:extLst>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主题​​">
  <a:themeElements>
    <a:clrScheme name="Office 主题​​">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主题​​">
      <a:majorFont>
        <a:latin typeface="Calibri"/>
        <a:ea typeface="Calibri"/>
        <a:cs typeface="Calibri"/>
      </a:majorFont>
      <a:minorFont>
        <a:latin typeface="Helvetica"/>
        <a:ea typeface="Helvetica"/>
        <a:cs typeface="Helvetica"/>
      </a:minorFont>
    </a:fontScheme>
    <a:fmtScheme name="Office 主题​​">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386</TotalTime>
  <Words>203</Words>
  <Application>Microsoft Office PowerPoint</Application>
  <PresentationFormat>On-screen Show (4:3)</PresentationFormat>
  <Paragraphs>13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主题​​</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Zhou, Bo (IRRI)</dc:creator>
  <cp:lastModifiedBy>Balindan, Danica Joy</cp:lastModifiedBy>
  <cp:revision>16</cp:revision>
  <dcterms:modified xsi:type="dcterms:W3CDTF">2017-02-10T17:00:14Z</dcterms:modified>
</cp:coreProperties>
</file>