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46" y="-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angmingzhi:Desktop:&#20854;&#20182;&#25968;&#25454;:NPB:NPB%20OX%20APIP12%20GUY%2011%20pounch%20&#21457;&#30149;&#38754;&#3121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469597921651983E-2"/>
          <c:y val="6.7632850241545903E-2"/>
          <c:w val="0.90068256489984666"/>
          <c:h val="0.83170679751987764"/>
        </c:manualLayout>
      </c:layout>
      <c:barChart>
        <c:barDir val="col"/>
        <c:grouping val="clustered"/>
        <c:varyColors val="1"/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0"/>
        <c:axId val="62830080"/>
        <c:axId val="62831616"/>
      </c:barChart>
      <c:catAx>
        <c:axId val="62830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200" b="0" i="0" baseline="0"/>
            </a:pPr>
            <a:endParaRPr lang="en-US"/>
          </a:p>
        </c:txPr>
        <c:crossAx val="62831616"/>
        <c:crosses val="autoZero"/>
        <c:auto val="1"/>
        <c:lblAlgn val="ctr"/>
        <c:lblOffset val="100"/>
        <c:noMultiLvlLbl val="0"/>
      </c:catAx>
      <c:valAx>
        <c:axId val="62831616"/>
        <c:scaling>
          <c:orientation val="minMax"/>
          <c:min val="0"/>
        </c:scaling>
        <c:delete val="0"/>
        <c:axPos val="l"/>
        <c:numFmt formatCode="#,##0.00_ " sourceLinked="0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200" b="0" i="0"/>
            </a:pPr>
            <a:endParaRPr lang="en-US"/>
          </a:p>
        </c:txPr>
        <c:crossAx val="62830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25400">
      <a:noFill/>
    </a:ln>
  </c:spPr>
  <c:txPr>
    <a:bodyPr/>
    <a:lstStyle/>
    <a:p>
      <a:pPr>
        <a:defRPr sz="1050" b="1" i="0" baseline="0">
          <a:latin typeface="Times New Roman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8378905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8176" y="6404292"/>
            <a:ext cx="258624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37697" y="3645024"/>
            <a:ext cx="8305376" cy="203469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64291" tIns="32146" rIns="64291" bIns="32146">
            <a:spAutoFit/>
          </a:bodyPr>
          <a:lstStyle/>
          <a:p>
            <a:pPr algn="just"/>
            <a:r>
              <a:rPr lang="en-US" altLang="zh-CN" sz="1600" kern="100" smtClean="0">
                <a:latin typeface="Times New Roman"/>
                <a:ea typeface="宋体"/>
                <a:cs typeface="Times New Roman"/>
              </a:rPr>
              <a:t>Figure </a:t>
            </a:r>
            <a:r>
              <a:rPr lang="en-US" altLang="zh-CN" sz="1600" kern="100" dirty="0" smtClean="0">
                <a:latin typeface="Times New Roman"/>
                <a:ea typeface="宋体"/>
                <a:cs typeface="Times New Roman"/>
              </a:rPr>
              <a:t>S4 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Overexpression of </a:t>
            </a:r>
            <a:r>
              <a:rPr lang="en-US" altLang="zh-CN" sz="1600" i="1" kern="100" dirty="0">
                <a:latin typeface="Times New Roman"/>
                <a:ea typeface="宋体"/>
                <a:cs typeface="Times New Roman"/>
              </a:rPr>
              <a:t>APIP12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 does not alter the disease resistance to the virulent isolate. </a:t>
            </a:r>
            <a:r>
              <a:rPr lang="en-US" altLang="zh-CN" sz="1600" b="1" kern="100" dirty="0">
                <a:latin typeface="Times New Roman"/>
                <a:ea typeface="宋体"/>
                <a:cs typeface="Times New Roman"/>
              </a:rPr>
              <a:t>a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 The relative expression level of </a:t>
            </a:r>
            <a:r>
              <a:rPr lang="en-US" altLang="zh-CN" sz="1600" i="1" kern="100" dirty="0">
                <a:latin typeface="Times New Roman"/>
                <a:ea typeface="宋体"/>
                <a:cs typeface="Times New Roman"/>
              </a:rPr>
              <a:t>APIP12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 in APIP12-OX transgenic lines by </a:t>
            </a:r>
            <a:r>
              <a:rPr lang="en-US" altLang="zh-CN" sz="1600" kern="100" dirty="0" err="1">
                <a:latin typeface="Times New Roman"/>
                <a:ea typeface="宋体"/>
                <a:cs typeface="Times New Roman"/>
              </a:rPr>
              <a:t>qRT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-PCR. Lines of OX-69, OX-70 and OX-73 represent three individual </a:t>
            </a:r>
            <a:r>
              <a:rPr lang="en-US" altLang="zh-CN" sz="1600" i="1" kern="100" dirty="0">
                <a:latin typeface="Times New Roman"/>
                <a:ea typeface="宋体"/>
                <a:cs typeface="Times New Roman"/>
              </a:rPr>
              <a:t>APIP12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 overexpression lines in NPB. The relative expression level of </a:t>
            </a:r>
            <a:r>
              <a:rPr lang="en-US" altLang="zh-CN" sz="1600" i="1" kern="100" dirty="0">
                <a:latin typeface="Times New Roman"/>
                <a:ea typeface="宋体"/>
                <a:cs typeface="Times New Roman"/>
              </a:rPr>
              <a:t>APIP12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 was calculated by comparing to the </a:t>
            </a:r>
            <a:r>
              <a:rPr lang="en-US" altLang="zh-CN" sz="1600" i="1" kern="100" dirty="0">
                <a:latin typeface="Times New Roman"/>
                <a:ea typeface="宋体"/>
                <a:cs typeface="Times New Roman"/>
              </a:rPr>
              <a:t>Ubiquitin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 gene (</a:t>
            </a:r>
            <a:r>
              <a:rPr lang="en-US" altLang="zh-CN" sz="1600" i="1" kern="100" dirty="0" err="1">
                <a:latin typeface="Times New Roman"/>
                <a:ea typeface="宋体"/>
                <a:cs typeface="Times New Roman"/>
              </a:rPr>
              <a:t>OsUG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) using the 2</a:t>
            </a:r>
            <a:r>
              <a:rPr lang="en-US" altLang="zh-CN" sz="1600" kern="100" baseline="30000" dirty="0">
                <a:latin typeface="Times New Roman"/>
                <a:ea typeface="宋体"/>
                <a:cs typeface="Times New Roman"/>
              </a:rPr>
              <a:t>-</a:t>
            </a:r>
            <a:r>
              <a:rPr lang="en-US" altLang="zh-CN" sz="1600" kern="100" baseline="30000" dirty="0">
                <a:latin typeface="Cambria Math"/>
                <a:ea typeface="宋体"/>
                <a:cs typeface="Cambria Math"/>
              </a:rPr>
              <a:t>△△</a:t>
            </a:r>
            <a:r>
              <a:rPr lang="en-US" altLang="zh-CN" sz="1600" kern="100" baseline="30000" dirty="0">
                <a:latin typeface="Times New Roman"/>
                <a:ea typeface="宋体"/>
                <a:cs typeface="Times New Roman"/>
              </a:rPr>
              <a:t>Ct 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method. Mean standard deviation (SD) was calculated using data from three replicates and asterisks indicate statistically significant differences in </a:t>
            </a:r>
            <a:r>
              <a:rPr lang="en-US" altLang="zh-CN" sz="1600" i="1" kern="100" dirty="0">
                <a:latin typeface="Times New Roman"/>
                <a:ea typeface="宋体"/>
                <a:cs typeface="Times New Roman"/>
              </a:rPr>
              <a:t>APIP12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 overexpression lines compared with NPB (t test, *** P &lt; 0.001). </a:t>
            </a:r>
            <a:r>
              <a:rPr lang="en-US" altLang="zh-CN" sz="1600" b="1" kern="100" dirty="0">
                <a:latin typeface="Times New Roman"/>
                <a:ea typeface="宋体"/>
                <a:cs typeface="Times New Roman"/>
              </a:rPr>
              <a:t>b</a:t>
            </a:r>
            <a:r>
              <a:rPr lang="en-US" altLang="zh-CN" sz="1600" kern="100" dirty="0">
                <a:latin typeface="Times New Roman"/>
                <a:ea typeface="宋体"/>
                <a:cs typeface="Times New Roman"/>
              </a:rPr>
              <a:t> Disease reactions of APIP12-OX lines and NPB against the virulent isolate KJ201 by spray inoculation. Photos are taken 7 days after inoculation (DAI). </a:t>
            </a:r>
            <a:endParaRPr lang="zh-CN" altLang="zh-CN" sz="1600" kern="100" dirty="0">
              <a:latin typeface="Calibri"/>
              <a:ea typeface="宋体"/>
              <a:cs typeface="Times New Roman"/>
            </a:endParaRPr>
          </a:p>
        </p:txBody>
      </p:sp>
      <p:graphicFrame>
        <p:nvGraphicFramePr>
          <p:cNvPr id="39" name="图表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3969385"/>
              </p:ext>
            </p:extLst>
          </p:nvPr>
        </p:nvGraphicFramePr>
        <p:xfrm>
          <a:off x="5278540" y="2331350"/>
          <a:ext cx="1763968" cy="1887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Shape 531"/>
          <p:cNvSpPr/>
          <p:nvPr/>
        </p:nvSpPr>
        <p:spPr>
          <a:xfrm>
            <a:off x="4030652" y="1052736"/>
            <a:ext cx="342429" cy="343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3046" tIns="63046" rIns="63046" bIns="63046" anchor="ctr">
            <a:spAutoFit/>
          </a:bodyPr>
          <a:lstStyle>
            <a:lvl1pPr defTabSz="1815331">
              <a:defRPr sz="4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b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34396" y="1220822"/>
            <a:ext cx="1900561" cy="1754302"/>
            <a:chOff x="6919262" y="505185"/>
            <a:chExt cx="2703020" cy="2495007"/>
          </a:xfrm>
        </p:grpSpPr>
        <p:sp>
          <p:nvSpPr>
            <p:cNvPr id="30" name="Shape 516"/>
            <p:cNvSpPr/>
            <p:nvPr/>
          </p:nvSpPr>
          <p:spPr>
            <a:xfrm>
              <a:off x="6919262" y="505185"/>
              <a:ext cx="2703020" cy="5279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107601" tIns="107601" rIns="107601" bIns="107601" numCol="1" anchor="t">
              <a:spAutoFit/>
            </a:bodyPr>
            <a:lstStyle>
              <a:lvl1pPr defTabSz="3643312">
                <a:defRPr sz="4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l"/>
              <a:r>
                <a:rPr sz="1000" dirty="0">
                  <a:latin typeface="Times New Roman" pitchFamily="18" charset="0"/>
                  <a:cs typeface="Times New Roman" pitchFamily="18" charset="0"/>
                </a:rPr>
                <a:t>NPB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altLang="zh-CN" sz="1000" dirty="0">
                  <a:latin typeface="Times New Roman" pitchFamily="18" charset="0"/>
                  <a:cs typeface="Times New Roman" pitchFamily="18" charset="0"/>
                </a:rPr>
                <a:t>OX-69   OX-70  OX-73</a:t>
              </a:r>
              <a:endParaRPr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" name="图片 1" descr="OXAPIP12 KJ201.jp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7784" b="8935"/>
            <a:stretch/>
          </p:blipFill>
          <p:spPr>
            <a:xfrm>
              <a:off x="6919262" y="901812"/>
              <a:ext cx="2546107" cy="2098380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742608" y="1030606"/>
            <a:ext cx="2325336" cy="2157807"/>
            <a:chOff x="1570074" y="140901"/>
            <a:chExt cx="2325336" cy="2157807"/>
          </a:xfrm>
        </p:grpSpPr>
        <p:grpSp>
          <p:nvGrpSpPr>
            <p:cNvPr id="5" name="组合 4"/>
            <p:cNvGrpSpPr/>
            <p:nvPr/>
          </p:nvGrpSpPr>
          <p:grpSpPr>
            <a:xfrm>
              <a:off x="1570074" y="140901"/>
              <a:ext cx="2325336" cy="2157807"/>
              <a:chOff x="2232993" y="200393"/>
              <a:chExt cx="3307145" cy="3068881"/>
            </a:xfrm>
          </p:grpSpPr>
          <p:sp>
            <p:nvSpPr>
              <p:cNvPr id="10" name="Shape 519"/>
              <p:cNvSpPr/>
              <p:nvPr/>
            </p:nvSpPr>
            <p:spPr>
              <a:xfrm>
                <a:off x="2232993" y="200393"/>
                <a:ext cx="293561" cy="56395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89668" tIns="89668" rIns="89668" bIns="89668" anchor="ctr">
                <a:spAutoFit/>
              </a:bodyPr>
              <a:lstStyle>
                <a:lvl1pPr defTabSz="1815331">
                  <a:defRPr sz="4600" b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lang="en-US" sz="1400" dirty="0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4098" name="Picture 2" descr="\\psf\Home\Desktop\OXAPIP12 RT-PCR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55582" y="344171"/>
                <a:ext cx="2984556" cy="29251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2" name="Shape 469"/>
            <p:cNvSpPr/>
            <p:nvPr/>
          </p:nvSpPr>
          <p:spPr>
            <a:xfrm>
              <a:off x="2533940" y="1185820"/>
              <a:ext cx="405045" cy="160072"/>
            </a:xfrm>
            <a:prstGeom prst="rect">
              <a:avLst/>
            </a:prstGeom>
            <a:ln w="635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538" tIns="27538" rIns="27538" bIns="27538" anchor="ctr"/>
            <a:lstStyle>
              <a:lvl1pPr algn="ctr" defTabSz="2327671">
                <a:defRPr sz="4600">
                  <a:latin typeface="ヒラギノ角ゴ Std"/>
                  <a:ea typeface="ヒラギノ角ゴ Std"/>
                  <a:cs typeface="ヒラギノ角ゴ Std"/>
                  <a:sym typeface="ヒラギノ角ゴ Std"/>
                </a:defRPr>
              </a:lvl1pPr>
            </a:lstStyle>
            <a:p>
              <a:r>
                <a:rPr sz="800" dirty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zh-CN" altLang="en-US" sz="800" dirty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sz="800" dirty="0">
                  <a:latin typeface="Times New Roman" pitchFamily="18" charset="0"/>
                  <a:cs typeface="Times New Roman" pitchFamily="18" charset="0"/>
                </a:rPr>
                <a:t>*</a:t>
              </a:r>
            </a:p>
          </p:txBody>
        </p:sp>
        <p:sp>
          <p:nvSpPr>
            <p:cNvPr id="24" name="Shape 469"/>
            <p:cNvSpPr/>
            <p:nvPr/>
          </p:nvSpPr>
          <p:spPr>
            <a:xfrm>
              <a:off x="2908791" y="554051"/>
              <a:ext cx="405045" cy="160072"/>
            </a:xfrm>
            <a:prstGeom prst="rect">
              <a:avLst/>
            </a:prstGeom>
            <a:ln w="635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538" tIns="27538" rIns="27538" bIns="27538" anchor="ctr"/>
            <a:lstStyle>
              <a:lvl1pPr algn="ctr" defTabSz="2327671">
                <a:defRPr sz="4600">
                  <a:latin typeface="ヒラギノ角ゴ Std"/>
                  <a:ea typeface="ヒラギノ角ゴ Std"/>
                  <a:cs typeface="ヒラギノ角ゴ Std"/>
                  <a:sym typeface="ヒラギノ角ゴ Std"/>
                </a:defRPr>
              </a:lvl1pPr>
            </a:lstStyle>
            <a:p>
              <a:r>
                <a:rPr sz="800" dirty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zh-CN" altLang="en-US" sz="800" dirty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sz="800" dirty="0">
                  <a:latin typeface="Times New Roman" pitchFamily="18" charset="0"/>
                  <a:cs typeface="Times New Roman" pitchFamily="18" charset="0"/>
                </a:rPr>
                <a:t>*</a:t>
              </a:r>
            </a:p>
          </p:txBody>
        </p:sp>
        <p:sp>
          <p:nvSpPr>
            <p:cNvPr id="25" name="Shape 469"/>
            <p:cNvSpPr/>
            <p:nvPr/>
          </p:nvSpPr>
          <p:spPr>
            <a:xfrm>
              <a:off x="3289965" y="985352"/>
              <a:ext cx="405045" cy="160072"/>
            </a:xfrm>
            <a:prstGeom prst="rect">
              <a:avLst/>
            </a:prstGeom>
            <a:ln w="635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27538" tIns="27538" rIns="27538" bIns="27538" anchor="ctr"/>
            <a:lstStyle>
              <a:lvl1pPr algn="ctr" defTabSz="2327671">
                <a:defRPr sz="4600">
                  <a:latin typeface="ヒラギノ角ゴ Std"/>
                  <a:ea typeface="ヒラギノ角ゴ Std"/>
                  <a:cs typeface="ヒラギノ角ゴ Std"/>
                  <a:sym typeface="ヒラギノ角ゴ Std"/>
                </a:defRPr>
              </a:lvl1pPr>
            </a:lstStyle>
            <a:p>
              <a:r>
                <a:rPr sz="800" dirty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lang="zh-CN" altLang="en-US" sz="800" dirty="0">
                  <a:latin typeface="Times New Roman" pitchFamily="18" charset="0"/>
                  <a:cs typeface="Times New Roman" pitchFamily="18" charset="0"/>
                </a:rPr>
                <a:t>*</a:t>
              </a:r>
              <a:r>
                <a:rPr sz="800" dirty="0">
                  <a:latin typeface="Times New Roman" pitchFamily="18" charset="0"/>
                  <a:cs typeface="Times New Roman" pitchFamily="18" charset="0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5433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主题​​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主题​​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121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主题​​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Zhou, Bo (IRRI)</dc:creator>
  <cp:lastModifiedBy>Balindan, Danica Joy</cp:lastModifiedBy>
  <cp:revision>16</cp:revision>
  <dcterms:modified xsi:type="dcterms:W3CDTF">2017-02-10T17:00:20Z</dcterms:modified>
</cp:coreProperties>
</file>