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0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tyrael\malab\He\Publications\PEDF%20UUO%20paper\Original%20figures\Figure%202\Figure%20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tyrael\malab\He\Publications\PEDF%20UUO%20paper\Original%20figures\Figure%202\Figure%20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tyrael\malab\He\Data\qRT-PCR\WT%20Vs%20PEDFKO%20UUO%205%20days\Fibrotic%20factors\20130904%20WT%20Vs%20PEDFKO%20UUO%205%20days%20TGFRI%20TGFRII%20Collagen%20I%2018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tyrael\malab\He\Data\qRT-PCR\WT%20Vs%20PEDFKO%20UUO%205%20days\Fibrotic%20factors\20130904%20WT%20Vs%20PEDFKO%20UUO%205%20days%20TGFRI%20TGFRII%20Collagen%20I%2018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7194319036017"/>
          <c:y val="7.4480930222896202E-2"/>
          <c:w val="0.88679066466201351"/>
          <c:h val="0.7893333262247055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Sheet1!$S$51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Sheet1!$AB$117:$AC$117</c:f>
                <c:numCache>
                  <c:formatCode>General</c:formatCode>
                  <c:ptCount val="2"/>
                  <c:pt idx="0">
                    <c:v>0.22166363928938965</c:v>
                  </c:pt>
                  <c:pt idx="1">
                    <c:v>1.4767105889218035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Sheet1!$T$50:$U$50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Sheet1!$W$117:$X$117</c:f>
              <c:numCache>
                <c:formatCode>General</c:formatCode>
                <c:ptCount val="2"/>
                <c:pt idx="0">
                  <c:v>1.1141391482286738</c:v>
                </c:pt>
                <c:pt idx="1">
                  <c:v>3.0987725412456837</c:v>
                </c:pt>
              </c:numCache>
            </c:numRef>
          </c:val>
        </c:ser>
        <c:ser>
          <c:idx val="1"/>
          <c:order val="1"/>
          <c:tx>
            <c:strRef>
              <c:f>Sheet1!$S$52</c:f>
              <c:strCache>
                <c:ptCount val="1"/>
                <c:pt idx="0">
                  <c:v>PEDF-/-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Sheet1!$AB$118:$AC$118</c:f>
                <c:numCache>
                  <c:formatCode>General</c:formatCode>
                  <c:ptCount val="2"/>
                  <c:pt idx="0">
                    <c:v>0.23739926759383378</c:v>
                  </c:pt>
                  <c:pt idx="1">
                    <c:v>1.4920678005660009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Sheet1!$T$50:$U$50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Sheet1!$W$118:$X$118</c:f>
              <c:numCache>
                <c:formatCode>General</c:formatCode>
                <c:ptCount val="2"/>
                <c:pt idx="0">
                  <c:v>1.1059921345440593</c:v>
                </c:pt>
                <c:pt idx="1">
                  <c:v>5.2509358613633452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0325632"/>
        <c:axId val="140327168"/>
      </c:barChart>
      <c:catAx>
        <c:axId val="14032563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0327168"/>
        <c:crosses val="autoZero"/>
        <c:auto val="1"/>
        <c:lblAlgn val="ctr"/>
        <c:lblOffset val="100"/>
        <c:noMultiLvlLbl val="0"/>
      </c:catAx>
      <c:valAx>
        <c:axId val="140327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03256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34524808907347"/>
          <c:y val="6.632532344896197E-2"/>
          <c:w val="0.88265475191092657"/>
          <c:h val="0.7840186460888605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Sheet1!$S$51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Sheet1!$AA$87:$AB$87</c:f>
                <c:numCache>
                  <c:formatCode>General</c:formatCode>
                  <c:ptCount val="2"/>
                  <c:pt idx="0">
                    <c:v>0.15511826147112506</c:v>
                  </c:pt>
                  <c:pt idx="1">
                    <c:v>0.11781677519301749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Sheet1!$T$50:$U$50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Sheet1!$X$87:$Y$87</c:f>
              <c:numCache>
                <c:formatCode>General</c:formatCode>
                <c:ptCount val="2"/>
                <c:pt idx="0">
                  <c:v>1</c:v>
                </c:pt>
                <c:pt idx="1">
                  <c:v>1.7052800872977567</c:v>
                </c:pt>
              </c:numCache>
            </c:numRef>
          </c:val>
        </c:ser>
        <c:ser>
          <c:idx val="1"/>
          <c:order val="1"/>
          <c:tx>
            <c:strRef>
              <c:f>Sheet1!$S$52</c:f>
              <c:strCache>
                <c:ptCount val="1"/>
                <c:pt idx="0">
                  <c:v>PEDF-/-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Sheet1!$AA$88:$AB$88</c:f>
                <c:numCache>
                  <c:formatCode>General</c:formatCode>
                  <c:ptCount val="2"/>
                  <c:pt idx="0">
                    <c:v>0.18326278533212706</c:v>
                  </c:pt>
                  <c:pt idx="1">
                    <c:v>0.16394748075911045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Sheet1!$T$50:$U$50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Sheet1!$X$88:$Y$88</c:f>
              <c:numCache>
                <c:formatCode>General</c:formatCode>
                <c:ptCount val="2"/>
                <c:pt idx="0">
                  <c:v>1.0838310284766961</c:v>
                </c:pt>
                <c:pt idx="1">
                  <c:v>1.9053091445799148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2292480"/>
        <c:axId val="160625024"/>
      </c:barChart>
      <c:catAx>
        <c:axId val="1422924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0625024"/>
        <c:crosses val="autoZero"/>
        <c:auto val="1"/>
        <c:lblAlgn val="ctr"/>
        <c:lblOffset val="100"/>
        <c:noMultiLvlLbl val="0"/>
      </c:catAx>
      <c:valAx>
        <c:axId val="1606250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422924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016217832579902"/>
          <c:y val="6.3089203256071258E-2"/>
          <c:w val="0.86983782167420098"/>
          <c:h val="0.821553746627075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Sheet1!$U$9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Sheet1!$Z$9:$AA$9</c:f>
                <c:numCache>
                  <c:formatCode>General</c:formatCode>
                  <c:ptCount val="2"/>
                  <c:pt idx="0">
                    <c:v>4.8867283404983843E-2</c:v>
                  </c:pt>
                  <c:pt idx="1">
                    <c:v>0.62544351646324281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Sheet1!$V$8:$W$8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Sheet1!$V$9:$W$9</c:f>
              <c:numCache>
                <c:formatCode>General</c:formatCode>
                <c:ptCount val="2"/>
                <c:pt idx="0">
                  <c:v>1</c:v>
                </c:pt>
                <c:pt idx="1">
                  <c:v>2.2809902041457333</c:v>
                </c:pt>
              </c:numCache>
            </c:numRef>
          </c:val>
        </c:ser>
        <c:ser>
          <c:idx val="1"/>
          <c:order val="1"/>
          <c:tx>
            <c:strRef>
              <c:f>Sheet1!$U$10</c:f>
              <c:strCache>
                <c:ptCount val="1"/>
                <c:pt idx="0">
                  <c:v>PEDF-/-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bg1">
                  <a:lumMod val="8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Sheet1!$Z$10:$AA$10</c:f>
                <c:numCache>
                  <c:formatCode>General</c:formatCode>
                  <c:ptCount val="2"/>
                  <c:pt idx="0">
                    <c:v>0.52337620773868543</c:v>
                  </c:pt>
                  <c:pt idx="1">
                    <c:v>0.81667333741649661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Sheet1!$V$8:$W$8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Sheet1!$V$10:$W$10</c:f>
              <c:numCache>
                <c:formatCode>General</c:formatCode>
                <c:ptCount val="2"/>
                <c:pt idx="0">
                  <c:v>1.5706504608863192</c:v>
                </c:pt>
                <c:pt idx="1">
                  <c:v>3.7405875274317375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476224"/>
        <c:axId val="164249984"/>
      </c:barChart>
      <c:catAx>
        <c:axId val="1634762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4249984"/>
        <c:crosses val="autoZero"/>
        <c:auto val="1"/>
        <c:lblAlgn val="ctr"/>
        <c:lblOffset val="100"/>
        <c:noMultiLvlLbl val="0"/>
      </c:catAx>
      <c:valAx>
        <c:axId val="164249984"/>
        <c:scaling>
          <c:orientation val="minMax"/>
          <c:max val="6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63476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6147856517935254E-2"/>
          <c:y val="3.7875253546281913E-2"/>
          <c:w val="0.90385214348206477"/>
          <c:h val="0.832910896448096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Sheet1!$U$9</c:f>
              <c:strCache>
                <c:ptCount val="1"/>
                <c:pt idx="0">
                  <c:v>WT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Sheet1!$AA$41:$AB$41</c:f>
                <c:numCache>
                  <c:formatCode>General</c:formatCode>
                  <c:ptCount val="2"/>
                  <c:pt idx="0">
                    <c:v>5.2869910426070511E-2</c:v>
                  </c:pt>
                  <c:pt idx="1">
                    <c:v>0.93159976379413878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Sheet1!$V$8:$W$8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Sheet1!$V$41:$W$41</c:f>
              <c:numCache>
                <c:formatCode>General</c:formatCode>
                <c:ptCount val="2"/>
                <c:pt idx="0">
                  <c:v>1</c:v>
                </c:pt>
                <c:pt idx="1">
                  <c:v>3.0491378736715999</c:v>
                </c:pt>
              </c:numCache>
            </c:numRef>
          </c:val>
        </c:ser>
        <c:ser>
          <c:idx val="1"/>
          <c:order val="1"/>
          <c:tx>
            <c:strRef>
              <c:f>Sheet1!$U$10</c:f>
              <c:strCache>
                <c:ptCount val="1"/>
                <c:pt idx="0">
                  <c:v>PEDF-/-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bg1">
                  <a:lumMod val="8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Sheet1!$AA$42:$AB$42</c:f>
                <c:numCache>
                  <c:formatCode>General</c:formatCode>
                  <c:ptCount val="2"/>
                  <c:pt idx="0">
                    <c:v>0.45091567961053358</c:v>
                  </c:pt>
                  <c:pt idx="1">
                    <c:v>2.1663795614029935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Sheet1!$V$8:$W$8</c:f>
              <c:strCache>
                <c:ptCount val="2"/>
                <c:pt idx="0">
                  <c:v>Sham</c:v>
                </c:pt>
                <c:pt idx="1">
                  <c:v>UUO</c:v>
                </c:pt>
              </c:strCache>
            </c:strRef>
          </c:cat>
          <c:val>
            <c:numRef>
              <c:f>Sheet1!$V$42:$W$42</c:f>
              <c:numCache>
                <c:formatCode>General</c:formatCode>
                <c:ptCount val="2"/>
                <c:pt idx="0">
                  <c:v>1.7749224663528438</c:v>
                </c:pt>
                <c:pt idx="1">
                  <c:v>5.6407519471824994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9294336"/>
        <c:axId val="109295872"/>
      </c:barChart>
      <c:catAx>
        <c:axId val="10929433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09295872"/>
        <c:crosses val="autoZero"/>
        <c:auto val="1"/>
        <c:lblAlgn val="ctr"/>
        <c:lblOffset val="100"/>
        <c:noMultiLvlLbl val="0"/>
      </c:catAx>
      <c:valAx>
        <c:axId val="109295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092943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02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79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44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9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463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1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788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262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1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501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871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7DEC69-7CDA-428B-971B-584C93346133}" type="datetimeFigureOut">
              <a:rPr lang="en-US" smtClean="0"/>
              <a:t>10/25/2016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AEEA04-8EFD-4D68-AB01-C2DEF57DFF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049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oleObject" Target="../embeddings/oleObject1.bin"/><Relationship Id="rId7" Type="http://schemas.openxmlformats.org/officeDocument/2006/relationships/chart" Target="../charts/chart1.xml"/><Relationship Id="rId12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chart" Target="../charts/chart4.xml"/><Relationship Id="rId4" Type="http://schemas.openxmlformats.org/officeDocument/2006/relationships/image" Target="../media/image1.wmf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2438401" y="4743450"/>
            <a:ext cx="3174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 et al., Supplemental Figure 4</a:t>
            </a:r>
            <a:endParaRPr lang="en-US" dirty="0"/>
          </a:p>
        </p:txBody>
      </p:sp>
      <p:sp>
        <p:nvSpPr>
          <p:cNvPr id="31" name="TextBox 29"/>
          <p:cNvSpPr txBox="1">
            <a:spLocks noChangeArrowheads="1"/>
          </p:cNvSpPr>
          <p:nvPr/>
        </p:nvSpPr>
        <p:spPr bwMode="auto">
          <a:xfrm>
            <a:off x="1222345" y="1947437"/>
            <a:ext cx="642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RI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29"/>
          <p:cNvSpPr txBox="1">
            <a:spLocks noChangeArrowheads="1"/>
          </p:cNvSpPr>
          <p:nvPr/>
        </p:nvSpPr>
        <p:spPr bwMode="auto">
          <a:xfrm>
            <a:off x="1102016" y="2130051"/>
            <a:ext cx="7676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itchFamily="18" charset="0"/>
                <a:cs typeface="Arial" panose="020B0604020202020204" pitchFamily="34" charset="0"/>
              </a:rPr>
              <a:t>RII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3" name="Objec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0662634"/>
              </p:ext>
            </p:extLst>
          </p:nvPr>
        </p:nvGraphicFramePr>
        <p:xfrm>
          <a:off x="1805884" y="2149467"/>
          <a:ext cx="3230880" cy="17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Image" r:id="rId3" imgW="987480" imgH="100440" progId="Photoshop.Image.10">
                  <p:embed/>
                </p:oleObj>
              </mc:Choice>
              <mc:Fallback>
                <p:oleObj name="Image" r:id="rId3" imgW="987480" imgH="100440" progId="Photoshop.Image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05884" y="2149467"/>
                        <a:ext cx="3230880" cy="171450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97612"/>
              </p:ext>
            </p:extLst>
          </p:nvPr>
        </p:nvGraphicFramePr>
        <p:xfrm>
          <a:off x="1805092" y="1956929"/>
          <a:ext cx="3233281" cy="1729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Image" r:id="rId5" imgW="972000" imgH="94320" progId="Photoshop.Image.10">
                  <p:embed/>
                </p:oleObj>
              </mc:Choice>
              <mc:Fallback>
                <p:oleObj name="Image" r:id="rId5" imgW="972000" imgH="94320" progId="Photoshop.Image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05092" y="1956929"/>
                        <a:ext cx="3233281" cy="172953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2654620"/>
              </p:ext>
            </p:extLst>
          </p:nvPr>
        </p:nvGraphicFramePr>
        <p:xfrm>
          <a:off x="1475944" y="2687761"/>
          <a:ext cx="1470456" cy="11256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42" name="TextBox 41"/>
          <p:cNvSpPr txBox="1"/>
          <p:nvPr/>
        </p:nvSpPr>
        <p:spPr>
          <a:xfrm rot="16200000">
            <a:off x="774794" y="2979582"/>
            <a:ext cx="953575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 protein </a:t>
            </a:r>
          </a:p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97695" y="3028257"/>
            <a:ext cx="3067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567016" y="2746904"/>
            <a:ext cx="3112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♯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734399" y="2723777"/>
            <a:ext cx="730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1759394" y="2787431"/>
            <a:ext cx="60959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1757174" y="2873091"/>
            <a:ext cx="60959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49" name="Chart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768287"/>
              </p:ext>
            </p:extLst>
          </p:nvPr>
        </p:nvGraphicFramePr>
        <p:xfrm>
          <a:off x="3658115" y="2701457"/>
          <a:ext cx="1552080" cy="1106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50" name="TextBox 49"/>
          <p:cNvSpPr txBox="1"/>
          <p:nvPr/>
        </p:nvSpPr>
        <p:spPr>
          <a:xfrm rot="16200000">
            <a:off x="3078578" y="2911352"/>
            <a:ext cx="847385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RII protein </a:t>
            </a:r>
          </a:p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55259" y="2892196"/>
            <a:ext cx="5310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44997" y="2764503"/>
            <a:ext cx="2977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♯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029539" y="2727292"/>
            <a:ext cx="730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4055382" y="2797321"/>
            <a:ext cx="60959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/>
          <p:cNvSpPr/>
          <p:nvPr/>
        </p:nvSpPr>
        <p:spPr>
          <a:xfrm>
            <a:off x="4053162" y="2883046"/>
            <a:ext cx="60959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6" name="Chart 5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4054004"/>
              </p:ext>
            </p:extLst>
          </p:nvPr>
        </p:nvGraphicFramePr>
        <p:xfrm>
          <a:off x="1569080" y="453060"/>
          <a:ext cx="1488027" cy="1074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57" name="TextBox 56"/>
          <p:cNvSpPr txBox="1"/>
          <p:nvPr/>
        </p:nvSpPr>
        <p:spPr>
          <a:xfrm>
            <a:off x="2430324" y="838295"/>
            <a:ext cx="4504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78707" y="567293"/>
            <a:ext cx="3121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♯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013835" y="544671"/>
            <a:ext cx="588195" cy="79605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 mRNA </a:t>
            </a:r>
          </a:p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846899" y="464435"/>
            <a:ext cx="730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862141" y="533987"/>
            <a:ext cx="60959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859921" y="619712"/>
            <a:ext cx="60959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3" name="Chart 6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221206"/>
              </p:ext>
            </p:extLst>
          </p:nvPr>
        </p:nvGraphicFramePr>
        <p:xfrm>
          <a:off x="3667344" y="484049"/>
          <a:ext cx="1542851" cy="1048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64" name="TextBox 63"/>
          <p:cNvSpPr txBox="1"/>
          <p:nvPr/>
        </p:nvSpPr>
        <p:spPr>
          <a:xfrm rot="16200000">
            <a:off x="3112820" y="639283"/>
            <a:ext cx="827171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l-GR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RII mRNA</a:t>
            </a:r>
          </a:p>
          <a:p>
            <a:pPr algn="ctr">
              <a:lnSpc>
                <a:spcPts val="1000"/>
              </a:lnSpc>
            </a:pP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(fold change)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588211" y="911397"/>
            <a:ext cx="4449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792720" y="549926"/>
            <a:ext cx="397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♯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98716" y="466608"/>
            <a:ext cx="730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  <a:p>
            <a:r>
              <a:rPr lang="en-US" sz="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800" b="1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8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013958" y="536160"/>
            <a:ext cx="60959" cy="34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4011738" y="621885"/>
            <a:ext cx="60959" cy="342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914400" y="287058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</a:t>
            </a:r>
            <a:endParaRPr lang="en-US" sz="14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3136735" y="285750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b</a:t>
            </a:r>
          </a:p>
        </p:txBody>
      </p:sp>
      <p:graphicFrame>
        <p:nvGraphicFramePr>
          <p:cNvPr id="2" name="Objec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4783581"/>
              </p:ext>
            </p:extLst>
          </p:nvPr>
        </p:nvGraphicFramePr>
        <p:xfrm>
          <a:off x="1804023" y="2339528"/>
          <a:ext cx="3230880" cy="171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" r:id="rId11" imgW="1036080" imgH="137160" progId="Photoshop.Image.10">
                  <p:embed/>
                </p:oleObj>
              </mc:Choice>
              <mc:Fallback>
                <p:oleObj name="Image" r:id="rId11" imgW="1036080" imgH="137160" progId="Photoshop.Image.1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804023" y="2339528"/>
                        <a:ext cx="3230880" cy="171450"/>
                      </a:xfrm>
                      <a:prstGeom prst="rect">
                        <a:avLst/>
                      </a:prstGeom>
                      <a:ln w="31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8" name="Straight Connector 22"/>
          <p:cNvCxnSpPr>
            <a:cxnSpLocks noChangeShapeType="1"/>
          </p:cNvCxnSpPr>
          <p:nvPr/>
        </p:nvCxnSpPr>
        <p:spPr bwMode="auto">
          <a:xfrm>
            <a:off x="4224896" y="1923402"/>
            <a:ext cx="713021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40" name="TextBox 25"/>
          <p:cNvSpPr txBox="1">
            <a:spLocks noChangeArrowheads="1"/>
          </p:cNvSpPr>
          <p:nvPr/>
        </p:nvSpPr>
        <p:spPr bwMode="auto">
          <a:xfrm>
            <a:off x="1850723" y="1768197"/>
            <a:ext cx="75322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26"/>
          <p:cNvSpPr txBox="1">
            <a:spLocks noChangeArrowheads="1"/>
          </p:cNvSpPr>
          <p:nvPr/>
        </p:nvSpPr>
        <p:spPr bwMode="auto">
          <a:xfrm>
            <a:off x="3429301" y="1768624"/>
            <a:ext cx="64798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27"/>
          <p:cNvSpPr txBox="1">
            <a:spLocks noChangeArrowheads="1"/>
          </p:cNvSpPr>
          <p:nvPr/>
        </p:nvSpPr>
        <p:spPr bwMode="auto">
          <a:xfrm>
            <a:off x="2491201" y="1771188"/>
            <a:ext cx="98380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10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8"/>
          <p:cNvSpPr txBox="1">
            <a:spLocks noChangeArrowheads="1"/>
          </p:cNvSpPr>
          <p:nvPr/>
        </p:nvSpPr>
        <p:spPr bwMode="auto">
          <a:xfrm>
            <a:off x="4133658" y="1772794"/>
            <a:ext cx="92940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PEDF</a:t>
            </a:r>
            <a:r>
              <a:rPr lang="en-US" sz="1000" b="1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3" name="Straight Connector 12"/>
          <p:cNvCxnSpPr>
            <a:cxnSpLocks noChangeShapeType="1"/>
          </p:cNvCxnSpPr>
          <p:nvPr/>
        </p:nvCxnSpPr>
        <p:spPr bwMode="auto">
          <a:xfrm>
            <a:off x="1865577" y="1774605"/>
            <a:ext cx="1425396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74" name="Straight Connector 13"/>
          <p:cNvCxnSpPr>
            <a:cxnSpLocks noChangeShapeType="1"/>
          </p:cNvCxnSpPr>
          <p:nvPr/>
        </p:nvCxnSpPr>
        <p:spPr bwMode="auto">
          <a:xfrm>
            <a:off x="3381269" y="1774605"/>
            <a:ext cx="155546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75" name="TextBox 35"/>
          <p:cNvSpPr txBox="1">
            <a:spLocks noChangeArrowheads="1"/>
          </p:cNvSpPr>
          <p:nvPr/>
        </p:nvSpPr>
        <p:spPr bwMode="auto">
          <a:xfrm>
            <a:off x="2033745" y="1617378"/>
            <a:ext cx="11985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Sham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Box 36"/>
          <p:cNvSpPr txBox="1">
            <a:spLocks noChangeArrowheads="1"/>
          </p:cNvSpPr>
          <p:nvPr/>
        </p:nvSpPr>
        <p:spPr bwMode="auto">
          <a:xfrm>
            <a:off x="3558038" y="1612251"/>
            <a:ext cx="123297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UUO 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Connector 22"/>
          <p:cNvCxnSpPr>
            <a:cxnSpLocks noChangeShapeType="1"/>
          </p:cNvCxnSpPr>
          <p:nvPr/>
        </p:nvCxnSpPr>
        <p:spPr bwMode="auto">
          <a:xfrm>
            <a:off x="2639949" y="1921806"/>
            <a:ext cx="71270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78" name="Straight Connector 22"/>
          <p:cNvCxnSpPr>
            <a:cxnSpLocks noChangeShapeType="1"/>
          </p:cNvCxnSpPr>
          <p:nvPr/>
        </p:nvCxnSpPr>
        <p:spPr bwMode="auto">
          <a:xfrm>
            <a:off x="1864120" y="1923407"/>
            <a:ext cx="71270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9" name="Straight Connector 22"/>
          <p:cNvCxnSpPr>
            <a:cxnSpLocks noChangeShapeType="1"/>
          </p:cNvCxnSpPr>
          <p:nvPr/>
        </p:nvCxnSpPr>
        <p:spPr bwMode="auto">
          <a:xfrm>
            <a:off x="3412446" y="1922335"/>
            <a:ext cx="712705" cy="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cxnSp>
      <p:sp>
        <p:nvSpPr>
          <p:cNvPr id="80" name="TextBox 29"/>
          <p:cNvSpPr txBox="1">
            <a:spLocks noChangeArrowheads="1"/>
          </p:cNvSpPr>
          <p:nvPr/>
        </p:nvSpPr>
        <p:spPr bwMode="auto">
          <a:xfrm>
            <a:off x="995965" y="2337018"/>
            <a:ext cx="87508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914400" y="1512243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914400" y="2492055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187535" y="2490747"/>
            <a:ext cx="288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Calibri" panose="020F0502020204030204" pitchFamily="34" charset="0"/>
                <a:cs typeface="Times New Roman" panose="02020603050405020304" pitchFamily="18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97375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Office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Image</vt:lpstr>
      <vt:lpstr>PowerPoint Presentation</vt:lpstr>
    </vt:vector>
  </TitlesOfParts>
  <Company>Reed Elsevier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Reed Elsevier</dc:creator>
  <cp:lastModifiedBy>Reed Elsevier</cp:lastModifiedBy>
  <cp:revision>1</cp:revision>
  <dcterms:created xsi:type="dcterms:W3CDTF">2016-10-25T16:25:22Z</dcterms:created>
  <dcterms:modified xsi:type="dcterms:W3CDTF">2016-10-25T16:25:37Z</dcterms:modified>
</cp:coreProperties>
</file>