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75" r:id="rId3"/>
    <p:sldId id="272" r:id="rId4"/>
    <p:sldId id="299" r:id="rId5"/>
    <p:sldId id="294" r:id="rId6"/>
    <p:sldId id="295" r:id="rId7"/>
    <p:sldId id="301" r:id="rId8"/>
    <p:sldId id="302" r:id="rId9"/>
    <p:sldId id="30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inge Lab 3" initials="KL3" lastIdx="1" clrIdx="0">
    <p:extLst>
      <p:ext uri="{19B8F6BF-5375-455C-9EA6-DF929625EA0E}">
        <p15:presenceInfo xmlns:p15="http://schemas.microsoft.com/office/powerpoint/2012/main" userId="Klinge Lab 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19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8" autoAdjust="0"/>
    <p:restoredTop sz="95742" autoAdjust="0"/>
  </p:normalViewPr>
  <p:slideViewPr>
    <p:cSldViewPr snapToGrid="0">
      <p:cViewPr varScale="1">
        <p:scale>
          <a:sx n="71" d="100"/>
          <a:sy n="71" d="100"/>
        </p:scale>
        <p:origin x="62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9CB87-36F0-4D2C-B392-EAB7FF323862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86261-EFC6-44C8-B446-7E19CE830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9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4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16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6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6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37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8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8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35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3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7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36C60-2A16-4AE1-B20D-A6F26C50CD7F}" type="datetimeFigureOut">
              <a:rPr lang="en-US" smtClean="0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6243E-63C1-44C7-94EE-AD2A33F07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0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5.wmf"/><Relationship Id="rId3" Type="http://schemas.openxmlformats.org/officeDocument/2006/relationships/image" Target="../media/image6.jpeg"/><Relationship Id="rId7" Type="http://schemas.openxmlformats.org/officeDocument/2006/relationships/image" Target="../media/image10.emf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8.jpeg"/><Relationship Id="rId10" Type="http://schemas.openxmlformats.org/officeDocument/2006/relationships/image" Target="../media/image13.emf"/><Relationship Id="rId4" Type="http://schemas.openxmlformats.org/officeDocument/2006/relationships/image" Target="../media/image7.jpeg"/><Relationship Id="rId9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3598544" y="5524858"/>
            <a:ext cx="6231256" cy="70788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Supplementary 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1: 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Basal expression of miR-29b-1-3p, miR-29b-1-5p, miR-29a-3p, miR-29a-5p and ESR1 (ER</a:t>
            </a:r>
            <a:r>
              <a:rPr lang="el-GR" sz="1000" b="1" dirty="0">
                <a:latin typeface="Calibri" panose="020F0502020204030204" pitchFamily="34" charset="0"/>
                <a:cs typeface="Arial" pitchFamily="34" charset="0"/>
              </a:rPr>
              <a:t>α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) transcripts in CHO-K1 cells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A&amp;B) Cells were ‘serum-starved’ for 48 h and (A) miRNA and (B) ESR1</a:t>
            </a:r>
            <a:r>
              <a:rPr lang="en-US" sz="1000" dirty="0">
                <a:latin typeface="Calibri" panose="020F0502020204030204" pitchFamily="34" charset="0"/>
                <a:cs typeface="Arial" pitchFamily="34" charset="0"/>
              </a:rPr>
              <a:t>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expression was determined by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qPCR. Values are relative to miR-29b-1-3p and MCF-7 in (A) and (B) respectively. 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Each bar is the mean ± SEM of triplicate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determinations.</a:t>
            </a:r>
            <a:endParaRPr lang="en-US" sz="1000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398839" y="1925638"/>
            <a:ext cx="3014663" cy="3317875"/>
            <a:chOff x="2141" y="1213"/>
            <a:chExt cx="1899" cy="2090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449" y="1403"/>
              <a:ext cx="1590" cy="17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574" y="1979"/>
              <a:ext cx="335" cy="11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2573" y="1978"/>
              <a:ext cx="337" cy="1153"/>
            </a:xfrm>
            <a:custGeom>
              <a:avLst/>
              <a:gdLst>
                <a:gd name="T0" fmla="*/ 0 w 3696"/>
                <a:gd name="T1" fmla="*/ 12 h 12664"/>
                <a:gd name="T2" fmla="*/ 12 w 3696"/>
                <a:gd name="T3" fmla="*/ 0 h 12664"/>
                <a:gd name="T4" fmla="*/ 3684 w 3696"/>
                <a:gd name="T5" fmla="*/ 0 h 12664"/>
                <a:gd name="T6" fmla="*/ 3696 w 3696"/>
                <a:gd name="T7" fmla="*/ 12 h 12664"/>
                <a:gd name="T8" fmla="*/ 3696 w 3696"/>
                <a:gd name="T9" fmla="*/ 12652 h 12664"/>
                <a:gd name="T10" fmla="*/ 3684 w 3696"/>
                <a:gd name="T11" fmla="*/ 12664 h 12664"/>
                <a:gd name="T12" fmla="*/ 12 w 3696"/>
                <a:gd name="T13" fmla="*/ 12664 h 12664"/>
                <a:gd name="T14" fmla="*/ 0 w 3696"/>
                <a:gd name="T15" fmla="*/ 12652 h 12664"/>
                <a:gd name="T16" fmla="*/ 0 w 3696"/>
                <a:gd name="T17" fmla="*/ 12 h 12664"/>
                <a:gd name="T18" fmla="*/ 24 w 3696"/>
                <a:gd name="T19" fmla="*/ 12652 h 12664"/>
                <a:gd name="T20" fmla="*/ 12 w 3696"/>
                <a:gd name="T21" fmla="*/ 12640 h 12664"/>
                <a:gd name="T22" fmla="*/ 3684 w 3696"/>
                <a:gd name="T23" fmla="*/ 12640 h 12664"/>
                <a:gd name="T24" fmla="*/ 3672 w 3696"/>
                <a:gd name="T25" fmla="*/ 12652 h 12664"/>
                <a:gd name="T26" fmla="*/ 3672 w 3696"/>
                <a:gd name="T27" fmla="*/ 12 h 12664"/>
                <a:gd name="T28" fmla="*/ 3684 w 3696"/>
                <a:gd name="T29" fmla="*/ 24 h 12664"/>
                <a:gd name="T30" fmla="*/ 12 w 3696"/>
                <a:gd name="T31" fmla="*/ 24 h 12664"/>
                <a:gd name="T32" fmla="*/ 24 w 3696"/>
                <a:gd name="T33" fmla="*/ 12 h 12664"/>
                <a:gd name="T34" fmla="*/ 24 w 3696"/>
                <a:gd name="T35" fmla="*/ 12652 h 12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6" h="12664">
                  <a:moveTo>
                    <a:pt x="0" y="12"/>
                  </a:moveTo>
                  <a:cubicBezTo>
                    <a:pt x="0" y="6"/>
                    <a:pt x="6" y="0"/>
                    <a:pt x="12" y="0"/>
                  </a:cubicBezTo>
                  <a:lnTo>
                    <a:pt x="3684" y="0"/>
                  </a:lnTo>
                  <a:cubicBezTo>
                    <a:pt x="3691" y="0"/>
                    <a:pt x="3696" y="6"/>
                    <a:pt x="3696" y="12"/>
                  </a:cubicBezTo>
                  <a:lnTo>
                    <a:pt x="3696" y="12652"/>
                  </a:lnTo>
                  <a:cubicBezTo>
                    <a:pt x="3696" y="12659"/>
                    <a:pt x="3691" y="12664"/>
                    <a:pt x="3684" y="12664"/>
                  </a:cubicBezTo>
                  <a:lnTo>
                    <a:pt x="12" y="12664"/>
                  </a:lnTo>
                  <a:cubicBezTo>
                    <a:pt x="6" y="12664"/>
                    <a:pt x="0" y="12659"/>
                    <a:pt x="0" y="12652"/>
                  </a:cubicBezTo>
                  <a:lnTo>
                    <a:pt x="0" y="12"/>
                  </a:lnTo>
                  <a:close/>
                  <a:moveTo>
                    <a:pt x="24" y="12652"/>
                  </a:moveTo>
                  <a:lnTo>
                    <a:pt x="12" y="12640"/>
                  </a:lnTo>
                  <a:lnTo>
                    <a:pt x="3684" y="12640"/>
                  </a:lnTo>
                  <a:lnTo>
                    <a:pt x="3672" y="12652"/>
                  </a:lnTo>
                  <a:lnTo>
                    <a:pt x="3672" y="12"/>
                  </a:lnTo>
                  <a:lnTo>
                    <a:pt x="3684" y="24"/>
                  </a:lnTo>
                  <a:lnTo>
                    <a:pt x="12" y="24"/>
                  </a:lnTo>
                  <a:lnTo>
                    <a:pt x="24" y="12"/>
                  </a:lnTo>
                  <a:lnTo>
                    <a:pt x="24" y="1265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2909" y="2193"/>
              <a:ext cx="335" cy="937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2908" y="2192"/>
              <a:ext cx="337" cy="939"/>
            </a:xfrm>
            <a:custGeom>
              <a:avLst/>
              <a:gdLst>
                <a:gd name="T0" fmla="*/ 0 w 3696"/>
                <a:gd name="T1" fmla="*/ 12 h 10320"/>
                <a:gd name="T2" fmla="*/ 12 w 3696"/>
                <a:gd name="T3" fmla="*/ 0 h 10320"/>
                <a:gd name="T4" fmla="*/ 3684 w 3696"/>
                <a:gd name="T5" fmla="*/ 0 h 10320"/>
                <a:gd name="T6" fmla="*/ 3696 w 3696"/>
                <a:gd name="T7" fmla="*/ 12 h 10320"/>
                <a:gd name="T8" fmla="*/ 3696 w 3696"/>
                <a:gd name="T9" fmla="*/ 10308 h 10320"/>
                <a:gd name="T10" fmla="*/ 3684 w 3696"/>
                <a:gd name="T11" fmla="*/ 10320 h 10320"/>
                <a:gd name="T12" fmla="*/ 12 w 3696"/>
                <a:gd name="T13" fmla="*/ 10320 h 10320"/>
                <a:gd name="T14" fmla="*/ 0 w 3696"/>
                <a:gd name="T15" fmla="*/ 10308 h 10320"/>
                <a:gd name="T16" fmla="*/ 0 w 3696"/>
                <a:gd name="T17" fmla="*/ 12 h 10320"/>
                <a:gd name="T18" fmla="*/ 24 w 3696"/>
                <a:gd name="T19" fmla="*/ 10308 h 10320"/>
                <a:gd name="T20" fmla="*/ 12 w 3696"/>
                <a:gd name="T21" fmla="*/ 10296 h 10320"/>
                <a:gd name="T22" fmla="*/ 3684 w 3696"/>
                <a:gd name="T23" fmla="*/ 10296 h 10320"/>
                <a:gd name="T24" fmla="*/ 3672 w 3696"/>
                <a:gd name="T25" fmla="*/ 10308 h 10320"/>
                <a:gd name="T26" fmla="*/ 3672 w 3696"/>
                <a:gd name="T27" fmla="*/ 12 h 10320"/>
                <a:gd name="T28" fmla="*/ 3684 w 3696"/>
                <a:gd name="T29" fmla="*/ 24 h 10320"/>
                <a:gd name="T30" fmla="*/ 12 w 3696"/>
                <a:gd name="T31" fmla="*/ 24 h 10320"/>
                <a:gd name="T32" fmla="*/ 24 w 3696"/>
                <a:gd name="T33" fmla="*/ 12 h 10320"/>
                <a:gd name="T34" fmla="*/ 24 w 3696"/>
                <a:gd name="T35" fmla="*/ 10308 h 10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6" h="10320">
                  <a:moveTo>
                    <a:pt x="0" y="12"/>
                  </a:moveTo>
                  <a:cubicBezTo>
                    <a:pt x="0" y="6"/>
                    <a:pt x="6" y="0"/>
                    <a:pt x="12" y="0"/>
                  </a:cubicBezTo>
                  <a:lnTo>
                    <a:pt x="3684" y="0"/>
                  </a:lnTo>
                  <a:cubicBezTo>
                    <a:pt x="3691" y="0"/>
                    <a:pt x="3696" y="6"/>
                    <a:pt x="3696" y="12"/>
                  </a:cubicBezTo>
                  <a:lnTo>
                    <a:pt x="3696" y="10308"/>
                  </a:lnTo>
                  <a:cubicBezTo>
                    <a:pt x="3696" y="10315"/>
                    <a:pt x="3691" y="10320"/>
                    <a:pt x="3684" y="10320"/>
                  </a:cubicBezTo>
                  <a:lnTo>
                    <a:pt x="12" y="10320"/>
                  </a:lnTo>
                  <a:cubicBezTo>
                    <a:pt x="6" y="10320"/>
                    <a:pt x="0" y="10315"/>
                    <a:pt x="0" y="10308"/>
                  </a:cubicBezTo>
                  <a:lnTo>
                    <a:pt x="0" y="12"/>
                  </a:lnTo>
                  <a:close/>
                  <a:moveTo>
                    <a:pt x="24" y="10308"/>
                  </a:moveTo>
                  <a:lnTo>
                    <a:pt x="12" y="10296"/>
                  </a:lnTo>
                  <a:lnTo>
                    <a:pt x="3684" y="10296"/>
                  </a:lnTo>
                  <a:lnTo>
                    <a:pt x="3672" y="10308"/>
                  </a:lnTo>
                  <a:lnTo>
                    <a:pt x="3672" y="12"/>
                  </a:lnTo>
                  <a:lnTo>
                    <a:pt x="3684" y="24"/>
                  </a:lnTo>
                  <a:lnTo>
                    <a:pt x="12" y="24"/>
                  </a:lnTo>
                  <a:lnTo>
                    <a:pt x="24" y="12"/>
                  </a:lnTo>
                  <a:lnTo>
                    <a:pt x="24" y="1030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3244" y="1699"/>
              <a:ext cx="335" cy="1431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2"/>
            <p:cNvSpPr>
              <a:spLocks noChangeArrowheads="1"/>
            </p:cNvSpPr>
            <p:nvPr/>
          </p:nvSpPr>
          <p:spPr bwMode="auto">
            <a:xfrm>
              <a:off x="3244" y="1699"/>
              <a:ext cx="335" cy="1431"/>
            </a:xfrm>
            <a:prstGeom prst="rect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13"/>
            <p:cNvSpPr>
              <a:spLocks noChangeArrowheads="1"/>
            </p:cNvSpPr>
            <p:nvPr/>
          </p:nvSpPr>
          <p:spPr bwMode="auto">
            <a:xfrm>
              <a:off x="3579" y="2093"/>
              <a:ext cx="334" cy="1037"/>
            </a:xfrm>
            <a:prstGeom prst="rect">
              <a:avLst/>
            </a:prstGeom>
            <a:pattFill prst="pct5">
              <a:fgClr>
                <a:srgbClr val="0000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3579" y="2093"/>
              <a:ext cx="334" cy="1037"/>
            </a:xfrm>
            <a:prstGeom prst="rect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2735" y="1977"/>
              <a:ext cx="14" cy="4"/>
            </a:xfrm>
            <a:custGeom>
              <a:avLst/>
              <a:gdLst>
                <a:gd name="T0" fmla="*/ 7 w 14"/>
                <a:gd name="T1" fmla="*/ 2 h 4"/>
                <a:gd name="T2" fmla="*/ 7 w 14"/>
                <a:gd name="T3" fmla="*/ 4 h 4"/>
                <a:gd name="T4" fmla="*/ 6 w 14"/>
                <a:gd name="T5" fmla="*/ 4 h 4"/>
                <a:gd name="T6" fmla="*/ 6 w 14"/>
                <a:gd name="T7" fmla="*/ 2 h 4"/>
                <a:gd name="T8" fmla="*/ 7 w 14"/>
                <a:gd name="T9" fmla="*/ 2 h 4"/>
                <a:gd name="T10" fmla="*/ 6 w 14"/>
                <a:gd name="T11" fmla="*/ 2 h 4"/>
                <a:gd name="T12" fmla="*/ 6 w 14"/>
                <a:gd name="T13" fmla="*/ 0 h 4"/>
                <a:gd name="T14" fmla="*/ 7 w 14"/>
                <a:gd name="T15" fmla="*/ 0 h 4"/>
                <a:gd name="T16" fmla="*/ 7 w 14"/>
                <a:gd name="T17" fmla="*/ 2 h 4"/>
                <a:gd name="T18" fmla="*/ 6 w 14"/>
                <a:gd name="T19" fmla="*/ 2 h 4"/>
                <a:gd name="T20" fmla="*/ 0 w 14"/>
                <a:gd name="T21" fmla="*/ 3 h 4"/>
                <a:gd name="T22" fmla="*/ 14 w 14"/>
                <a:gd name="T23" fmla="*/ 3 h 4"/>
                <a:gd name="T24" fmla="*/ 14 w 14"/>
                <a:gd name="T25" fmla="*/ 4 h 4"/>
                <a:gd name="T26" fmla="*/ 0 w 14"/>
                <a:gd name="T27" fmla="*/ 4 h 4"/>
                <a:gd name="T28" fmla="*/ 0 w 14"/>
                <a:gd name="T29" fmla="*/ 3 h 4"/>
                <a:gd name="T30" fmla="*/ 0 w 14"/>
                <a:gd name="T31" fmla="*/ 0 h 4"/>
                <a:gd name="T32" fmla="*/ 14 w 14"/>
                <a:gd name="T33" fmla="*/ 0 h 4"/>
                <a:gd name="T34" fmla="*/ 14 w 14"/>
                <a:gd name="T35" fmla="*/ 1 h 4"/>
                <a:gd name="T36" fmla="*/ 0 w 14"/>
                <a:gd name="T37" fmla="*/ 1 h 4"/>
                <a:gd name="T38" fmla="*/ 0 w 1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4">
                  <a:moveTo>
                    <a:pt x="7" y="2"/>
                  </a:moveTo>
                  <a:lnTo>
                    <a:pt x="7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7" y="2"/>
                  </a:lnTo>
                  <a:close/>
                  <a:moveTo>
                    <a:pt x="6" y="2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6" y="2"/>
                  </a:lnTo>
                  <a:close/>
                  <a:moveTo>
                    <a:pt x="0" y="3"/>
                  </a:moveTo>
                  <a:lnTo>
                    <a:pt x="14" y="3"/>
                  </a:lnTo>
                  <a:lnTo>
                    <a:pt x="14" y="4"/>
                  </a:lnTo>
                  <a:lnTo>
                    <a:pt x="0" y="4"/>
                  </a:lnTo>
                  <a:lnTo>
                    <a:pt x="0" y="3"/>
                  </a:lnTo>
                  <a:close/>
                  <a:moveTo>
                    <a:pt x="0" y="0"/>
                  </a:moveTo>
                  <a:lnTo>
                    <a:pt x="14" y="0"/>
                  </a:lnTo>
                  <a:lnTo>
                    <a:pt x="14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3070" y="2188"/>
              <a:ext cx="13" cy="9"/>
            </a:xfrm>
            <a:custGeom>
              <a:avLst/>
              <a:gdLst>
                <a:gd name="T0" fmla="*/ 7 w 13"/>
                <a:gd name="T1" fmla="*/ 5 h 9"/>
                <a:gd name="T2" fmla="*/ 7 w 13"/>
                <a:gd name="T3" fmla="*/ 9 h 9"/>
                <a:gd name="T4" fmla="*/ 6 w 13"/>
                <a:gd name="T5" fmla="*/ 9 h 9"/>
                <a:gd name="T6" fmla="*/ 6 w 13"/>
                <a:gd name="T7" fmla="*/ 5 h 9"/>
                <a:gd name="T8" fmla="*/ 7 w 13"/>
                <a:gd name="T9" fmla="*/ 5 h 9"/>
                <a:gd name="T10" fmla="*/ 6 w 13"/>
                <a:gd name="T11" fmla="*/ 5 h 9"/>
                <a:gd name="T12" fmla="*/ 6 w 13"/>
                <a:gd name="T13" fmla="*/ 0 h 9"/>
                <a:gd name="T14" fmla="*/ 7 w 13"/>
                <a:gd name="T15" fmla="*/ 0 h 9"/>
                <a:gd name="T16" fmla="*/ 7 w 13"/>
                <a:gd name="T17" fmla="*/ 5 h 9"/>
                <a:gd name="T18" fmla="*/ 6 w 13"/>
                <a:gd name="T19" fmla="*/ 5 h 9"/>
                <a:gd name="T20" fmla="*/ 0 w 13"/>
                <a:gd name="T21" fmla="*/ 8 h 9"/>
                <a:gd name="T22" fmla="*/ 13 w 13"/>
                <a:gd name="T23" fmla="*/ 8 h 9"/>
                <a:gd name="T24" fmla="*/ 13 w 13"/>
                <a:gd name="T25" fmla="*/ 9 h 9"/>
                <a:gd name="T26" fmla="*/ 0 w 13"/>
                <a:gd name="T27" fmla="*/ 9 h 9"/>
                <a:gd name="T28" fmla="*/ 0 w 13"/>
                <a:gd name="T29" fmla="*/ 8 h 9"/>
                <a:gd name="T30" fmla="*/ 0 w 13"/>
                <a:gd name="T31" fmla="*/ 0 h 9"/>
                <a:gd name="T32" fmla="*/ 13 w 13"/>
                <a:gd name="T33" fmla="*/ 0 h 9"/>
                <a:gd name="T34" fmla="*/ 13 w 13"/>
                <a:gd name="T35" fmla="*/ 1 h 9"/>
                <a:gd name="T36" fmla="*/ 0 w 13"/>
                <a:gd name="T37" fmla="*/ 1 h 9"/>
                <a:gd name="T38" fmla="*/ 0 w 13"/>
                <a:gd name="T3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9">
                  <a:moveTo>
                    <a:pt x="7" y="5"/>
                  </a:moveTo>
                  <a:lnTo>
                    <a:pt x="7" y="9"/>
                  </a:lnTo>
                  <a:lnTo>
                    <a:pt x="6" y="9"/>
                  </a:lnTo>
                  <a:lnTo>
                    <a:pt x="6" y="5"/>
                  </a:lnTo>
                  <a:lnTo>
                    <a:pt x="7" y="5"/>
                  </a:lnTo>
                  <a:close/>
                  <a:moveTo>
                    <a:pt x="6" y="5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7" y="5"/>
                  </a:lnTo>
                  <a:lnTo>
                    <a:pt x="6" y="5"/>
                  </a:lnTo>
                  <a:close/>
                  <a:moveTo>
                    <a:pt x="0" y="8"/>
                  </a:moveTo>
                  <a:lnTo>
                    <a:pt x="13" y="8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8"/>
                  </a:lnTo>
                  <a:close/>
                  <a:moveTo>
                    <a:pt x="0" y="0"/>
                  </a:moveTo>
                  <a:lnTo>
                    <a:pt x="13" y="0"/>
                  </a:lnTo>
                  <a:lnTo>
                    <a:pt x="13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 noEditPoints="1"/>
            </p:cNvSpPr>
            <p:nvPr/>
          </p:nvSpPr>
          <p:spPr bwMode="auto">
            <a:xfrm>
              <a:off x="3404" y="1696"/>
              <a:ext cx="14" cy="5"/>
            </a:xfrm>
            <a:custGeom>
              <a:avLst/>
              <a:gdLst>
                <a:gd name="T0" fmla="*/ 8 w 14"/>
                <a:gd name="T1" fmla="*/ 3 h 5"/>
                <a:gd name="T2" fmla="*/ 8 w 14"/>
                <a:gd name="T3" fmla="*/ 5 h 5"/>
                <a:gd name="T4" fmla="*/ 7 w 14"/>
                <a:gd name="T5" fmla="*/ 5 h 5"/>
                <a:gd name="T6" fmla="*/ 7 w 14"/>
                <a:gd name="T7" fmla="*/ 3 h 5"/>
                <a:gd name="T8" fmla="*/ 8 w 14"/>
                <a:gd name="T9" fmla="*/ 3 h 5"/>
                <a:gd name="T10" fmla="*/ 7 w 14"/>
                <a:gd name="T11" fmla="*/ 3 h 5"/>
                <a:gd name="T12" fmla="*/ 7 w 14"/>
                <a:gd name="T13" fmla="*/ 1 h 5"/>
                <a:gd name="T14" fmla="*/ 8 w 14"/>
                <a:gd name="T15" fmla="*/ 1 h 5"/>
                <a:gd name="T16" fmla="*/ 8 w 14"/>
                <a:gd name="T17" fmla="*/ 3 h 5"/>
                <a:gd name="T18" fmla="*/ 7 w 14"/>
                <a:gd name="T19" fmla="*/ 3 h 5"/>
                <a:gd name="T20" fmla="*/ 0 w 14"/>
                <a:gd name="T21" fmla="*/ 4 h 5"/>
                <a:gd name="T22" fmla="*/ 14 w 14"/>
                <a:gd name="T23" fmla="*/ 4 h 5"/>
                <a:gd name="T24" fmla="*/ 14 w 14"/>
                <a:gd name="T25" fmla="*/ 5 h 5"/>
                <a:gd name="T26" fmla="*/ 0 w 14"/>
                <a:gd name="T27" fmla="*/ 5 h 5"/>
                <a:gd name="T28" fmla="*/ 0 w 14"/>
                <a:gd name="T29" fmla="*/ 4 h 5"/>
                <a:gd name="T30" fmla="*/ 0 w 14"/>
                <a:gd name="T31" fmla="*/ 0 h 5"/>
                <a:gd name="T32" fmla="*/ 14 w 14"/>
                <a:gd name="T33" fmla="*/ 0 h 5"/>
                <a:gd name="T34" fmla="*/ 14 w 14"/>
                <a:gd name="T35" fmla="*/ 1 h 5"/>
                <a:gd name="T36" fmla="*/ 0 w 14"/>
                <a:gd name="T37" fmla="*/ 1 h 5"/>
                <a:gd name="T38" fmla="*/ 0 w 14"/>
                <a:gd name="T3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5">
                  <a:moveTo>
                    <a:pt x="8" y="3"/>
                  </a:moveTo>
                  <a:lnTo>
                    <a:pt x="8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8" y="3"/>
                  </a:lnTo>
                  <a:close/>
                  <a:moveTo>
                    <a:pt x="7" y="3"/>
                  </a:moveTo>
                  <a:lnTo>
                    <a:pt x="7" y="1"/>
                  </a:lnTo>
                  <a:lnTo>
                    <a:pt x="8" y="1"/>
                  </a:lnTo>
                  <a:lnTo>
                    <a:pt x="8" y="3"/>
                  </a:lnTo>
                  <a:lnTo>
                    <a:pt x="7" y="3"/>
                  </a:lnTo>
                  <a:close/>
                  <a:moveTo>
                    <a:pt x="0" y="4"/>
                  </a:moveTo>
                  <a:lnTo>
                    <a:pt x="14" y="4"/>
                  </a:lnTo>
                  <a:lnTo>
                    <a:pt x="14" y="5"/>
                  </a:lnTo>
                  <a:lnTo>
                    <a:pt x="0" y="5"/>
                  </a:lnTo>
                  <a:lnTo>
                    <a:pt x="0" y="4"/>
                  </a:lnTo>
                  <a:close/>
                  <a:moveTo>
                    <a:pt x="0" y="0"/>
                  </a:moveTo>
                  <a:lnTo>
                    <a:pt x="14" y="0"/>
                  </a:lnTo>
                  <a:lnTo>
                    <a:pt x="14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 noEditPoints="1"/>
            </p:cNvSpPr>
            <p:nvPr/>
          </p:nvSpPr>
          <p:spPr bwMode="auto">
            <a:xfrm>
              <a:off x="3739" y="2086"/>
              <a:ext cx="14" cy="13"/>
            </a:xfrm>
            <a:custGeom>
              <a:avLst/>
              <a:gdLst>
                <a:gd name="T0" fmla="*/ 8 w 14"/>
                <a:gd name="T1" fmla="*/ 7 h 13"/>
                <a:gd name="T2" fmla="*/ 8 w 14"/>
                <a:gd name="T3" fmla="*/ 12 h 13"/>
                <a:gd name="T4" fmla="*/ 6 w 14"/>
                <a:gd name="T5" fmla="*/ 12 h 13"/>
                <a:gd name="T6" fmla="*/ 6 w 14"/>
                <a:gd name="T7" fmla="*/ 7 h 13"/>
                <a:gd name="T8" fmla="*/ 8 w 14"/>
                <a:gd name="T9" fmla="*/ 7 h 13"/>
                <a:gd name="T10" fmla="*/ 6 w 14"/>
                <a:gd name="T11" fmla="*/ 7 h 13"/>
                <a:gd name="T12" fmla="*/ 6 w 14"/>
                <a:gd name="T13" fmla="*/ 1 h 13"/>
                <a:gd name="T14" fmla="*/ 8 w 14"/>
                <a:gd name="T15" fmla="*/ 1 h 13"/>
                <a:gd name="T16" fmla="*/ 8 w 14"/>
                <a:gd name="T17" fmla="*/ 7 h 13"/>
                <a:gd name="T18" fmla="*/ 6 w 14"/>
                <a:gd name="T19" fmla="*/ 7 h 13"/>
                <a:gd name="T20" fmla="*/ 0 w 14"/>
                <a:gd name="T21" fmla="*/ 12 h 13"/>
                <a:gd name="T22" fmla="*/ 14 w 14"/>
                <a:gd name="T23" fmla="*/ 12 h 13"/>
                <a:gd name="T24" fmla="*/ 14 w 14"/>
                <a:gd name="T25" fmla="*/ 13 h 13"/>
                <a:gd name="T26" fmla="*/ 0 w 14"/>
                <a:gd name="T27" fmla="*/ 13 h 13"/>
                <a:gd name="T28" fmla="*/ 0 w 14"/>
                <a:gd name="T29" fmla="*/ 12 h 13"/>
                <a:gd name="T30" fmla="*/ 0 w 14"/>
                <a:gd name="T31" fmla="*/ 0 h 13"/>
                <a:gd name="T32" fmla="*/ 14 w 14"/>
                <a:gd name="T33" fmla="*/ 0 h 13"/>
                <a:gd name="T34" fmla="*/ 14 w 14"/>
                <a:gd name="T35" fmla="*/ 1 h 13"/>
                <a:gd name="T36" fmla="*/ 0 w 14"/>
                <a:gd name="T37" fmla="*/ 1 h 13"/>
                <a:gd name="T38" fmla="*/ 0 w 14"/>
                <a:gd name="T3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13">
                  <a:moveTo>
                    <a:pt x="8" y="7"/>
                  </a:moveTo>
                  <a:lnTo>
                    <a:pt x="8" y="12"/>
                  </a:lnTo>
                  <a:lnTo>
                    <a:pt x="6" y="12"/>
                  </a:lnTo>
                  <a:lnTo>
                    <a:pt x="6" y="7"/>
                  </a:lnTo>
                  <a:lnTo>
                    <a:pt x="8" y="7"/>
                  </a:lnTo>
                  <a:close/>
                  <a:moveTo>
                    <a:pt x="6" y="7"/>
                  </a:moveTo>
                  <a:lnTo>
                    <a:pt x="6" y="1"/>
                  </a:lnTo>
                  <a:lnTo>
                    <a:pt x="8" y="1"/>
                  </a:lnTo>
                  <a:lnTo>
                    <a:pt x="8" y="7"/>
                  </a:lnTo>
                  <a:lnTo>
                    <a:pt x="6" y="7"/>
                  </a:lnTo>
                  <a:close/>
                  <a:moveTo>
                    <a:pt x="0" y="12"/>
                  </a:moveTo>
                  <a:lnTo>
                    <a:pt x="14" y="12"/>
                  </a:lnTo>
                  <a:lnTo>
                    <a:pt x="14" y="13"/>
                  </a:lnTo>
                  <a:lnTo>
                    <a:pt x="0" y="13"/>
                  </a:lnTo>
                  <a:lnTo>
                    <a:pt x="0" y="12"/>
                  </a:lnTo>
                  <a:close/>
                  <a:moveTo>
                    <a:pt x="0" y="0"/>
                  </a:moveTo>
                  <a:lnTo>
                    <a:pt x="14" y="0"/>
                  </a:lnTo>
                  <a:lnTo>
                    <a:pt x="14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9"/>
            <p:cNvSpPr>
              <a:spLocks noChangeArrowheads="1"/>
            </p:cNvSpPr>
            <p:nvPr/>
          </p:nvSpPr>
          <p:spPr bwMode="auto">
            <a:xfrm>
              <a:off x="2448" y="1403"/>
              <a:ext cx="2" cy="1727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2449" y="1403"/>
              <a:ext cx="18" cy="1728"/>
            </a:xfrm>
            <a:custGeom>
              <a:avLst/>
              <a:gdLst>
                <a:gd name="T0" fmla="*/ 0 w 18"/>
                <a:gd name="T1" fmla="*/ 1727 h 1728"/>
                <a:gd name="T2" fmla="*/ 18 w 18"/>
                <a:gd name="T3" fmla="*/ 1727 h 1728"/>
                <a:gd name="T4" fmla="*/ 18 w 18"/>
                <a:gd name="T5" fmla="*/ 1728 h 1728"/>
                <a:gd name="T6" fmla="*/ 0 w 18"/>
                <a:gd name="T7" fmla="*/ 1728 h 1728"/>
                <a:gd name="T8" fmla="*/ 0 w 18"/>
                <a:gd name="T9" fmla="*/ 1727 h 1728"/>
                <a:gd name="T10" fmla="*/ 0 w 18"/>
                <a:gd name="T11" fmla="*/ 1151 h 1728"/>
                <a:gd name="T12" fmla="*/ 18 w 18"/>
                <a:gd name="T13" fmla="*/ 1151 h 1728"/>
                <a:gd name="T14" fmla="*/ 18 w 18"/>
                <a:gd name="T15" fmla="*/ 1152 h 1728"/>
                <a:gd name="T16" fmla="*/ 0 w 18"/>
                <a:gd name="T17" fmla="*/ 1152 h 1728"/>
                <a:gd name="T18" fmla="*/ 0 w 18"/>
                <a:gd name="T19" fmla="*/ 1151 h 1728"/>
                <a:gd name="T20" fmla="*/ 0 w 18"/>
                <a:gd name="T21" fmla="*/ 575 h 1728"/>
                <a:gd name="T22" fmla="*/ 18 w 18"/>
                <a:gd name="T23" fmla="*/ 575 h 1728"/>
                <a:gd name="T24" fmla="*/ 18 w 18"/>
                <a:gd name="T25" fmla="*/ 577 h 1728"/>
                <a:gd name="T26" fmla="*/ 0 w 18"/>
                <a:gd name="T27" fmla="*/ 577 h 1728"/>
                <a:gd name="T28" fmla="*/ 0 w 18"/>
                <a:gd name="T29" fmla="*/ 575 h 1728"/>
                <a:gd name="T30" fmla="*/ 0 w 18"/>
                <a:gd name="T31" fmla="*/ 0 h 1728"/>
                <a:gd name="T32" fmla="*/ 18 w 18"/>
                <a:gd name="T33" fmla="*/ 0 h 1728"/>
                <a:gd name="T34" fmla="*/ 18 w 18"/>
                <a:gd name="T35" fmla="*/ 1 h 1728"/>
                <a:gd name="T36" fmla="*/ 0 w 18"/>
                <a:gd name="T37" fmla="*/ 1 h 1728"/>
                <a:gd name="T38" fmla="*/ 0 w 18"/>
                <a:gd name="T39" fmla="*/ 0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1728">
                  <a:moveTo>
                    <a:pt x="0" y="1727"/>
                  </a:moveTo>
                  <a:lnTo>
                    <a:pt x="18" y="1727"/>
                  </a:lnTo>
                  <a:lnTo>
                    <a:pt x="18" y="1728"/>
                  </a:lnTo>
                  <a:lnTo>
                    <a:pt x="0" y="1728"/>
                  </a:lnTo>
                  <a:lnTo>
                    <a:pt x="0" y="1727"/>
                  </a:lnTo>
                  <a:close/>
                  <a:moveTo>
                    <a:pt x="0" y="1151"/>
                  </a:moveTo>
                  <a:lnTo>
                    <a:pt x="18" y="1151"/>
                  </a:lnTo>
                  <a:lnTo>
                    <a:pt x="18" y="1152"/>
                  </a:lnTo>
                  <a:lnTo>
                    <a:pt x="0" y="1152"/>
                  </a:lnTo>
                  <a:lnTo>
                    <a:pt x="0" y="1151"/>
                  </a:lnTo>
                  <a:close/>
                  <a:moveTo>
                    <a:pt x="0" y="575"/>
                  </a:moveTo>
                  <a:lnTo>
                    <a:pt x="18" y="575"/>
                  </a:lnTo>
                  <a:lnTo>
                    <a:pt x="18" y="577"/>
                  </a:lnTo>
                  <a:lnTo>
                    <a:pt x="0" y="577"/>
                  </a:lnTo>
                  <a:lnTo>
                    <a:pt x="0" y="575"/>
                  </a:lnTo>
                  <a:close/>
                  <a:moveTo>
                    <a:pt x="0" y="0"/>
                  </a:moveTo>
                  <a:lnTo>
                    <a:pt x="18" y="0"/>
                  </a:lnTo>
                  <a:lnTo>
                    <a:pt x="18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2449" y="3130"/>
              <a:ext cx="1590" cy="1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2448" y="3130"/>
              <a:ext cx="1592" cy="30"/>
            </a:xfrm>
            <a:custGeom>
              <a:avLst/>
              <a:gdLst>
                <a:gd name="T0" fmla="*/ 2 w 1592"/>
                <a:gd name="T1" fmla="*/ 0 h 30"/>
                <a:gd name="T2" fmla="*/ 2 w 1592"/>
                <a:gd name="T3" fmla="*/ 30 h 30"/>
                <a:gd name="T4" fmla="*/ 0 w 1592"/>
                <a:gd name="T5" fmla="*/ 30 h 30"/>
                <a:gd name="T6" fmla="*/ 0 w 1592"/>
                <a:gd name="T7" fmla="*/ 0 h 30"/>
                <a:gd name="T8" fmla="*/ 2 w 1592"/>
                <a:gd name="T9" fmla="*/ 0 h 30"/>
                <a:gd name="T10" fmla="*/ 1592 w 1592"/>
                <a:gd name="T11" fmla="*/ 0 h 30"/>
                <a:gd name="T12" fmla="*/ 1592 w 1592"/>
                <a:gd name="T13" fmla="*/ 30 h 30"/>
                <a:gd name="T14" fmla="*/ 1590 w 1592"/>
                <a:gd name="T15" fmla="*/ 30 h 30"/>
                <a:gd name="T16" fmla="*/ 1590 w 1592"/>
                <a:gd name="T17" fmla="*/ 0 h 30"/>
                <a:gd name="T18" fmla="*/ 1592 w 1592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2" h="30">
                  <a:moveTo>
                    <a:pt x="2" y="0"/>
                  </a:moveTo>
                  <a:lnTo>
                    <a:pt x="2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2" y="0"/>
                  </a:lnTo>
                  <a:close/>
                  <a:moveTo>
                    <a:pt x="1592" y="0"/>
                  </a:moveTo>
                  <a:lnTo>
                    <a:pt x="1592" y="30"/>
                  </a:lnTo>
                  <a:lnTo>
                    <a:pt x="1590" y="30"/>
                  </a:lnTo>
                  <a:lnTo>
                    <a:pt x="1590" y="0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23"/>
            <p:cNvSpPr>
              <a:spLocks noChangeArrowheads="1"/>
            </p:cNvSpPr>
            <p:nvPr/>
          </p:nvSpPr>
          <p:spPr bwMode="auto">
            <a:xfrm>
              <a:off x="2284" y="3093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24"/>
            <p:cNvSpPr>
              <a:spLocks noChangeArrowheads="1"/>
            </p:cNvSpPr>
            <p:nvPr/>
          </p:nvSpPr>
          <p:spPr bwMode="auto">
            <a:xfrm>
              <a:off x="2284" y="2517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25"/>
            <p:cNvSpPr>
              <a:spLocks noChangeArrowheads="1"/>
            </p:cNvSpPr>
            <p:nvPr/>
          </p:nvSpPr>
          <p:spPr bwMode="auto">
            <a:xfrm>
              <a:off x="2284" y="1943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26"/>
            <p:cNvSpPr>
              <a:spLocks noChangeArrowheads="1"/>
            </p:cNvSpPr>
            <p:nvPr/>
          </p:nvSpPr>
          <p:spPr bwMode="auto">
            <a:xfrm>
              <a:off x="2284" y="1366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27"/>
            <p:cNvSpPr>
              <a:spLocks noChangeArrowheads="1"/>
            </p:cNvSpPr>
            <p:nvPr/>
          </p:nvSpPr>
          <p:spPr bwMode="auto">
            <a:xfrm>
              <a:off x="3096" y="3187"/>
              <a:ext cx="37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b="1" dirty="0" smtClean="0">
                  <a:solidFill>
                    <a:srgbClr val="000000"/>
                  </a:solidFill>
                </a:rPr>
                <a:t>CHO-K1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28"/>
            <p:cNvSpPr>
              <a:spLocks noChangeArrowheads="1"/>
            </p:cNvSpPr>
            <p:nvPr/>
          </p:nvSpPr>
          <p:spPr bwMode="auto">
            <a:xfrm rot="16200000">
              <a:off x="1533" y="2260"/>
              <a:ext cx="135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Relative gene expression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29"/>
            <p:cNvSpPr>
              <a:spLocks noChangeArrowheads="1"/>
            </p:cNvSpPr>
            <p:nvPr/>
          </p:nvSpPr>
          <p:spPr bwMode="auto">
            <a:xfrm>
              <a:off x="2995" y="1252"/>
              <a:ext cx="55" cy="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0"/>
            <p:cNvSpPr>
              <a:spLocks noEditPoints="1"/>
            </p:cNvSpPr>
            <p:nvPr/>
          </p:nvSpPr>
          <p:spPr bwMode="auto">
            <a:xfrm>
              <a:off x="2994" y="1251"/>
              <a:ext cx="57" cy="57"/>
            </a:xfrm>
            <a:custGeom>
              <a:avLst/>
              <a:gdLst>
                <a:gd name="T0" fmla="*/ 0 w 1248"/>
                <a:gd name="T1" fmla="*/ 24 h 1256"/>
                <a:gd name="T2" fmla="*/ 24 w 1248"/>
                <a:gd name="T3" fmla="*/ 0 h 1256"/>
                <a:gd name="T4" fmla="*/ 1224 w 1248"/>
                <a:gd name="T5" fmla="*/ 0 h 1256"/>
                <a:gd name="T6" fmla="*/ 1248 w 1248"/>
                <a:gd name="T7" fmla="*/ 24 h 1256"/>
                <a:gd name="T8" fmla="*/ 1248 w 1248"/>
                <a:gd name="T9" fmla="*/ 1232 h 1256"/>
                <a:gd name="T10" fmla="*/ 1224 w 1248"/>
                <a:gd name="T11" fmla="*/ 1256 h 1256"/>
                <a:gd name="T12" fmla="*/ 24 w 1248"/>
                <a:gd name="T13" fmla="*/ 1256 h 1256"/>
                <a:gd name="T14" fmla="*/ 0 w 1248"/>
                <a:gd name="T15" fmla="*/ 1232 h 1256"/>
                <a:gd name="T16" fmla="*/ 0 w 1248"/>
                <a:gd name="T17" fmla="*/ 24 h 1256"/>
                <a:gd name="T18" fmla="*/ 48 w 1248"/>
                <a:gd name="T19" fmla="*/ 1232 h 1256"/>
                <a:gd name="T20" fmla="*/ 24 w 1248"/>
                <a:gd name="T21" fmla="*/ 1208 h 1256"/>
                <a:gd name="T22" fmla="*/ 1224 w 1248"/>
                <a:gd name="T23" fmla="*/ 1208 h 1256"/>
                <a:gd name="T24" fmla="*/ 1200 w 1248"/>
                <a:gd name="T25" fmla="*/ 1232 h 1256"/>
                <a:gd name="T26" fmla="*/ 1200 w 1248"/>
                <a:gd name="T27" fmla="*/ 24 h 1256"/>
                <a:gd name="T28" fmla="*/ 1224 w 1248"/>
                <a:gd name="T29" fmla="*/ 48 h 1256"/>
                <a:gd name="T30" fmla="*/ 24 w 1248"/>
                <a:gd name="T31" fmla="*/ 48 h 1256"/>
                <a:gd name="T32" fmla="*/ 48 w 1248"/>
                <a:gd name="T33" fmla="*/ 24 h 1256"/>
                <a:gd name="T34" fmla="*/ 48 w 1248"/>
                <a:gd name="T35" fmla="*/ 1232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8" h="125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224" y="0"/>
                  </a:lnTo>
                  <a:cubicBezTo>
                    <a:pt x="1238" y="0"/>
                    <a:pt x="1248" y="11"/>
                    <a:pt x="1248" y="24"/>
                  </a:cubicBezTo>
                  <a:lnTo>
                    <a:pt x="1248" y="1232"/>
                  </a:lnTo>
                  <a:cubicBezTo>
                    <a:pt x="1248" y="1246"/>
                    <a:pt x="1238" y="1256"/>
                    <a:pt x="1224" y="1256"/>
                  </a:cubicBezTo>
                  <a:lnTo>
                    <a:pt x="24" y="1256"/>
                  </a:lnTo>
                  <a:cubicBezTo>
                    <a:pt x="11" y="1256"/>
                    <a:pt x="0" y="1246"/>
                    <a:pt x="0" y="1232"/>
                  </a:cubicBezTo>
                  <a:lnTo>
                    <a:pt x="0" y="24"/>
                  </a:lnTo>
                  <a:close/>
                  <a:moveTo>
                    <a:pt x="48" y="1232"/>
                  </a:moveTo>
                  <a:lnTo>
                    <a:pt x="24" y="1208"/>
                  </a:lnTo>
                  <a:lnTo>
                    <a:pt x="1224" y="1208"/>
                  </a:lnTo>
                  <a:lnTo>
                    <a:pt x="1200" y="1232"/>
                  </a:lnTo>
                  <a:lnTo>
                    <a:pt x="1200" y="24"/>
                  </a:lnTo>
                  <a:lnTo>
                    <a:pt x="1224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23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31"/>
            <p:cNvSpPr>
              <a:spLocks noChangeArrowheads="1"/>
            </p:cNvSpPr>
            <p:nvPr/>
          </p:nvSpPr>
          <p:spPr bwMode="auto">
            <a:xfrm>
              <a:off x="3077" y="1213"/>
              <a:ext cx="76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miR-29b-1-3p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32"/>
            <p:cNvSpPr>
              <a:spLocks noChangeArrowheads="1"/>
            </p:cNvSpPr>
            <p:nvPr/>
          </p:nvSpPr>
          <p:spPr bwMode="auto">
            <a:xfrm>
              <a:off x="2995" y="1366"/>
              <a:ext cx="55" cy="55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3"/>
            <p:cNvSpPr>
              <a:spLocks noEditPoints="1"/>
            </p:cNvSpPr>
            <p:nvPr/>
          </p:nvSpPr>
          <p:spPr bwMode="auto">
            <a:xfrm>
              <a:off x="2994" y="1365"/>
              <a:ext cx="57" cy="57"/>
            </a:xfrm>
            <a:custGeom>
              <a:avLst/>
              <a:gdLst>
                <a:gd name="T0" fmla="*/ 0 w 1248"/>
                <a:gd name="T1" fmla="*/ 24 h 1256"/>
                <a:gd name="T2" fmla="*/ 24 w 1248"/>
                <a:gd name="T3" fmla="*/ 0 h 1256"/>
                <a:gd name="T4" fmla="*/ 1224 w 1248"/>
                <a:gd name="T5" fmla="*/ 0 h 1256"/>
                <a:gd name="T6" fmla="*/ 1248 w 1248"/>
                <a:gd name="T7" fmla="*/ 24 h 1256"/>
                <a:gd name="T8" fmla="*/ 1248 w 1248"/>
                <a:gd name="T9" fmla="*/ 1232 h 1256"/>
                <a:gd name="T10" fmla="*/ 1224 w 1248"/>
                <a:gd name="T11" fmla="*/ 1256 h 1256"/>
                <a:gd name="T12" fmla="*/ 24 w 1248"/>
                <a:gd name="T13" fmla="*/ 1256 h 1256"/>
                <a:gd name="T14" fmla="*/ 0 w 1248"/>
                <a:gd name="T15" fmla="*/ 1232 h 1256"/>
                <a:gd name="T16" fmla="*/ 0 w 1248"/>
                <a:gd name="T17" fmla="*/ 24 h 1256"/>
                <a:gd name="T18" fmla="*/ 48 w 1248"/>
                <a:gd name="T19" fmla="*/ 1232 h 1256"/>
                <a:gd name="T20" fmla="*/ 24 w 1248"/>
                <a:gd name="T21" fmla="*/ 1208 h 1256"/>
                <a:gd name="T22" fmla="*/ 1224 w 1248"/>
                <a:gd name="T23" fmla="*/ 1208 h 1256"/>
                <a:gd name="T24" fmla="*/ 1200 w 1248"/>
                <a:gd name="T25" fmla="*/ 1232 h 1256"/>
                <a:gd name="T26" fmla="*/ 1200 w 1248"/>
                <a:gd name="T27" fmla="*/ 24 h 1256"/>
                <a:gd name="T28" fmla="*/ 1224 w 1248"/>
                <a:gd name="T29" fmla="*/ 48 h 1256"/>
                <a:gd name="T30" fmla="*/ 24 w 1248"/>
                <a:gd name="T31" fmla="*/ 48 h 1256"/>
                <a:gd name="T32" fmla="*/ 48 w 1248"/>
                <a:gd name="T33" fmla="*/ 24 h 1256"/>
                <a:gd name="T34" fmla="*/ 48 w 1248"/>
                <a:gd name="T35" fmla="*/ 1232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8" h="125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1224" y="0"/>
                  </a:lnTo>
                  <a:cubicBezTo>
                    <a:pt x="1238" y="0"/>
                    <a:pt x="1248" y="11"/>
                    <a:pt x="1248" y="24"/>
                  </a:cubicBezTo>
                  <a:lnTo>
                    <a:pt x="1248" y="1232"/>
                  </a:lnTo>
                  <a:cubicBezTo>
                    <a:pt x="1248" y="1246"/>
                    <a:pt x="1238" y="1256"/>
                    <a:pt x="1224" y="1256"/>
                  </a:cubicBezTo>
                  <a:lnTo>
                    <a:pt x="24" y="1256"/>
                  </a:lnTo>
                  <a:cubicBezTo>
                    <a:pt x="11" y="1256"/>
                    <a:pt x="0" y="1246"/>
                    <a:pt x="0" y="1232"/>
                  </a:cubicBezTo>
                  <a:lnTo>
                    <a:pt x="0" y="24"/>
                  </a:lnTo>
                  <a:close/>
                  <a:moveTo>
                    <a:pt x="48" y="1232"/>
                  </a:moveTo>
                  <a:lnTo>
                    <a:pt x="24" y="1208"/>
                  </a:lnTo>
                  <a:lnTo>
                    <a:pt x="1224" y="1208"/>
                  </a:lnTo>
                  <a:lnTo>
                    <a:pt x="1200" y="1232"/>
                  </a:lnTo>
                  <a:lnTo>
                    <a:pt x="1200" y="24"/>
                  </a:lnTo>
                  <a:lnTo>
                    <a:pt x="1224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23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34"/>
            <p:cNvSpPr>
              <a:spLocks noChangeArrowheads="1"/>
            </p:cNvSpPr>
            <p:nvPr/>
          </p:nvSpPr>
          <p:spPr bwMode="auto">
            <a:xfrm>
              <a:off x="3077" y="1329"/>
              <a:ext cx="761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miR-29b-1-5p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35"/>
            <p:cNvSpPr>
              <a:spLocks noChangeArrowheads="1"/>
            </p:cNvSpPr>
            <p:nvPr/>
          </p:nvSpPr>
          <p:spPr bwMode="auto">
            <a:xfrm>
              <a:off x="2995" y="1480"/>
              <a:ext cx="55" cy="55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36"/>
            <p:cNvSpPr>
              <a:spLocks noChangeArrowheads="1"/>
            </p:cNvSpPr>
            <p:nvPr/>
          </p:nvSpPr>
          <p:spPr bwMode="auto">
            <a:xfrm>
              <a:off x="2995" y="1480"/>
              <a:ext cx="55" cy="55"/>
            </a:xfrm>
            <a:prstGeom prst="rect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37"/>
            <p:cNvSpPr>
              <a:spLocks noChangeArrowheads="1"/>
            </p:cNvSpPr>
            <p:nvPr/>
          </p:nvSpPr>
          <p:spPr bwMode="auto">
            <a:xfrm>
              <a:off x="3077" y="1442"/>
              <a:ext cx="65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miR-29a-3p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38"/>
            <p:cNvSpPr>
              <a:spLocks noChangeArrowheads="1"/>
            </p:cNvSpPr>
            <p:nvPr/>
          </p:nvSpPr>
          <p:spPr bwMode="auto">
            <a:xfrm>
              <a:off x="2995" y="1594"/>
              <a:ext cx="55" cy="55"/>
            </a:xfrm>
            <a:prstGeom prst="rect">
              <a:avLst/>
            </a:prstGeom>
            <a:pattFill prst="pct5">
              <a:fgClr>
                <a:srgbClr val="0000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39"/>
            <p:cNvSpPr>
              <a:spLocks noChangeArrowheads="1"/>
            </p:cNvSpPr>
            <p:nvPr/>
          </p:nvSpPr>
          <p:spPr bwMode="auto">
            <a:xfrm>
              <a:off x="2995" y="1594"/>
              <a:ext cx="55" cy="55"/>
            </a:xfrm>
            <a:prstGeom prst="rect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40"/>
            <p:cNvSpPr>
              <a:spLocks noChangeArrowheads="1"/>
            </p:cNvSpPr>
            <p:nvPr/>
          </p:nvSpPr>
          <p:spPr bwMode="auto">
            <a:xfrm>
              <a:off x="3077" y="1556"/>
              <a:ext cx="6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miR-29a-5p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3279446" y="1606311"/>
            <a:ext cx="235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917038" y="1606311"/>
            <a:ext cx="235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3" name="Group 44"/>
          <p:cNvGrpSpPr>
            <a:grpSpLocks noChangeAspect="1"/>
          </p:cNvGrpSpPr>
          <p:nvPr/>
        </p:nvGrpSpPr>
        <p:grpSpPr bwMode="auto">
          <a:xfrm>
            <a:off x="6759980" y="2212070"/>
            <a:ext cx="2500493" cy="2946580"/>
            <a:chOff x="4294" y="1299"/>
            <a:chExt cx="1648" cy="1942"/>
          </a:xfrm>
        </p:grpSpPr>
        <p:sp>
          <p:nvSpPr>
            <p:cNvPr id="106" name="Rectangle 46"/>
            <p:cNvSpPr>
              <a:spLocks noChangeArrowheads="1"/>
            </p:cNvSpPr>
            <p:nvPr/>
          </p:nvSpPr>
          <p:spPr bwMode="auto">
            <a:xfrm>
              <a:off x="4629" y="1351"/>
              <a:ext cx="1312" cy="17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47"/>
            <p:cNvSpPr>
              <a:spLocks noChangeArrowheads="1"/>
            </p:cNvSpPr>
            <p:nvPr/>
          </p:nvSpPr>
          <p:spPr bwMode="auto">
            <a:xfrm>
              <a:off x="4770" y="1933"/>
              <a:ext cx="375" cy="1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8"/>
            <p:cNvSpPr>
              <a:spLocks noEditPoints="1"/>
            </p:cNvSpPr>
            <p:nvPr/>
          </p:nvSpPr>
          <p:spPr bwMode="auto">
            <a:xfrm>
              <a:off x="4768" y="1931"/>
              <a:ext cx="378" cy="1167"/>
            </a:xfrm>
            <a:custGeom>
              <a:avLst/>
              <a:gdLst>
                <a:gd name="T0" fmla="*/ 0 w 5568"/>
                <a:gd name="T1" fmla="*/ 24 h 17232"/>
                <a:gd name="T2" fmla="*/ 24 w 5568"/>
                <a:gd name="T3" fmla="*/ 0 h 17232"/>
                <a:gd name="T4" fmla="*/ 5544 w 5568"/>
                <a:gd name="T5" fmla="*/ 0 h 17232"/>
                <a:gd name="T6" fmla="*/ 5568 w 5568"/>
                <a:gd name="T7" fmla="*/ 24 h 17232"/>
                <a:gd name="T8" fmla="*/ 5568 w 5568"/>
                <a:gd name="T9" fmla="*/ 17208 h 17232"/>
                <a:gd name="T10" fmla="*/ 5544 w 5568"/>
                <a:gd name="T11" fmla="*/ 17232 h 17232"/>
                <a:gd name="T12" fmla="*/ 24 w 5568"/>
                <a:gd name="T13" fmla="*/ 17232 h 17232"/>
                <a:gd name="T14" fmla="*/ 0 w 5568"/>
                <a:gd name="T15" fmla="*/ 17208 h 17232"/>
                <a:gd name="T16" fmla="*/ 0 w 5568"/>
                <a:gd name="T17" fmla="*/ 24 h 17232"/>
                <a:gd name="T18" fmla="*/ 48 w 5568"/>
                <a:gd name="T19" fmla="*/ 17208 h 17232"/>
                <a:gd name="T20" fmla="*/ 24 w 5568"/>
                <a:gd name="T21" fmla="*/ 17184 h 17232"/>
                <a:gd name="T22" fmla="*/ 5544 w 5568"/>
                <a:gd name="T23" fmla="*/ 17184 h 17232"/>
                <a:gd name="T24" fmla="*/ 5520 w 5568"/>
                <a:gd name="T25" fmla="*/ 17208 h 17232"/>
                <a:gd name="T26" fmla="*/ 5520 w 5568"/>
                <a:gd name="T27" fmla="*/ 24 h 17232"/>
                <a:gd name="T28" fmla="*/ 5544 w 5568"/>
                <a:gd name="T29" fmla="*/ 48 h 17232"/>
                <a:gd name="T30" fmla="*/ 24 w 5568"/>
                <a:gd name="T31" fmla="*/ 48 h 17232"/>
                <a:gd name="T32" fmla="*/ 48 w 5568"/>
                <a:gd name="T33" fmla="*/ 24 h 17232"/>
                <a:gd name="T34" fmla="*/ 48 w 5568"/>
                <a:gd name="T35" fmla="*/ 17208 h 17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68" h="17232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5544" y="0"/>
                  </a:lnTo>
                  <a:cubicBezTo>
                    <a:pt x="5558" y="0"/>
                    <a:pt x="5568" y="11"/>
                    <a:pt x="5568" y="24"/>
                  </a:cubicBezTo>
                  <a:lnTo>
                    <a:pt x="5568" y="17208"/>
                  </a:lnTo>
                  <a:cubicBezTo>
                    <a:pt x="5568" y="17222"/>
                    <a:pt x="5558" y="17232"/>
                    <a:pt x="5544" y="17232"/>
                  </a:cubicBezTo>
                  <a:lnTo>
                    <a:pt x="24" y="17232"/>
                  </a:lnTo>
                  <a:cubicBezTo>
                    <a:pt x="11" y="17232"/>
                    <a:pt x="0" y="17222"/>
                    <a:pt x="0" y="17208"/>
                  </a:cubicBezTo>
                  <a:lnTo>
                    <a:pt x="0" y="24"/>
                  </a:lnTo>
                  <a:close/>
                  <a:moveTo>
                    <a:pt x="48" y="17208"/>
                  </a:moveTo>
                  <a:lnTo>
                    <a:pt x="24" y="17184"/>
                  </a:lnTo>
                  <a:lnTo>
                    <a:pt x="5544" y="17184"/>
                  </a:lnTo>
                  <a:lnTo>
                    <a:pt x="5520" y="17208"/>
                  </a:lnTo>
                  <a:lnTo>
                    <a:pt x="5520" y="24"/>
                  </a:lnTo>
                  <a:lnTo>
                    <a:pt x="5544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7208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49"/>
            <p:cNvSpPr>
              <a:spLocks noChangeArrowheads="1"/>
            </p:cNvSpPr>
            <p:nvPr/>
          </p:nvSpPr>
          <p:spPr bwMode="auto">
            <a:xfrm>
              <a:off x="5426" y="2365"/>
              <a:ext cx="374" cy="73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0"/>
            <p:cNvSpPr>
              <a:spLocks noEditPoints="1"/>
            </p:cNvSpPr>
            <p:nvPr/>
          </p:nvSpPr>
          <p:spPr bwMode="auto">
            <a:xfrm>
              <a:off x="5424" y="2364"/>
              <a:ext cx="378" cy="734"/>
            </a:xfrm>
            <a:custGeom>
              <a:avLst/>
              <a:gdLst>
                <a:gd name="T0" fmla="*/ 0 w 5568"/>
                <a:gd name="T1" fmla="*/ 24 h 10848"/>
                <a:gd name="T2" fmla="*/ 24 w 5568"/>
                <a:gd name="T3" fmla="*/ 0 h 10848"/>
                <a:gd name="T4" fmla="*/ 5544 w 5568"/>
                <a:gd name="T5" fmla="*/ 0 h 10848"/>
                <a:gd name="T6" fmla="*/ 5568 w 5568"/>
                <a:gd name="T7" fmla="*/ 24 h 10848"/>
                <a:gd name="T8" fmla="*/ 5568 w 5568"/>
                <a:gd name="T9" fmla="*/ 10824 h 10848"/>
                <a:gd name="T10" fmla="*/ 5544 w 5568"/>
                <a:gd name="T11" fmla="*/ 10848 h 10848"/>
                <a:gd name="T12" fmla="*/ 24 w 5568"/>
                <a:gd name="T13" fmla="*/ 10848 h 10848"/>
                <a:gd name="T14" fmla="*/ 0 w 5568"/>
                <a:gd name="T15" fmla="*/ 10824 h 10848"/>
                <a:gd name="T16" fmla="*/ 0 w 5568"/>
                <a:gd name="T17" fmla="*/ 24 h 10848"/>
                <a:gd name="T18" fmla="*/ 48 w 5568"/>
                <a:gd name="T19" fmla="*/ 10824 h 10848"/>
                <a:gd name="T20" fmla="*/ 24 w 5568"/>
                <a:gd name="T21" fmla="*/ 10800 h 10848"/>
                <a:gd name="T22" fmla="*/ 5544 w 5568"/>
                <a:gd name="T23" fmla="*/ 10800 h 10848"/>
                <a:gd name="T24" fmla="*/ 5520 w 5568"/>
                <a:gd name="T25" fmla="*/ 10824 h 10848"/>
                <a:gd name="T26" fmla="*/ 5520 w 5568"/>
                <a:gd name="T27" fmla="*/ 24 h 10848"/>
                <a:gd name="T28" fmla="*/ 5544 w 5568"/>
                <a:gd name="T29" fmla="*/ 48 h 10848"/>
                <a:gd name="T30" fmla="*/ 24 w 5568"/>
                <a:gd name="T31" fmla="*/ 48 h 10848"/>
                <a:gd name="T32" fmla="*/ 48 w 5568"/>
                <a:gd name="T33" fmla="*/ 24 h 10848"/>
                <a:gd name="T34" fmla="*/ 48 w 5568"/>
                <a:gd name="T35" fmla="*/ 10824 h 10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68" h="10848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5544" y="0"/>
                  </a:lnTo>
                  <a:cubicBezTo>
                    <a:pt x="5558" y="0"/>
                    <a:pt x="5568" y="11"/>
                    <a:pt x="5568" y="24"/>
                  </a:cubicBezTo>
                  <a:lnTo>
                    <a:pt x="5568" y="10824"/>
                  </a:lnTo>
                  <a:cubicBezTo>
                    <a:pt x="5568" y="10838"/>
                    <a:pt x="5558" y="10848"/>
                    <a:pt x="5544" y="10848"/>
                  </a:cubicBezTo>
                  <a:lnTo>
                    <a:pt x="24" y="10848"/>
                  </a:lnTo>
                  <a:cubicBezTo>
                    <a:pt x="11" y="10848"/>
                    <a:pt x="0" y="10838"/>
                    <a:pt x="0" y="10824"/>
                  </a:cubicBezTo>
                  <a:lnTo>
                    <a:pt x="0" y="24"/>
                  </a:lnTo>
                  <a:close/>
                  <a:moveTo>
                    <a:pt x="48" y="10824"/>
                  </a:moveTo>
                  <a:lnTo>
                    <a:pt x="24" y="10800"/>
                  </a:lnTo>
                  <a:lnTo>
                    <a:pt x="5544" y="10800"/>
                  </a:lnTo>
                  <a:lnTo>
                    <a:pt x="5520" y="10824"/>
                  </a:lnTo>
                  <a:lnTo>
                    <a:pt x="5520" y="24"/>
                  </a:lnTo>
                  <a:lnTo>
                    <a:pt x="5544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0824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1"/>
            <p:cNvSpPr>
              <a:spLocks noEditPoints="1"/>
            </p:cNvSpPr>
            <p:nvPr/>
          </p:nvSpPr>
          <p:spPr bwMode="auto">
            <a:xfrm>
              <a:off x="4947" y="1931"/>
              <a:ext cx="21" cy="4"/>
            </a:xfrm>
            <a:custGeom>
              <a:avLst/>
              <a:gdLst>
                <a:gd name="T0" fmla="*/ 12 w 21"/>
                <a:gd name="T1" fmla="*/ 2 h 4"/>
                <a:gd name="T2" fmla="*/ 12 w 21"/>
                <a:gd name="T3" fmla="*/ 3 h 4"/>
                <a:gd name="T4" fmla="*/ 9 w 21"/>
                <a:gd name="T5" fmla="*/ 3 h 4"/>
                <a:gd name="T6" fmla="*/ 9 w 21"/>
                <a:gd name="T7" fmla="*/ 2 h 4"/>
                <a:gd name="T8" fmla="*/ 12 w 21"/>
                <a:gd name="T9" fmla="*/ 2 h 4"/>
                <a:gd name="T10" fmla="*/ 9 w 21"/>
                <a:gd name="T11" fmla="*/ 2 h 4"/>
                <a:gd name="T12" fmla="*/ 9 w 21"/>
                <a:gd name="T13" fmla="*/ 1 h 4"/>
                <a:gd name="T14" fmla="*/ 12 w 21"/>
                <a:gd name="T15" fmla="*/ 1 h 4"/>
                <a:gd name="T16" fmla="*/ 12 w 21"/>
                <a:gd name="T17" fmla="*/ 2 h 4"/>
                <a:gd name="T18" fmla="*/ 9 w 21"/>
                <a:gd name="T19" fmla="*/ 2 h 4"/>
                <a:gd name="T20" fmla="*/ 0 w 21"/>
                <a:gd name="T21" fmla="*/ 1 h 4"/>
                <a:gd name="T22" fmla="*/ 21 w 21"/>
                <a:gd name="T23" fmla="*/ 1 h 4"/>
                <a:gd name="T24" fmla="*/ 21 w 21"/>
                <a:gd name="T25" fmla="*/ 4 h 4"/>
                <a:gd name="T26" fmla="*/ 0 w 21"/>
                <a:gd name="T27" fmla="*/ 4 h 4"/>
                <a:gd name="T28" fmla="*/ 0 w 21"/>
                <a:gd name="T29" fmla="*/ 1 h 4"/>
                <a:gd name="T30" fmla="*/ 0 w 21"/>
                <a:gd name="T31" fmla="*/ 0 h 4"/>
                <a:gd name="T32" fmla="*/ 21 w 21"/>
                <a:gd name="T33" fmla="*/ 0 h 4"/>
                <a:gd name="T34" fmla="*/ 21 w 21"/>
                <a:gd name="T35" fmla="*/ 3 h 4"/>
                <a:gd name="T36" fmla="*/ 0 w 21"/>
                <a:gd name="T37" fmla="*/ 3 h 4"/>
                <a:gd name="T38" fmla="*/ 0 w 21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4">
                  <a:moveTo>
                    <a:pt x="12" y="2"/>
                  </a:moveTo>
                  <a:lnTo>
                    <a:pt x="12" y="3"/>
                  </a:lnTo>
                  <a:lnTo>
                    <a:pt x="9" y="3"/>
                  </a:lnTo>
                  <a:lnTo>
                    <a:pt x="9" y="2"/>
                  </a:lnTo>
                  <a:lnTo>
                    <a:pt x="12" y="2"/>
                  </a:lnTo>
                  <a:close/>
                  <a:moveTo>
                    <a:pt x="9" y="2"/>
                  </a:moveTo>
                  <a:lnTo>
                    <a:pt x="9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9" y="2"/>
                  </a:lnTo>
                  <a:close/>
                  <a:moveTo>
                    <a:pt x="0" y="1"/>
                  </a:moveTo>
                  <a:lnTo>
                    <a:pt x="21" y="1"/>
                  </a:lnTo>
                  <a:lnTo>
                    <a:pt x="21" y="4"/>
                  </a:lnTo>
                  <a:lnTo>
                    <a:pt x="0" y="4"/>
                  </a:lnTo>
                  <a:lnTo>
                    <a:pt x="0" y="1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2"/>
            <p:cNvSpPr>
              <a:spLocks noEditPoints="1"/>
            </p:cNvSpPr>
            <p:nvPr/>
          </p:nvSpPr>
          <p:spPr bwMode="auto">
            <a:xfrm>
              <a:off x="5603" y="2354"/>
              <a:ext cx="20" cy="23"/>
            </a:xfrm>
            <a:custGeom>
              <a:avLst/>
              <a:gdLst>
                <a:gd name="T0" fmla="*/ 12 w 20"/>
                <a:gd name="T1" fmla="*/ 11 h 23"/>
                <a:gd name="T2" fmla="*/ 12 w 20"/>
                <a:gd name="T3" fmla="*/ 21 h 23"/>
                <a:gd name="T4" fmla="*/ 8 w 20"/>
                <a:gd name="T5" fmla="*/ 21 h 23"/>
                <a:gd name="T6" fmla="*/ 8 w 20"/>
                <a:gd name="T7" fmla="*/ 11 h 23"/>
                <a:gd name="T8" fmla="*/ 12 w 20"/>
                <a:gd name="T9" fmla="*/ 11 h 23"/>
                <a:gd name="T10" fmla="*/ 8 w 20"/>
                <a:gd name="T11" fmla="*/ 11 h 23"/>
                <a:gd name="T12" fmla="*/ 8 w 20"/>
                <a:gd name="T13" fmla="*/ 1 h 23"/>
                <a:gd name="T14" fmla="*/ 12 w 20"/>
                <a:gd name="T15" fmla="*/ 1 h 23"/>
                <a:gd name="T16" fmla="*/ 12 w 20"/>
                <a:gd name="T17" fmla="*/ 11 h 23"/>
                <a:gd name="T18" fmla="*/ 8 w 20"/>
                <a:gd name="T19" fmla="*/ 11 h 23"/>
                <a:gd name="T20" fmla="*/ 0 w 20"/>
                <a:gd name="T21" fmla="*/ 19 h 23"/>
                <a:gd name="T22" fmla="*/ 20 w 20"/>
                <a:gd name="T23" fmla="*/ 19 h 23"/>
                <a:gd name="T24" fmla="*/ 20 w 20"/>
                <a:gd name="T25" fmla="*/ 23 h 23"/>
                <a:gd name="T26" fmla="*/ 0 w 20"/>
                <a:gd name="T27" fmla="*/ 23 h 23"/>
                <a:gd name="T28" fmla="*/ 0 w 20"/>
                <a:gd name="T29" fmla="*/ 19 h 23"/>
                <a:gd name="T30" fmla="*/ 0 w 20"/>
                <a:gd name="T31" fmla="*/ 0 h 23"/>
                <a:gd name="T32" fmla="*/ 20 w 20"/>
                <a:gd name="T33" fmla="*/ 0 h 23"/>
                <a:gd name="T34" fmla="*/ 20 w 20"/>
                <a:gd name="T35" fmla="*/ 3 h 23"/>
                <a:gd name="T36" fmla="*/ 0 w 20"/>
                <a:gd name="T37" fmla="*/ 3 h 23"/>
                <a:gd name="T38" fmla="*/ 0 w 20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23">
                  <a:moveTo>
                    <a:pt x="12" y="11"/>
                  </a:moveTo>
                  <a:lnTo>
                    <a:pt x="12" y="21"/>
                  </a:lnTo>
                  <a:lnTo>
                    <a:pt x="8" y="21"/>
                  </a:lnTo>
                  <a:lnTo>
                    <a:pt x="8" y="11"/>
                  </a:lnTo>
                  <a:lnTo>
                    <a:pt x="12" y="11"/>
                  </a:lnTo>
                  <a:close/>
                  <a:moveTo>
                    <a:pt x="8" y="11"/>
                  </a:moveTo>
                  <a:lnTo>
                    <a:pt x="8" y="1"/>
                  </a:lnTo>
                  <a:lnTo>
                    <a:pt x="12" y="1"/>
                  </a:lnTo>
                  <a:lnTo>
                    <a:pt x="12" y="11"/>
                  </a:lnTo>
                  <a:lnTo>
                    <a:pt x="8" y="11"/>
                  </a:lnTo>
                  <a:close/>
                  <a:moveTo>
                    <a:pt x="0" y="19"/>
                  </a:moveTo>
                  <a:lnTo>
                    <a:pt x="20" y="19"/>
                  </a:lnTo>
                  <a:lnTo>
                    <a:pt x="20" y="23"/>
                  </a:lnTo>
                  <a:lnTo>
                    <a:pt x="0" y="23"/>
                  </a:lnTo>
                  <a:lnTo>
                    <a:pt x="0" y="19"/>
                  </a:lnTo>
                  <a:close/>
                  <a:moveTo>
                    <a:pt x="0" y="0"/>
                  </a:moveTo>
                  <a:lnTo>
                    <a:pt x="20" y="0"/>
                  </a:lnTo>
                  <a:lnTo>
                    <a:pt x="2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53"/>
            <p:cNvSpPr>
              <a:spLocks noChangeArrowheads="1"/>
            </p:cNvSpPr>
            <p:nvPr/>
          </p:nvSpPr>
          <p:spPr bwMode="auto">
            <a:xfrm>
              <a:off x="4628" y="1351"/>
              <a:ext cx="3" cy="174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4"/>
            <p:cNvSpPr>
              <a:spLocks noEditPoints="1"/>
            </p:cNvSpPr>
            <p:nvPr/>
          </p:nvSpPr>
          <p:spPr bwMode="auto">
            <a:xfrm>
              <a:off x="4629" y="1349"/>
              <a:ext cx="17" cy="1749"/>
            </a:xfrm>
            <a:custGeom>
              <a:avLst/>
              <a:gdLst>
                <a:gd name="T0" fmla="*/ 0 w 17"/>
                <a:gd name="T1" fmla="*/ 1746 h 1749"/>
                <a:gd name="T2" fmla="*/ 17 w 17"/>
                <a:gd name="T3" fmla="*/ 1746 h 1749"/>
                <a:gd name="T4" fmla="*/ 17 w 17"/>
                <a:gd name="T5" fmla="*/ 1749 h 1749"/>
                <a:gd name="T6" fmla="*/ 0 w 17"/>
                <a:gd name="T7" fmla="*/ 1749 h 1749"/>
                <a:gd name="T8" fmla="*/ 0 w 17"/>
                <a:gd name="T9" fmla="*/ 1746 h 1749"/>
                <a:gd name="T10" fmla="*/ 0 w 17"/>
                <a:gd name="T11" fmla="*/ 1164 h 1749"/>
                <a:gd name="T12" fmla="*/ 17 w 17"/>
                <a:gd name="T13" fmla="*/ 1164 h 1749"/>
                <a:gd name="T14" fmla="*/ 17 w 17"/>
                <a:gd name="T15" fmla="*/ 1167 h 1749"/>
                <a:gd name="T16" fmla="*/ 0 w 17"/>
                <a:gd name="T17" fmla="*/ 1167 h 1749"/>
                <a:gd name="T18" fmla="*/ 0 w 17"/>
                <a:gd name="T19" fmla="*/ 1164 h 1749"/>
                <a:gd name="T20" fmla="*/ 0 w 17"/>
                <a:gd name="T21" fmla="*/ 582 h 1749"/>
                <a:gd name="T22" fmla="*/ 17 w 17"/>
                <a:gd name="T23" fmla="*/ 582 h 1749"/>
                <a:gd name="T24" fmla="*/ 17 w 17"/>
                <a:gd name="T25" fmla="*/ 586 h 1749"/>
                <a:gd name="T26" fmla="*/ 0 w 17"/>
                <a:gd name="T27" fmla="*/ 586 h 1749"/>
                <a:gd name="T28" fmla="*/ 0 w 17"/>
                <a:gd name="T29" fmla="*/ 582 h 1749"/>
                <a:gd name="T30" fmla="*/ 0 w 17"/>
                <a:gd name="T31" fmla="*/ 0 h 1749"/>
                <a:gd name="T32" fmla="*/ 17 w 17"/>
                <a:gd name="T33" fmla="*/ 0 h 1749"/>
                <a:gd name="T34" fmla="*/ 17 w 17"/>
                <a:gd name="T35" fmla="*/ 4 h 1749"/>
                <a:gd name="T36" fmla="*/ 0 w 17"/>
                <a:gd name="T37" fmla="*/ 4 h 1749"/>
                <a:gd name="T38" fmla="*/ 0 w 17"/>
                <a:gd name="T39" fmla="*/ 0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1749">
                  <a:moveTo>
                    <a:pt x="0" y="1746"/>
                  </a:moveTo>
                  <a:lnTo>
                    <a:pt x="17" y="1746"/>
                  </a:lnTo>
                  <a:lnTo>
                    <a:pt x="17" y="1749"/>
                  </a:lnTo>
                  <a:lnTo>
                    <a:pt x="0" y="1749"/>
                  </a:lnTo>
                  <a:lnTo>
                    <a:pt x="0" y="1746"/>
                  </a:lnTo>
                  <a:close/>
                  <a:moveTo>
                    <a:pt x="0" y="1164"/>
                  </a:moveTo>
                  <a:lnTo>
                    <a:pt x="17" y="1164"/>
                  </a:lnTo>
                  <a:lnTo>
                    <a:pt x="17" y="1167"/>
                  </a:lnTo>
                  <a:lnTo>
                    <a:pt x="0" y="1167"/>
                  </a:lnTo>
                  <a:lnTo>
                    <a:pt x="0" y="1164"/>
                  </a:lnTo>
                  <a:close/>
                  <a:moveTo>
                    <a:pt x="0" y="582"/>
                  </a:moveTo>
                  <a:lnTo>
                    <a:pt x="17" y="582"/>
                  </a:lnTo>
                  <a:lnTo>
                    <a:pt x="17" y="586"/>
                  </a:lnTo>
                  <a:lnTo>
                    <a:pt x="0" y="586"/>
                  </a:lnTo>
                  <a:lnTo>
                    <a:pt x="0" y="582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55"/>
            <p:cNvSpPr>
              <a:spLocks noChangeArrowheads="1"/>
            </p:cNvSpPr>
            <p:nvPr/>
          </p:nvSpPr>
          <p:spPr bwMode="auto">
            <a:xfrm>
              <a:off x="4629" y="3095"/>
              <a:ext cx="1312" cy="3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6"/>
            <p:cNvSpPr>
              <a:spLocks noEditPoints="1"/>
            </p:cNvSpPr>
            <p:nvPr/>
          </p:nvSpPr>
          <p:spPr bwMode="auto">
            <a:xfrm>
              <a:off x="4628" y="3096"/>
              <a:ext cx="1314" cy="97"/>
            </a:xfrm>
            <a:custGeom>
              <a:avLst/>
              <a:gdLst>
                <a:gd name="T0" fmla="*/ 3 w 1314"/>
                <a:gd name="T1" fmla="*/ 0 h 97"/>
                <a:gd name="T2" fmla="*/ 3 w 1314"/>
                <a:gd name="T3" fmla="*/ 17 h 97"/>
                <a:gd name="T4" fmla="*/ 0 w 1314"/>
                <a:gd name="T5" fmla="*/ 17 h 97"/>
                <a:gd name="T6" fmla="*/ 0 w 1314"/>
                <a:gd name="T7" fmla="*/ 0 h 97"/>
                <a:gd name="T8" fmla="*/ 3 w 1314"/>
                <a:gd name="T9" fmla="*/ 0 h 97"/>
                <a:gd name="T10" fmla="*/ 3 w 1314"/>
                <a:gd name="T11" fmla="*/ 0 h 97"/>
                <a:gd name="T12" fmla="*/ 3 w 1314"/>
                <a:gd name="T13" fmla="*/ 97 h 97"/>
                <a:gd name="T14" fmla="*/ 0 w 1314"/>
                <a:gd name="T15" fmla="*/ 97 h 97"/>
                <a:gd name="T16" fmla="*/ 0 w 1314"/>
                <a:gd name="T17" fmla="*/ 0 h 97"/>
                <a:gd name="T18" fmla="*/ 3 w 1314"/>
                <a:gd name="T19" fmla="*/ 0 h 97"/>
                <a:gd name="T20" fmla="*/ 659 w 1314"/>
                <a:gd name="T21" fmla="*/ 0 h 97"/>
                <a:gd name="T22" fmla="*/ 659 w 1314"/>
                <a:gd name="T23" fmla="*/ 17 h 97"/>
                <a:gd name="T24" fmla="*/ 655 w 1314"/>
                <a:gd name="T25" fmla="*/ 17 h 97"/>
                <a:gd name="T26" fmla="*/ 655 w 1314"/>
                <a:gd name="T27" fmla="*/ 0 h 97"/>
                <a:gd name="T28" fmla="*/ 659 w 1314"/>
                <a:gd name="T29" fmla="*/ 0 h 97"/>
                <a:gd name="T30" fmla="*/ 659 w 1314"/>
                <a:gd name="T31" fmla="*/ 0 h 97"/>
                <a:gd name="T32" fmla="*/ 659 w 1314"/>
                <a:gd name="T33" fmla="*/ 97 h 97"/>
                <a:gd name="T34" fmla="*/ 655 w 1314"/>
                <a:gd name="T35" fmla="*/ 97 h 97"/>
                <a:gd name="T36" fmla="*/ 655 w 1314"/>
                <a:gd name="T37" fmla="*/ 0 h 97"/>
                <a:gd name="T38" fmla="*/ 659 w 1314"/>
                <a:gd name="T39" fmla="*/ 0 h 97"/>
                <a:gd name="T40" fmla="*/ 1314 w 1314"/>
                <a:gd name="T41" fmla="*/ 0 h 97"/>
                <a:gd name="T42" fmla="*/ 1314 w 1314"/>
                <a:gd name="T43" fmla="*/ 17 h 97"/>
                <a:gd name="T44" fmla="*/ 1311 w 1314"/>
                <a:gd name="T45" fmla="*/ 17 h 97"/>
                <a:gd name="T46" fmla="*/ 1311 w 1314"/>
                <a:gd name="T47" fmla="*/ 0 h 97"/>
                <a:gd name="T48" fmla="*/ 1314 w 1314"/>
                <a:gd name="T49" fmla="*/ 0 h 97"/>
                <a:gd name="T50" fmla="*/ 1314 w 1314"/>
                <a:gd name="T51" fmla="*/ 0 h 97"/>
                <a:gd name="T52" fmla="*/ 1314 w 1314"/>
                <a:gd name="T53" fmla="*/ 97 h 97"/>
                <a:gd name="T54" fmla="*/ 1311 w 1314"/>
                <a:gd name="T55" fmla="*/ 97 h 97"/>
                <a:gd name="T56" fmla="*/ 1311 w 1314"/>
                <a:gd name="T57" fmla="*/ 0 h 97"/>
                <a:gd name="T58" fmla="*/ 1314 w 1314"/>
                <a:gd name="T5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4" h="97">
                  <a:moveTo>
                    <a:pt x="3" y="0"/>
                  </a:move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3" y="0"/>
                  </a:lnTo>
                  <a:close/>
                  <a:moveTo>
                    <a:pt x="3" y="0"/>
                  </a:moveTo>
                  <a:lnTo>
                    <a:pt x="3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3" y="0"/>
                  </a:lnTo>
                  <a:close/>
                  <a:moveTo>
                    <a:pt x="659" y="0"/>
                  </a:moveTo>
                  <a:lnTo>
                    <a:pt x="659" y="17"/>
                  </a:lnTo>
                  <a:lnTo>
                    <a:pt x="655" y="17"/>
                  </a:lnTo>
                  <a:lnTo>
                    <a:pt x="655" y="0"/>
                  </a:lnTo>
                  <a:lnTo>
                    <a:pt x="659" y="0"/>
                  </a:lnTo>
                  <a:close/>
                  <a:moveTo>
                    <a:pt x="659" y="0"/>
                  </a:moveTo>
                  <a:lnTo>
                    <a:pt x="659" y="97"/>
                  </a:lnTo>
                  <a:lnTo>
                    <a:pt x="655" y="97"/>
                  </a:lnTo>
                  <a:lnTo>
                    <a:pt x="655" y="0"/>
                  </a:lnTo>
                  <a:lnTo>
                    <a:pt x="659" y="0"/>
                  </a:lnTo>
                  <a:close/>
                  <a:moveTo>
                    <a:pt x="1314" y="0"/>
                  </a:moveTo>
                  <a:lnTo>
                    <a:pt x="1314" y="17"/>
                  </a:lnTo>
                  <a:lnTo>
                    <a:pt x="1311" y="17"/>
                  </a:lnTo>
                  <a:lnTo>
                    <a:pt x="1311" y="0"/>
                  </a:lnTo>
                  <a:lnTo>
                    <a:pt x="1314" y="0"/>
                  </a:lnTo>
                  <a:close/>
                  <a:moveTo>
                    <a:pt x="1314" y="0"/>
                  </a:moveTo>
                  <a:lnTo>
                    <a:pt x="1314" y="97"/>
                  </a:lnTo>
                  <a:lnTo>
                    <a:pt x="1311" y="97"/>
                  </a:lnTo>
                  <a:lnTo>
                    <a:pt x="1311" y="0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59"/>
            <p:cNvSpPr>
              <a:spLocks noChangeArrowheads="1"/>
            </p:cNvSpPr>
            <p:nvPr/>
          </p:nvSpPr>
          <p:spPr bwMode="auto">
            <a:xfrm>
              <a:off x="4477" y="3044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60"/>
            <p:cNvSpPr>
              <a:spLocks noChangeArrowheads="1"/>
            </p:cNvSpPr>
            <p:nvPr/>
          </p:nvSpPr>
          <p:spPr bwMode="auto">
            <a:xfrm>
              <a:off x="4477" y="2462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61"/>
            <p:cNvSpPr>
              <a:spLocks noChangeArrowheads="1"/>
            </p:cNvSpPr>
            <p:nvPr/>
          </p:nvSpPr>
          <p:spPr bwMode="auto">
            <a:xfrm>
              <a:off x="4477" y="1882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62"/>
            <p:cNvSpPr>
              <a:spLocks noChangeArrowheads="1"/>
            </p:cNvSpPr>
            <p:nvPr/>
          </p:nvSpPr>
          <p:spPr bwMode="auto">
            <a:xfrm>
              <a:off x="4477" y="1299"/>
              <a:ext cx="13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67"/>
            <p:cNvSpPr>
              <a:spLocks noChangeArrowheads="1"/>
            </p:cNvSpPr>
            <p:nvPr/>
          </p:nvSpPr>
          <p:spPr bwMode="auto">
            <a:xfrm>
              <a:off x="4833" y="3125"/>
              <a:ext cx="29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MCF-7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68"/>
            <p:cNvSpPr>
              <a:spLocks noChangeArrowheads="1"/>
            </p:cNvSpPr>
            <p:nvPr/>
          </p:nvSpPr>
          <p:spPr bwMode="auto">
            <a:xfrm>
              <a:off x="5467" y="3125"/>
              <a:ext cx="37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CHO-K1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69"/>
            <p:cNvSpPr>
              <a:spLocks noChangeArrowheads="1"/>
            </p:cNvSpPr>
            <p:nvPr/>
          </p:nvSpPr>
          <p:spPr bwMode="auto">
            <a:xfrm rot="16200000">
              <a:off x="3657" y="2157"/>
              <a:ext cx="141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Relative gene expression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70"/>
            <p:cNvSpPr>
              <a:spLocks noChangeArrowheads="1"/>
            </p:cNvSpPr>
            <p:nvPr/>
          </p:nvSpPr>
          <p:spPr bwMode="auto">
            <a:xfrm>
              <a:off x="5109" y="1349"/>
              <a:ext cx="25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ESR1</a:t>
              </a:r>
              <a:endPara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81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TextBox 508"/>
          <p:cNvSpPr txBox="1"/>
          <p:nvPr/>
        </p:nvSpPr>
        <p:spPr>
          <a:xfrm>
            <a:off x="3049911" y="5565426"/>
            <a:ext cx="7403466" cy="86177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2: Successful  knockdown and upregulation of miR-29b-1 /a in CHO-K1 cells. 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(A -C)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Cells were ‘serum-starved’ and  transfected with anti-miR-control, anti-miR-29b-1/a (3p), pre-miR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control,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pre-miR-29b-1/a (3p)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 indicated. 48 h post transfection, miRNA was extracted and qPCR performed. Values were normalized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RNU6B. Values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are the mean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± SEM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1-3 independent experiments. Within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each experiment, each sample was run in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triplicates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*p&lt;0.05 versus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transfected cells.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TextBox 509"/>
          <p:cNvSpPr txBox="1"/>
          <p:nvPr/>
        </p:nvSpPr>
        <p:spPr>
          <a:xfrm>
            <a:off x="2878447" y="777085"/>
            <a:ext cx="235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TextBox 510"/>
          <p:cNvSpPr txBox="1"/>
          <p:nvPr/>
        </p:nvSpPr>
        <p:spPr>
          <a:xfrm>
            <a:off x="6516039" y="777085"/>
            <a:ext cx="235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TextBox 511"/>
          <p:cNvSpPr txBox="1"/>
          <p:nvPr/>
        </p:nvSpPr>
        <p:spPr>
          <a:xfrm>
            <a:off x="2867296" y="3228400"/>
            <a:ext cx="235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13" name="TextBox 512"/>
          <p:cNvSpPr txBox="1"/>
          <p:nvPr/>
        </p:nvSpPr>
        <p:spPr>
          <a:xfrm>
            <a:off x="6516039" y="3228400"/>
            <a:ext cx="235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2" name="Picture 6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565" y="742494"/>
            <a:ext cx="3392471" cy="2436431"/>
          </a:xfrm>
          <a:prstGeom prst="rect">
            <a:avLst/>
          </a:prstGeom>
        </p:spPr>
      </p:pic>
      <p:grpSp>
        <p:nvGrpSpPr>
          <p:cNvPr id="664" name="Group 150"/>
          <p:cNvGrpSpPr>
            <a:grpSpLocks noChangeAspect="1"/>
          </p:cNvGrpSpPr>
          <p:nvPr/>
        </p:nvGrpSpPr>
        <p:grpSpPr bwMode="auto">
          <a:xfrm>
            <a:off x="3106954" y="862229"/>
            <a:ext cx="3290888" cy="2155827"/>
            <a:chOff x="4194" y="2089"/>
            <a:chExt cx="2073" cy="1358"/>
          </a:xfrm>
        </p:grpSpPr>
        <p:sp>
          <p:nvSpPr>
            <p:cNvPr id="667" name="Rectangle 152"/>
            <p:cNvSpPr>
              <a:spLocks noChangeArrowheads="1"/>
            </p:cNvSpPr>
            <p:nvPr/>
          </p:nvSpPr>
          <p:spPr bwMode="auto">
            <a:xfrm>
              <a:off x="4606" y="2587"/>
              <a:ext cx="340" cy="562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153"/>
            <p:cNvSpPr>
              <a:spLocks noEditPoints="1"/>
            </p:cNvSpPr>
            <p:nvPr/>
          </p:nvSpPr>
          <p:spPr bwMode="auto">
            <a:xfrm>
              <a:off x="4603" y="2585"/>
              <a:ext cx="345" cy="566"/>
            </a:xfrm>
            <a:custGeom>
              <a:avLst/>
              <a:gdLst>
                <a:gd name="T0" fmla="*/ 0 w 7760"/>
                <a:gd name="T1" fmla="*/ 48 h 12768"/>
                <a:gd name="T2" fmla="*/ 48 w 7760"/>
                <a:gd name="T3" fmla="*/ 0 h 12768"/>
                <a:gd name="T4" fmla="*/ 7712 w 7760"/>
                <a:gd name="T5" fmla="*/ 0 h 12768"/>
                <a:gd name="T6" fmla="*/ 7760 w 7760"/>
                <a:gd name="T7" fmla="*/ 48 h 12768"/>
                <a:gd name="T8" fmla="*/ 7760 w 7760"/>
                <a:gd name="T9" fmla="*/ 12720 h 12768"/>
                <a:gd name="T10" fmla="*/ 7712 w 7760"/>
                <a:gd name="T11" fmla="*/ 12768 h 12768"/>
                <a:gd name="T12" fmla="*/ 48 w 7760"/>
                <a:gd name="T13" fmla="*/ 12768 h 12768"/>
                <a:gd name="T14" fmla="*/ 0 w 7760"/>
                <a:gd name="T15" fmla="*/ 12720 h 12768"/>
                <a:gd name="T16" fmla="*/ 0 w 7760"/>
                <a:gd name="T17" fmla="*/ 48 h 12768"/>
                <a:gd name="T18" fmla="*/ 96 w 7760"/>
                <a:gd name="T19" fmla="*/ 12720 h 12768"/>
                <a:gd name="T20" fmla="*/ 48 w 7760"/>
                <a:gd name="T21" fmla="*/ 12672 h 12768"/>
                <a:gd name="T22" fmla="*/ 7712 w 7760"/>
                <a:gd name="T23" fmla="*/ 12672 h 12768"/>
                <a:gd name="T24" fmla="*/ 7664 w 7760"/>
                <a:gd name="T25" fmla="*/ 12720 h 12768"/>
                <a:gd name="T26" fmla="*/ 7664 w 7760"/>
                <a:gd name="T27" fmla="*/ 48 h 12768"/>
                <a:gd name="T28" fmla="*/ 7712 w 7760"/>
                <a:gd name="T29" fmla="*/ 96 h 12768"/>
                <a:gd name="T30" fmla="*/ 48 w 7760"/>
                <a:gd name="T31" fmla="*/ 96 h 12768"/>
                <a:gd name="T32" fmla="*/ 96 w 7760"/>
                <a:gd name="T33" fmla="*/ 48 h 12768"/>
                <a:gd name="T34" fmla="*/ 96 w 7760"/>
                <a:gd name="T35" fmla="*/ 12720 h 1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60" h="12768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7712" y="0"/>
                  </a:lnTo>
                  <a:cubicBezTo>
                    <a:pt x="7739" y="0"/>
                    <a:pt x="7760" y="22"/>
                    <a:pt x="7760" y="48"/>
                  </a:cubicBezTo>
                  <a:lnTo>
                    <a:pt x="7760" y="12720"/>
                  </a:lnTo>
                  <a:cubicBezTo>
                    <a:pt x="7760" y="12747"/>
                    <a:pt x="7739" y="12768"/>
                    <a:pt x="7712" y="12768"/>
                  </a:cubicBezTo>
                  <a:lnTo>
                    <a:pt x="48" y="12768"/>
                  </a:lnTo>
                  <a:cubicBezTo>
                    <a:pt x="22" y="12768"/>
                    <a:pt x="0" y="12747"/>
                    <a:pt x="0" y="12720"/>
                  </a:cubicBezTo>
                  <a:lnTo>
                    <a:pt x="0" y="48"/>
                  </a:lnTo>
                  <a:close/>
                  <a:moveTo>
                    <a:pt x="96" y="12720"/>
                  </a:moveTo>
                  <a:lnTo>
                    <a:pt x="48" y="12672"/>
                  </a:lnTo>
                  <a:lnTo>
                    <a:pt x="7712" y="12672"/>
                  </a:lnTo>
                  <a:lnTo>
                    <a:pt x="7664" y="12720"/>
                  </a:lnTo>
                  <a:lnTo>
                    <a:pt x="7664" y="48"/>
                  </a:lnTo>
                  <a:lnTo>
                    <a:pt x="7712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1272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Rectangle 154"/>
            <p:cNvSpPr>
              <a:spLocks noChangeArrowheads="1"/>
            </p:cNvSpPr>
            <p:nvPr/>
          </p:nvSpPr>
          <p:spPr bwMode="auto">
            <a:xfrm>
              <a:off x="5201" y="3110"/>
              <a:ext cx="340" cy="3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155"/>
            <p:cNvSpPr>
              <a:spLocks noEditPoints="1"/>
            </p:cNvSpPr>
            <p:nvPr/>
          </p:nvSpPr>
          <p:spPr bwMode="auto">
            <a:xfrm>
              <a:off x="5199" y="3108"/>
              <a:ext cx="344" cy="43"/>
            </a:xfrm>
            <a:custGeom>
              <a:avLst/>
              <a:gdLst>
                <a:gd name="T0" fmla="*/ 0 w 7760"/>
                <a:gd name="T1" fmla="*/ 48 h 976"/>
                <a:gd name="T2" fmla="*/ 48 w 7760"/>
                <a:gd name="T3" fmla="*/ 0 h 976"/>
                <a:gd name="T4" fmla="*/ 7712 w 7760"/>
                <a:gd name="T5" fmla="*/ 0 h 976"/>
                <a:gd name="T6" fmla="*/ 7760 w 7760"/>
                <a:gd name="T7" fmla="*/ 48 h 976"/>
                <a:gd name="T8" fmla="*/ 7760 w 7760"/>
                <a:gd name="T9" fmla="*/ 928 h 976"/>
                <a:gd name="T10" fmla="*/ 7712 w 7760"/>
                <a:gd name="T11" fmla="*/ 976 h 976"/>
                <a:gd name="T12" fmla="*/ 48 w 7760"/>
                <a:gd name="T13" fmla="*/ 976 h 976"/>
                <a:gd name="T14" fmla="*/ 0 w 7760"/>
                <a:gd name="T15" fmla="*/ 928 h 976"/>
                <a:gd name="T16" fmla="*/ 0 w 7760"/>
                <a:gd name="T17" fmla="*/ 48 h 976"/>
                <a:gd name="T18" fmla="*/ 96 w 7760"/>
                <a:gd name="T19" fmla="*/ 928 h 976"/>
                <a:gd name="T20" fmla="*/ 48 w 7760"/>
                <a:gd name="T21" fmla="*/ 880 h 976"/>
                <a:gd name="T22" fmla="*/ 7712 w 7760"/>
                <a:gd name="T23" fmla="*/ 880 h 976"/>
                <a:gd name="T24" fmla="*/ 7664 w 7760"/>
                <a:gd name="T25" fmla="*/ 928 h 976"/>
                <a:gd name="T26" fmla="*/ 7664 w 7760"/>
                <a:gd name="T27" fmla="*/ 48 h 976"/>
                <a:gd name="T28" fmla="*/ 7712 w 7760"/>
                <a:gd name="T29" fmla="*/ 96 h 976"/>
                <a:gd name="T30" fmla="*/ 48 w 7760"/>
                <a:gd name="T31" fmla="*/ 96 h 976"/>
                <a:gd name="T32" fmla="*/ 96 w 7760"/>
                <a:gd name="T33" fmla="*/ 48 h 976"/>
                <a:gd name="T34" fmla="*/ 96 w 7760"/>
                <a:gd name="T35" fmla="*/ 92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60" h="976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7712" y="0"/>
                  </a:lnTo>
                  <a:cubicBezTo>
                    <a:pt x="7739" y="0"/>
                    <a:pt x="7760" y="22"/>
                    <a:pt x="7760" y="48"/>
                  </a:cubicBezTo>
                  <a:lnTo>
                    <a:pt x="7760" y="928"/>
                  </a:lnTo>
                  <a:cubicBezTo>
                    <a:pt x="7760" y="955"/>
                    <a:pt x="7739" y="976"/>
                    <a:pt x="7712" y="976"/>
                  </a:cubicBezTo>
                  <a:lnTo>
                    <a:pt x="48" y="976"/>
                  </a:lnTo>
                  <a:cubicBezTo>
                    <a:pt x="22" y="976"/>
                    <a:pt x="0" y="955"/>
                    <a:pt x="0" y="928"/>
                  </a:cubicBezTo>
                  <a:lnTo>
                    <a:pt x="0" y="48"/>
                  </a:lnTo>
                  <a:close/>
                  <a:moveTo>
                    <a:pt x="96" y="928"/>
                  </a:moveTo>
                  <a:lnTo>
                    <a:pt x="48" y="880"/>
                  </a:lnTo>
                  <a:lnTo>
                    <a:pt x="7712" y="880"/>
                  </a:lnTo>
                  <a:lnTo>
                    <a:pt x="7664" y="928"/>
                  </a:lnTo>
                  <a:lnTo>
                    <a:pt x="7664" y="48"/>
                  </a:lnTo>
                  <a:lnTo>
                    <a:pt x="7712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928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Rectangle 156"/>
            <p:cNvSpPr>
              <a:spLocks noChangeArrowheads="1"/>
            </p:cNvSpPr>
            <p:nvPr/>
          </p:nvSpPr>
          <p:spPr bwMode="auto">
            <a:xfrm>
              <a:off x="5796" y="3084"/>
              <a:ext cx="341" cy="6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57"/>
            <p:cNvSpPr>
              <a:spLocks noEditPoints="1"/>
            </p:cNvSpPr>
            <p:nvPr/>
          </p:nvSpPr>
          <p:spPr bwMode="auto">
            <a:xfrm>
              <a:off x="5794" y="3082"/>
              <a:ext cx="345" cy="69"/>
            </a:xfrm>
            <a:custGeom>
              <a:avLst/>
              <a:gdLst>
                <a:gd name="T0" fmla="*/ 0 w 3880"/>
                <a:gd name="T1" fmla="*/ 24 h 776"/>
                <a:gd name="T2" fmla="*/ 24 w 3880"/>
                <a:gd name="T3" fmla="*/ 0 h 776"/>
                <a:gd name="T4" fmla="*/ 3856 w 3880"/>
                <a:gd name="T5" fmla="*/ 0 h 776"/>
                <a:gd name="T6" fmla="*/ 3880 w 3880"/>
                <a:gd name="T7" fmla="*/ 24 h 776"/>
                <a:gd name="T8" fmla="*/ 3880 w 3880"/>
                <a:gd name="T9" fmla="*/ 752 h 776"/>
                <a:gd name="T10" fmla="*/ 3856 w 3880"/>
                <a:gd name="T11" fmla="*/ 776 h 776"/>
                <a:gd name="T12" fmla="*/ 24 w 3880"/>
                <a:gd name="T13" fmla="*/ 776 h 776"/>
                <a:gd name="T14" fmla="*/ 0 w 3880"/>
                <a:gd name="T15" fmla="*/ 752 h 776"/>
                <a:gd name="T16" fmla="*/ 0 w 3880"/>
                <a:gd name="T17" fmla="*/ 24 h 776"/>
                <a:gd name="T18" fmla="*/ 48 w 3880"/>
                <a:gd name="T19" fmla="*/ 752 h 776"/>
                <a:gd name="T20" fmla="*/ 24 w 3880"/>
                <a:gd name="T21" fmla="*/ 728 h 776"/>
                <a:gd name="T22" fmla="*/ 3856 w 3880"/>
                <a:gd name="T23" fmla="*/ 728 h 776"/>
                <a:gd name="T24" fmla="*/ 3832 w 3880"/>
                <a:gd name="T25" fmla="*/ 752 h 776"/>
                <a:gd name="T26" fmla="*/ 3832 w 3880"/>
                <a:gd name="T27" fmla="*/ 24 h 776"/>
                <a:gd name="T28" fmla="*/ 3856 w 3880"/>
                <a:gd name="T29" fmla="*/ 48 h 776"/>
                <a:gd name="T30" fmla="*/ 24 w 3880"/>
                <a:gd name="T31" fmla="*/ 48 h 776"/>
                <a:gd name="T32" fmla="*/ 48 w 3880"/>
                <a:gd name="T33" fmla="*/ 24 h 776"/>
                <a:gd name="T34" fmla="*/ 48 w 3880"/>
                <a:gd name="T35" fmla="*/ 752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80" h="77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856" y="0"/>
                  </a:lnTo>
                  <a:cubicBezTo>
                    <a:pt x="3870" y="0"/>
                    <a:pt x="3880" y="11"/>
                    <a:pt x="3880" y="24"/>
                  </a:cubicBezTo>
                  <a:lnTo>
                    <a:pt x="3880" y="752"/>
                  </a:lnTo>
                  <a:cubicBezTo>
                    <a:pt x="3880" y="766"/>
                    <a:pt x="3870" y="776"/>
                    <a:pt x="3856" y="776"/>
                  </a:cubicBezTo>
                  <a:lnTo>
                    <a:pt x="24" y="776"/>
                  </a:lnTo>
                  <a:cubicBezTo>
                    <a:pt x="11" y="776"/>
                    <a:pt x="0" y="766"/>
                    <a:pt x="0" y="752"/>
                  </a:cubicBezTo>
                  <a:lnTo>
                    <a:pt x="0" y="24"/>
                  </a:lnTo>
                  <a:close/>
                  <a:moveTo>
                    <a:pt x="48" y="752"/>
                  </a:moveTo>
                  <a:lnTo>
                    <a:pt x="24" y="728"/>
                  </a:lnTo>
                  <a:lnTo>
                    <a:pt x="3856" y="728"/>
                  </a:lnTo>
                  <a:lnTo>
                    <a:pt x="3832" y="752"/>
                  </a:lnTo>
                  <a:lnTo>
                    <a:pt x="3832" y="24"/>
                  </a:lnTo>
                  <a:lnTo>
                    <a:pt x="3856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75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58"/>
            <p:cNvSpPr>
              <a:spLocks noChangeArrowheads="1"/>
            </p:cNvSpPr>
            <p:nvPr/>
          </p:nvSpPr>
          <p:spPr bwMode="auto">
            <a:xfrm>
              <a:off x="4762" y="2585"/>
              <a:ext cx="27" cy="4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59"/>
            <p:cNvSpPr>
              <a:spLocks noEditPoints="1"/>
            </p:cNvSpPr>
            <p:nvPr/>
          </p:nvSpPr>
          <p:spPr bwMode="auto">
            <a:xfrm>
              <a:off x="5358" y="3106"/>
              <a:ext cx="26" cy="9"/>
            </a:xfrm>
            <a:custGeom>
              <a:avLst/>
              <a:gdLst>
                <a:gd name="T0" fmla="*/ 15 w 26"/>
                <a:gd name="T1" fmla="*/ 4 h 9"/>
                <a:gd name="T2" fmla="*/ 15 w 26"/>
                <a:gd name="T3" fmla="*/ 7 h 9"/>
                <a:gd name="T4" fmla="*/ 11 w 26"/>
                <a:gd name="T5" fmla="*/ 7 h 9"/>
                <a:gd name="T6" fmla="*/ 11 w 26"/>
                <a:gd name="T7" fmla="*/ 4 h 9"/>
                <a:gd name="T8" fmla="*/ 15 w 26"/>
                <a:gd name="T9" fmla="*/ 4 h 9"/>
                <a:gd name="T10" fmla="*/ 11 w 26"/>
                <a:gd name="T11" fmla="*/ 4 h 9"/>
                <a:gd name="T12" fmla="*/ 11 w 26"/>
                <a:gd name="T13" fmla="*/ 2 h 9"/>
                <a:gd name="T14" fmla="*/ 15 w 26"/>
                <a:gd name="T15" fmla="*/ 2 h 9"/>
                <a:gd name="T16" fmla="*/ 15 w 26"/>
                <a:gd name="T17" fmla="*/ 4 h 9"/>
                <a:gd name="T18" fmla="*/ 11 w 26"/>
                <a:gd name="T19" fmla="*/ 4 h 9"/>
                <a:gd name="T20" fmla="*/ 0 w 26"/>
                <a:gd name="T21" fmla="*/ 5 h 9"/>
                <a:gd name="T22" fmla="*/ 26 w 26"/>
                <a:gd name="T23" fmla="*/ 5 h 9"/>
                <a:gd name="T24" fmla="*/ 26 w 26"/>
                <a:gd name="T25" fmla="*/ 9 h 9"/>
                <a:gd name="T26" fmla="*/ 0 w 26"/>
                <a:gd name="T27" fmla="*/ 9 h 9"/>
                <a:gd name="T28" fmla="*/ 0 w 26"/>
                <a:gd name="T29" fmla="*/ 5 h 9"/>
                <a:gd name="T30" fmla="*/ 0 w 26"/>
                <a:gd name="T31" fmla="*/ 0 h 9"/>
                <a:gd name="T32" fmla="*/ 26 w 26"/>
                <a:gd name="T33" fmla="*/ 0 h 9"/>
                <a:gd name="T34" fmla="*/ 26 w 26"/>
                <a:gd name="T35" fmla="*/ 4 h 9"/>
                <a:gd name="T36" fmla="*/ 0 w 26"/>
                <a:gd name="T37" fmla="*/ 4 h 9"/>
                <a:gd name="T38" fmla="*/ 0 w 26"/>
                <a:gd name="T3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9">
                  <a:moveTo>
                    <a:pt x="15" y="4"/>
                  </a:moveTo>
                  <a:lnTo>
                    <a:pt x="15" y="7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close/>
                  <a:moveTo>
                    <a:pt x="11" y="4"/>
                  </a:moveTo>
                  <a:lnTo>
                    <a:pt x="11" y="2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1" y="4"/>
                  </a:lnTo>
                  <a:close/>
                  <a:moveTo>
                    <a:pt x="0" y="5"/>
                  </a:moveTo>
                  <a:lnTo>
                    <a:pt x="26" y="5"/>
                  </a:lnTo>
                  <a:lnTo>
                    <a:pt x="26" y="9"/>
                  </a:lnTo>
                  <a:lnTo>
                    <a:pt x="0" y="9"/>
                  </a:lnTo>
                  <a:lnTo>
                    <a:pt x="0" y="5"/>
                  </a:lnTo>
                  <a:close/>
                  <a:moveTo>
                    <a:pt x="0" y="0"/>
                  </a:moveTo>
                  <a:lnTo>
                    <a:pt x="26" y="0"/>
                  </a:lnTo>
                  <a:lnTo>
                    <a:pt x="26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60"/>
            <p:cNvSpPr>
              <a:spLocks noEditPoints="1"/>
            </p:cNvSpPr>
            <p:nvPr/>
          </p:nvSpPr>
          <p:spPr bwMode="auto">
            <a:xfrm>
              <a:off x="5953" y="3072"/>
              <a:ext cx="27" cy="25"/>
            </a:xfrm>
            <a:custGeom>
              <a:avLst/>
              <a:gdLst>
                <a:gd name="T0" fmla="*/ 15 w 27"/>
                <a:gd name="T1" fmla="*/ 12 h 25"/>
                <a:gd name="T2" fmla="*/ 15 w 27"/>
                <a:gd name="T3" fmla="*/ 22 h 25"/>
                <a:gd name="T4" fmla="*/ 11 w 27"/>
                <a:gd name="T5" fmla="*/ 22 h 25"/>
                <a:gd name="T6" fmla="*/ 11 w 27"/>
                <a:gd name="T7" fmla="*/ 12 h 25"/>
                <a:gd name="T8" fmla="*/ 15 w 27"/>
                <a:gd name="T9" fmla="*/ 12 h 25"/>
                <a:gd name="T10" fmla="*/ 11 w 27"/>
                <a:gd name="T11" fmla="*/ 12 h 25"/>
                <a:gd name="T12" fmla="*/ 11 w 27"/>
                <a:gd name="T13" fmla="*/ 3 h 25"/>
                <a:gd name="T14" fmla="*/ 15 w 27"/>
                <a:gd name="T15" fmla="*/ 3 h 25"/>
                <a:gd name="T16" fmla="*/ 15 w 27"/>
                <a:gd name="T17" fmla="*/ 12 h 25"/>
                <a:gd name="T18" fmla="*/ 11 w 27"/>
                <a:gd name="T19" fmla="*/ 12 h 25"/>
                <a:gd name="T20" fmla="*/ 0 w 27"/>
                <a:gd name="T21" fmla="*/ 20 h 25"/>
                <a:gd name="T22" fmla="*/ 27 w 27"/>
                <a:gd name="T23" fmla="*/ 20 h 25"/>
                <a:gd name="T24" fmla="*/ 27 w 27"/>
                <a:gd name="T25" fmla="*/ 25 h 25"/>
                <a:gd name="T26" fmla="*/ 0 w 27"/>
                <a:gd name="T27" fmla="*/ 25 h 25"/>
                <a:gd name="T28" fmla="*/ 0 w 27"/>
                <a:gd name="T29" fmla="*/ 20 h 25"/>
                <a:gd name="T30" fmla="*/ 0 w 27"/>
                <a:gd name="T31" fmla="*/ 0 h 25"/>
                <a:gd name="T32" fmla="*/ 27 w 27"/>
                <a:gd name="T33" fmla="*/ 0 h 25"/>
                <a:gd name="T34" fmla="*/ 27 w 27"/>
                <a:gd name="T35" fmla="*/ 5 h 25"/>
                <a:gd name="T36" fmla="*/ 0 w 27"/>
                <a:gd name="T37" fmla="*/ 5 h 25"/>
                <a:gd name="T38" fmla="*/ 0 w 27"/>
                <a:gd name="T3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25">
                  <a:moveTo>
                    <a:pt x="15" y="12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11" y="12"/>
                  </a:lnTo>
                  <a:lnTo>
                    <a:pt x="15" y="12"/>
                  </a:lnTo>
                  <a:close/>
                  <a:moveTo>
                    <a:pt x="11" y="12"/>
                  </a:moveTo>
                  <a:lnTo>
                    <a:pt x="11" y="3"/>
                  </a:lnTo>
                  <a:lnTo>
                    <a:pt x="15" y="3"/>
                  </a:lnTo>
                  <a:lnTo>
                    <a:pt x="15" y="12"/>
                  </a:lnTo>
                  <a:lnTo>
                    <a:pt x="11" y="12"/>
                  </a:lnTo>
                  <a:close/>
                  <a:moveTo>
                    <a:pt x="0" y="20"/>
                  </a:moveTo>
                  <a:lnTo>
                    <a:pt x="27" y="20"/>
                  </a:lnTo>
                  <a:lnTo>
                    <a:pt x="27" y="25"/>
                  </a:lnTo>
                  <a:lnTo>
                    <a:pt x="0" y="25"/>
                  </a:lnTo>
                  <a:lnTo>
                    <a:pt x="0" y="2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7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161"/>
            <p:cNvSpPr>
              <a:spLocks noChangeArrowheads="1"/>
            </p:cNvSpPr>
            <p:nvPr/>
          </p:nvSpPr>
          <p:spPr bwMode="auto">
            <a:xfrm>
              <a:off x="4476" y="2307"/>
              <a:ext cx="4" cy="842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62"/>
            <p:cNvSpPr>
              <a:spLocks noEditPoints="1"/>
            </p:cNvSpPr>
            <p:nvPr/>
          </p:nvSpPr>
          <p:spPr bwMode="auto">
            <a:xfrm>
              <a:off x="4478" y="2305"/>
              <a:ext cx="16" cy="846"/>
            </a:xfrm>
            <a:custGeom>
              <a:avLst/>
              <a:gdLst>
                <a:gd name="T0" fmla="*/ 0 w 16"/>
                <a:gd name="T1" fmla="*/ 842 h 846"/>
                <a:gd name="T2" fmla="*/ 16 w 16"/>
                <a:gd name="T3" fmla="*/ 842 h 846"/>
                <a:gd name="T4" fmla="*/ 16 w 16"/>
                <a:gd name="T5" fmla="*/ 846 h 846"/>
                <a:gd name="T6" fmla="*/ 0 w 16"/>
                <a:gd name="T7" fmla="*/ 846 h 846"/>
                <a:gd name="T8" fmla="*/ 0 w 16"/>
                <a:gd name="T9" fmla="*/ 842 h 846"/>
                <a:gd name="T10" fmla="*/ 0 w 16"/>
                <a:gd name="T11" fmla="*/ 561 h 846"/>
                <a:gd name="T12" fmla="*/ 16 w 16"/>
                <a:gd name="T13" fmla="*/ 561 h 846"/>
                <a:gd name="T14" fmla="*/ 16 w 16"/>
                <a:gd name="T15" fmla="*/ 565 h 846"/>
                <a:gd name="T16" fmla="*/ 0 w 16"/>
                <a:gd name="T17" fmla="*/ 565 h 846"/>
                <a:gd name="T18" fmla="*/ 0 w 16"/>
                <a:gd name="T19" fmla="*/ 561 h 846"/>
                <a:gd name="T20" fmla="*/ 0 w 16"/>
                <a:gd name="T21" fmla="*/ 280 h 846"/>
                <a:gd name="T22" fmla="*/ 16 w 16"/>
                <a:gd name="T23" fmla="*/ 280 h 846"/>
                <a:gd name="T24" fmla="*/ 16 w 16"/>
                <a:gd name="T25" fmla="*/ 284 h 846"/>
                <a:gd name="T26" fmla="*/ 0 w 16"/>
                <a:gd name="T27" fmla="*/ 284 h 846"/>
                <a:gd name="T28" fmla="*/ 0 w 16"/>
                <a:gd name="T29" fmla="*/ 280 h 846"/>
                <a:gd name="T30" fmla="*/ 0 w 16"/>
                <a:gd name="T31" fmla="*/ 0 h 846"/>
                <a:gd name="T32" fmla="*/ 16 w 16"/>
                <a:gd name="T33" fmla="*/ 0 h 846"/>
                <a:gd name="T34" fmla="*/ 16 w 16"/>
                <a:gd name="T35" fmla="*/ 4 h 846"/>
                <a:gd name="T36" fmla="*/ 0 w 16"/>
                <a:gd name="T37" fmla="*/ 4 h 846"/>
                <a:gd name="T38" fmla="*/ 0 w 16"/>
                <a:gd name="T39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846">
                  <a:moveTo>
                    <a:pt x="0" y="842"/>
                  </a:moveTo>
                  <a:lnTo>
                    <a:pt x="16" y="842"/>
                  </a:lnTo>
                  <a:lnTo>
                    <a:pt x="16" y="846"/>
                  </a:lnTo>
                  <a:lnTo>
                    <a:pt x="0" y="846"/>
                  </a:lnTo>
                  <a:lnTo>
                    <a:pt x="0" y="842"/>
                  </a:lnTo>
                  <a:close/>
                  <a:moveTo>
                    <a:pt x="0" y="561"/>
                  </a:moveTo>
                  <a:lnTo>
                    <a:pt x="16" y="561"/>
                  </a:lnTo>
                  <a:lnTo>
                    <a:pt x="16" y="565"/>
                  </a:lnTo>
                  <a:lnTo>
                    <a:pt x="0" y="565"/>
                  </a:lnTo>
                  <a:lnTo>
                    <a:pt x="0" y="561"/>
                  </a:lnTo>
                  <a:close/>
                  <a:moveTo>
                    <a:pt x="0" y="280"/>
                  </a:moveTo>
                  <a:lnTo>
                    <a:pt x="16" y="280"/>
                  </a:lnTo>
                  <a:lnTo>
                    <a:pt x="16" y="284"/>
                  </a:lnTo>
                  <a:lnTo>
                    <a:pt x="0" y="284"/>
                  </a:lnTo>
                  <a:lnTo>
                    <a:pt x="0" y="280"/>
                  </a:lnTo>
                  <a:close/>
                  <a:moveTo>
                    <a:pt x="0" y="0"/>
                  </a:moveTo>
                  <a:lnTo>
                    <a:pt x="16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63"/>
            <p:cNvSpPr>
              <a:spLocks noChangeArrowheads="1"/>
            </p:cNvSpPr>
            <p:nvPr/>
          </p:nvSpPr>
          <p:spPr bwMode="auto">
            <a:xfrm>
              <a:off x="4478" y="3147"/>
              <a:ext cx="1787" cy="4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64"/>
            <p:cNvSpPr>
              <a:spLocks noEditPoints="1"/>
            </p:cNvSpPr>
            <p:nvPr/>
          </p:nvSpPr>
          <p:spPr bwMode="auto">
            <a:xfrm>
              <a:off x="4476" y="3149"/>
              <a:ext cx="1791" cy="96"/>
            </a:xfrm>
            <a:custGeom>
              <a:avLst/>
              <a:gdLst>
                <a:gd name="T0" fmla="*/ 4 w 1791"/>
                <a:gd name="T1" fmla="*/ 0 h 96"/>
                <a:gd name="T2" fmla="*/ 4 w 1791"/>
                <a:gd name="T3" fmla="*/ 16 h 96"/>
                <a:gd name="T4" fmla="*/ 0 w 1791"/>
                <a:gd name="T5" fmla="*/ 16 h 96"/>
                <a:gd name="T6" fmla="*/ 0 w 1791"/>
                <a:gd name="T7" fmla="*/ 0 h 96"/>
                <a:gd name="T8" fmla="*/ 4 w 1791"/>
                <a:gd name="T9" fmla="*/ 0 h 96"/>
                <a:gd name="T10" fmla="*/ 4 w 1791"/>
                <a:gd name="T11" fmla="*/ 0 h 96"/>
                <a:gd name="T12" fmla="*/ 4 w 1791"/>
                <a:gd name="T13" fmla="*/ 96 h 96"/>
                <a:gd name="T14" fmla="*/ 0 w 1791"/>
                <a:gd name="T15" fmla="*/ 96 h 96"/>
                <a:gd name="T16" fmla="*/ 0 w 1791"/>
                <a:gd name="T17" fmla="*/ 0 h 96"/>
                <a:gd name="T18" fmla="*/ 4 w 1791"/>
                <a:gd name="T19" fmla="*/ 0 h 96"/>
                <a:gd name="T20" fmla="*/ 599 w 1791"/>
                <a:gd name="T21" fmla="*/ 0 h 96"/>
                <a:gd name="T22" fmla="*/ 599 w 1791"/>
                <a:gd name="T23" fmla="*/ 16 h 96"/>
                <a:gd name="T24" fmla="*/ 595 w 1791"/>
                <a:gd name="T25" fmla="*/ 16 h 96"/>
                <a:gd name="T26" fmla="*/ 595 w 1791"/>
                <a:gd name="T27" fmla="*/ 0 h 96"/>
                <a:gd name="T28" fmla="*/ 599 w 1791"/>
                <a:gd name="T29" fmla="*/ 0 h 96"/>
                <a:gd name="T30" fmla="*/ 599 w 1791"/>
                <a:gd name="T31" fmla="*/ 0 h 96"/>
                <a:gd name="T32" fmla="*/ 599 w 1791"/>
                <a:gd name="T33" fmla="*/ 96 h 96"/>
                <a:gd name="T34" fmla="*/ 595 w 1791"/>
                <a:gd name="T35" fmla="*/ 96 h 96"/>
                <a:gd name="T36" fmla="*/ 595 w 1791"/>
                <a:gd name="T37" fmla="*/ 0 h 96"/>
                <a:gd name="T38" fmla="*/ 599 w 1791"/>
                <a:gd name="T39" fmla="*/ 0 h 96"/>
                <a:gd name="T40" fmla="*/ 1195 w 1791"/>
                <a:gd name="T41" fmla="*/ 0 h 96"/>
                <a:gd name="T42" fmla="*/ 1195 w 1791"/>
                <a:gd name="T43" fmla="*/ 16 h 96"/>
                <a:gd name="T44" fmla="*/ 1190 w 1791"/>
                <a:gd name="T45" fmla="*/ 16 h 96"/>
                <a:gd name="T46" fmla="*/ 1190 w 1791"/>
                <a:gd name="T47" fmla="*/ 0 h 96"/>
                <a:gd name="T48" fmla="*/ 1195 w 1791"/>
                <a:gd name="T49" fmla="*/ 0 h 96"/>
                <a:gd name="T50" fmla="*/ 1195 w 1791"/>
                <a:gd name="T51" fmla="*/ 0 h 96"/>
                <a:gd name="T52" fmla="*/ 1195 w 1791"/>
                <a:gd name="T53" fmla="*/ 96 h 96"/>
                <a:gd name="T54" fmla="*/ 1190 w 1791"/>
                <a:gd name="T55" fmla="*/ 96 h 96"/>
                <a:gd name="T56" fmla="*/ 1190 w 1791"/>
                <a:gd name="T57" fmla="*/ 0 h 96"/>
                <a:gd name="T58" fmla="*/ 1195 w 1791"/>
                <a:gd name="T59" fmla="*/ 0 h 96"/>
                <a:gd name="T60" fmla="*/ 1791 w 1791"/>
                <a:gd name="T61" fmla="*/ 0 h 96"/>
                <a:gd name="T62" fmla="*/ 1791 w 1791"/>
                <a:gd name="T63" fmla="*/ 16 h 96"/>
                <a:gd name="T64" fmla="*/ 1786 w 1791"/>
                <a:gd name="T65" fmla="*/ 16 h 96"/>
                <a:gd name="T66" fmla="*/ 1786 w 1791"/>
                <a:gd name="T67" fmla="*/ 0 h 96"/>
                <a:gd name="T68" fmla="*/ 1791 w 1791"/>
                <a:gd name="T69" fmla="*/ 0 h 96"/>
                <a:gd name="T70" fmla="*/ 1791 w 1791"/>
                <a:gd name="T71" fmla="*/ 0 h 96"/>
                <a:gd name="T72" fmla="*/ 1791 w 1791"/>
                <a:gd name="T73" fmla="*/ 96 h 96"/>
                <a:gd name="T74" fmla="*/ 1786 w 1791"/>
                <a:gd name="T75" fmla="*/ 96 h 96"/>
                <a:gd name="T76" fmla="*/ 1786 w 1791"/>
                <a:gd name="T77" fmla="*/ 0 h 96"/>
                <a:gd name="T78" fmla="*/ 1791 w 1791"/>
                <a:gd name="T7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1" h="96">
                  <a:moveTo>
                    <a:pt x="4" y="0"/>
                  </a:moveTo>
                  <a:lnTo>
                    <a:pt x="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4" y="0"/>
                  </a:lnTo>
                  <a:close/>
                  <a:moveTo>
                    <a:pt x="4" y="0"/>
                  </a:moveTo>
                  <a:lnTo>
                    <a:pt x="4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" y="0"/>
                  </a:lnTo>
                  <a:close/>
                  <a:moveTo>
                    <a:pt x="599" y="0"/>
                  </a:moveTo>
                  <a:lnTo>
                    <a:pt x="599" y="16"/>
                  </a:lnTo>
                  <a:lnTo>
                    <a:pt x="595" y="16"/>
                  </a:lnTo>
                  <a:lnTo>
                    <a:pt x="595" y="0"/>
                  </a:lnTo>
                  <a:lnTo>
                    <a:pt x="599" y="0"/>
                  </a:lnTo>
                  <a:close/>
                  <a:moveTo>
                    <a:pt x="599" y="0"/>
                  </a:moveTo>
                  <a:lnTo>
                    <a:pt x="599" y="96"/>
                  </a:lnTo>
                  <a:lnTo>
                    <a:pt x="595" y="96"/>
                  </a:lnTo>
                  <a:lnTo>
                    <a:pt x="595" y="0"/>
                  </a:lnTo>
                  <a:lnTo>
                    <a:pt x="599" y="0"/>
                  </a:lnTo>
                  <a:close/>
                  <a:moveTo>
                    <a:pt x="1195" y="0"/>
                  </a:moveTo>
                  <a:lnTo>
                    <a:pt x="1195" y="16"/>
                  </a:lnTo>
                  <a:lnTo>
                    <a:pt x="1190" y="16"/>
                  </a:lnTo>
                  <a:lnTo>
                    <a:pt x="1190" y="0"/>
                  </a:lnTo>
                  <a:lnTo>
                    <a:pt x="1195" y="0"/>
                  </a:lnTo>
                  <a:close/>
                  <a:moveTo>
                    <a:pt x="1195" y="0"/>
                  </a:moveTo>
                  <a:lnTo>
                    <a:pt x="1195" y="96"/>
                  </a:lnTo>
                  <a:lnTo>
                    <a:pt x="1190" y="96"/>
                  </a:lnTo>
                  <a:lnTo>
                    <a:pt x="1190" y="0"/>
                  </a:lnTo>
                  <a:lnTo>
                    <a:pt x="1195" y="0"/>
                  </a:lnTo>
                  <a:close/>
                  <a:moveTo>
                    <a:pt x="1791" y="0"/>
                  </a:moveTo>
                  <a:lnTo>
                    <a:pt x="1791" y="16"/>
                  </a:lnTo>
                  <a:lnTo>
                    <a:pt x="1786" y="16"/>
                  </a:lnTo>
                  <a:lnTo>
                    <a:pt x="1786" y="0"/>
                  </a:lnTo>
                  <a:lnTo>
                    <a:pt x="1791" y="0"/>
                  </a:lnTo>
                  <a:close/>
                  <a:moveTo>
                    <a:pt x="1791" y="0"/>
                  </a:moveTo>
                  <a:lnTo>
                    <a:pt x="1791" y="96"/>
                  </a:lnTo>
                  <a:lnTo>
                    <a:pt x="1786" y="96"/>
                  </a:lnTo>
                  <a:lnTo>
                    <a:pt x="1786" y="0"/>
                  </a:lnTo>
                  <a:lnTo>
                    <a:pt x="1791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65"/>
            <p:cNvSpPr>
              <a:spLocks noEditPoints="1"/>
            </p:cNvSpPr>
            <p:nvPr/>
          </p:nvSpPr>
          <p:spPr bwMode="auto">
            <a:xfrm>
              <a:off x="4476" y="3245"/>
              <a:ext cx="1791" cy="95"/>
            </a:xfrm>
            <a:custGeom>
              <a:avLst/>
              <a:gdLst>
                <a:gd name="T0" fmla="*/ 4 w 1791"/>
                <a:gd name="T1" fmla="*/ 0 h 95"/>
                <a:gd name="T2" fmla="*/ 4 w 1791"/>
                <a:gd name="T3" fmla="*/ 95 h 95"/>
                <a:gd name="T4" fmla="*/ 0 w 1791"/>
                <a:gd name="T5" fmla="*/ 95 h 95"/>
                <a:gd name="T6" fmla="*/ 0 w 1791"/>
                <a:gd name="T7" fmla="*/ 0 h 95"/>
                <a:gd name="T8" fmla="*/ 4 w 1791"/>
                <a:gd name="T9" fmla="*/ 0 h 95"/>
                <a:gd name="T10" fmla="*/ 1791 w 1791"/>
                <a:gd name="T11" fmla="*/ 0 h 95"/>
                <a:gd name="T12" fmla="*/ 1791 w 1791"/>
                <a:gd name="T13" fmla="*/ 95 h 95"/>
                <a:gd name="T14" fmla="*/ 1786 w 1791"/>
                <a:gd name="T15" fmla="*/ 95 h 95"/>
                <a:gd name="T16" fmla="*/ 1786 w 1791"/>
                <a:gd name="T17" fmla="*/ 0 h 95"/>
                <a:gd name="T18" fmla="*/ 1791 w 1791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1" h="95">
                  <a:moveTo>
                    <a:pt x="4" y="0"/>
                  </a:moveTo>
                  <a:lnTo>
                    <a:pt x="4" y="95"/>
                  </a:lnTo>
                  <a:lnTo>
                    <a:pt x="0" y="95"/>
                  </a:lnTo>
                  <a:lnTo>
                    <a:pt x="0" y="0"/>
                  </a:lnTo>
                  <a:lnTo>
                    <a:pt x="4" y="0"/>
                  </a:lnTo>
                  <a:close/>
                  <a:moveTo>
                    <a:pt x="1791" y="0"/>
                  </a:moveTo>
                  <a:lnTo>
                    <a:pt x="1791" y="95"/>
                  </a:lnTo>
                  <a:lnTo>
                    <a:pt x="1786" y="95"/>
                  </a:lnTo>
                  <a:lnTo>
                    <a:pt x="1786" y="0"/>
                  </a:lnTo>
                  <a:lnTo>
                    <a:pt x="1791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166"/>
            <p:cNvSpPr>
              <a:spLocks noChangeArrowheads="1"/>
            </p:cNvSpPr>
            <p:nvPr/>
          </p:nvSpPr>
          <p:spPr bwMode="auto">
            <a:xfrm>
              <a:off x="4334" y="311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3" name="Rectangle 167"/>
            <p:cNvSpPr>
              <a:spLocks noChangeArrowheads="1"/>
            </p:cNvSpPr>
            <p:nvPr/>
          </p:nvSpPr>
          <p:spPr bwMode="auto">
            <a:xfrm>
              <a:off x="4334" y="283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4" name="Rectangle 168"/>
            <p:cNvSpPr>
              <a:spLocks noChangeArrowheads="1"/>
            </p:cNvSpPr>
            <p:nvPr/>
          </p:nvSpPr>
          <p:spPr bwMode="auto">
            <a:xfrm>
              <a:off x="4334" y="2557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5" name="Rectangle 169"/>
            <p:cNvSpPr>
              <a:spLocks noChangeArrowheads="1"/>
            </p:cNvSpPr>
            <p:nvPr/>
          </p:nvSpPr>
          <p:spPr bwMode="auto">
            <a:xfrm>
              <a:off x="4334" y="227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2" name="Rectangle 170"/>
            <p:cNvSpPr>
              <a:spLocks noChangeArrowheads="1"/>
            </p:cNvSpPr>
            <p:nvPr/>
          </p:nvSpPr>
          <p:spPr bwMode="auto">
            <a:xfrm>
              <a:off x="4611" y="3220"/>
              <a:ext cx="31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Control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3" name="Rectangle 171"/>
            <p:cNvSpPr>
              <a:spLocks noChangeArrowheads="1"/>
            </p:cNvSpPr>
            <p:nvPr/>
          </p:nvSpPr>
          <p:spPr bwMode="auto">
            <a:xfrm>
              <a:off x="5279" y="3220"/>
              <a:ext cx="232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29b-1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4" name="Rectangle 172"/>
            <p:cNvSpPr>
              <a:spLocks noChangeArrowheads="1"/>
            </p:cNvSpPr>
            <p:nvPr/>
          </p:nvSpPr>
          <p:spPr bwMode="auto">
            <a:xfrm>
              <a:off x="5898" y="3220"/>
              <a:ext cx="14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29a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5" name="Rectangle 173"/>
            <p:cNvSpPr>
              <a:spLocks noChangeArrowheads="1"/>
            </p:cNvSpPr>
            <p:nvPr/>
          </p:nvSpPr>
          <p:spPr bwMode="auto">
            <a:xfrm>
              <a:off x="5239" y="3340"/>
              <a:ext cx="39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en-US" sz="1100" b="1" dirty="0">
                  <a:solidFill>
                    <a:srgbClr val="000000"/>
                  </a:solidFill>
                </a:rPr>
                <a:t>Anti-</a:t>
              </a:r>
              <a:r>
                <a:rPr lang="en-US" altLang="en-US" sz="1100" b="1" dirty="0" err="1">
                  <a:solidFill>
                    <a:srgbClr val="000000"/>
                  </a:solidFill>
                </a:rPr>
                <a:t>miR</a:t>
              </a:r>
              <a:r>
                <a:rPr lang="en-US" altLang="en-US" sz="1100" b="1" dirty="0">
                  <a:solidFill>
                    <a:srgbClr val="000000"/>
                  </a:solidFill>
                </a:rPr>
                <a:t>-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6" name="Rectangle 174"/>
            <p:cNvSpPr>
              <a:spLocks noChangeArrowheads="1"/>
            </p:cNvSpPr>
            <p:nvPr/>
          </p:nvSpPr>
          <p:spPr bwMode="auto">
            <a:xfrm rot="16200000">
              <a:off x="3604" y="2679"/>
              <a:ext cx="128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Relative miR-29b-1 expression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06" name="Group 185"/>
          <p:cNvGrpSpPr>
            <a:grpSpLocks noChangeAspect="1"/>
          </p:cNvGrpSpPr>
          <p:nvPr/>
        </p:nvGrpSpPr>
        <p:grpSpPr bwMode="auto">
          <a:xfrm>
            <a:off x="3121242" y="3227322"/>
            <a:ext cx="3289300" cy="2044701"/>
            <a:chOff x="4256" y="2154"/>
            <a:chExt cx="2072" cy="1288"/>
          </a:xfrm>
        </p:grpSpPr>
        <p:sp>
          <p:nvSpPr>
            <p:cNvPr id="256" name="Rectangle 187"/>
            <p:cNvSpPr>
              <a:spLocks noChangeArrowheads="1"/>
            </p:cNvSpPr>
            <p:nvPr/>
          </p:nvSpPr>
          <p:spPr bwMode="auto">
            <a:xfrm>
              <a:off x="4663" y="2629"/>
              <a:ext cx="341" cy="562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88"/>
            <p:cNvSpPr>
              <a:spLocks noEditPoints="1"/>
            </p:cNvSpPr>
            <p:nvPr/>
          </p:nvSpPr>
          <p:spPr bwMode="auto">
            <a:xfrm>
              <a:off x="4661" y="2627"/>
              <a:ext cx="345" cy="567"/>
            </a:xfrm>
            <a:custGeom>
              <a:avLst/>
              <a:gdLst>
                <a:gd name="T0" fmla="*/ 0 w 7760"/>
                <a:gd name="T1" fmla="*/ 48 h 12752"/>
                <a:gd name="T2" fmla="*/ 48 w 7760"/>
                <a:gd name="T3" fmla="*/ 0 h 12752"/>
                <a:gd name="T4" fmla="*/ 7712 w 7760"/>
                <a:gd name="T5" fmla="*/ 0 h 12752"/>
                <a:gd name="T6" fmla="*/ 7760 w 7760"/>
                <a:gd name="T7" fmla="*/ 48 h 12752"/>
                <a:gd name="T8" fmla="*/ 7760 w 7760"/>
                <a:gd name="T9" fmla="*/ 12704 h 12752"/>
                <a:gd name="T10" fmla="*/ 7712 w 7760"/>
                <a:gd name="T11" fmla="*/ 12752 h 12752"/>
                <a:gd name="T12" fmla="*/ 48 w 7760"/>
                <a:gd name="T13" fmla="*/ 12752 h 12752"/>
                <a:gd name="T14" fmla="*/ 0 w 7760"/>
                <a:gd name="T15" fmla="*/ 12704 h 12752"/>
                <a:gd name="T16" fmla="*/ 0 w 7760"/>
                <a:gd name="T17" fmla="*/ 48 h 12752"/>
                <a:gd name="T18" fmla="*/ 96 w 7760"/>
                <a:gd name="T19" fmla="*/ 12704 h 12752"/>
                <a:gd name="T20" fmla="*/ 48 w 7760"/>
                <a:gd name="T21" fmla="*/ 12656 h 12752"/>
                <a:gd name="T22" fmla="*/ 7712 w 7760"/>
                <a:gd name="T23" fmla="*/ 12656 h 12752"/>
                <a:gd name="T24" fmla="*/ 7664 w 7760"/>
                <a:gd name="T25" fmla="*/ 12704 h 12752"/>
                <a:gd name="T26" fmla="*/ 7664 w 7760"/>
                <a:gd name="T27" fmla="*/ 48 h 12752"/>
                <a:gd name="T28" fmla="*/ 7712 w 7760"/>
                <a:gd name="T29" fmla="*/ 96 h 12752"/>
                <a:gd name="T30" fmla="*/ 48 w 7760"/>
                <a:gd name="T31" fmla="*/ 96 h 12752"/>
                <a:gd name="T32" fmla="*/ 96 w 7760"/>
                <a:gd name="T33" fmla="*/ 48 h 12752"/>
                <a:gd name="T34" fmla="*/ 96 w 7760"/>
                <a:gd name="T35" fmla="*/ 12704 h 1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60" h="12752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7712" y="0"/>
                  </a:lnTo>
                  <a:cubicBezTo>
                    <a:pt x="7739" y="0"/>
                    <a:pt x="7760" y="22"/>
                    <a:pt x="7760" y="48"/>
                  </a:cubicBezTo>
                  <a:lnTo>
                    <a:pt x="7760" y="12704"/>
                  </a:lnTo>
                  <a:cubicBezTo>
                    <a:pt x="7760" y="12731"/>
                    <a:pt x="7739" y="12752"/>
                    <a:pt x="7712" y="12752"/>
                  </a:cubicBezTo>
                  <a:lnTo>
                    <a:pt x="48" y="12752"/>
                  </a:lnTo>
                  <a:cubicBezTo>
                    <a:pt x="22" y="12752"/>
                    <a:pt x="0" y="12731"/>
                    <a:pt x="0" y="12704"/>
                  </a:cubicBezTo>
                  <a:lnTo>
                    <a:pt x="0" y="48"/>
                  </a:lnTo>
                  <a:close/>
                  <a:moveTo>
                    <a:pt x="96" y="12704"/>
                  </a:moveTo>
                  <a:lnTo>
                    <a:pt x="48" y="12656"/>
                  </a:lnTo>
                  <a:lnTo>
                    <a:pt x="7712" y="12656"/>
                  </a:lnTo>
                  <a:lnTo>
                    <a:pt x="7664" y="12704"/>
                  </a:lnTo>
                  <a:lnTo>
                    <a:pt x="7664" y="48"/>
                  </a:lnTo>
                  <a:lnTo>
                    <a:pt x="7712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12704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189"/>
            <p:cNvSpPr>
              <a:spLocks noChangeArrowheads="1"/>
            </p:cNvSpPr>
            <p:nvPr/>
          </p:nvSpPr>
          <p:spPr bwMode="auto">
            <a:xfrm>
              <a:off x="5260" y="3096"/>
              <a:ext cx="341" cy="9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90"/>
            <p:cNvSpPr>
              <a:spLocks noEditPoints="1"/>
            </p:cNvSpPr>
            <p:nvPr/>
          </p:nvSpPr>
          <p:spPr bwMode="auto">
            <a:xfrm>
              <a:off x="5258" y="3094"/>
              <a:ext cx="346" cy="100"/>
            </a:xfrm>
            <a:custGeom>
              <a:avLst/>
              <a:gdLst>
                <a:gd name="T0" fmla="*/ 0 w 7760"/>
                <a:gd name="T1" fmla="*/ 48 h 2240"/>
                <a:gd name="T2" fmla="*/ 48 w 7760"/>
                <a:gd name="T3" fmla="*/ 0 h 2240"/>
                <a:gd name="T4" fmla="*/ 7712 w 7760"/>
                <a:gd name="T5" fmla="*/ 0 h 2240"/>
                <a:gd name="T6" fmla="*/ 7760 w 7760"/>
                <a:gd name="T7" fmla="*/ 48 h 2240"/>
                <a:gd name="T8" fmla="*/ 7760 w 7760"/>
                <a:gd name="T9" fmla="*/ 2192 h 2240"/>
                <a:gd name="T10" fmla="*/ 7712 w 7760"/>
                <a:gd name="T11" fmla="*/ 2240 h 2240"/>
                <a:gd name="T12" fmla="*/ 48 w 7760"/>
                <a:gd name="T13" fmla="*/ 2240 h 2240"/>
                <a:gd name="T14" fmla="*/ 0 w 7760"/>
                <a:gd name="T15" fmla="*/ 2192 h 2240"/>
                <a:gd name="T16" fmla="*/ 0 w 7760"/>
                <a:gd name="T17" fmla="*/ 48 h 2240"/>
                <a:gd name="T18" fmla="*/ 96 w 7760"/>
                <a:gd name="T19" fmla="*/ 2192 h 2240"/>
                <a:gd name="T20" fmla="*/ 48 w 7760"/>
                <a:gd name="T21" fmla="*/ 2144 h 2240"/>
                <a:gd name="T22" fmla="*/ 7712 w 7760"/>
                <a:gd name="T23" fmla="*/ 2144 h 2240"/>
                <a:gd name="T24" fmla="*/ 7664 w 7760"/>
                <a:gd name="T25" fmla="*/ 2192 h 2240"/>
                <a:gd name="T26" fmla="*/ 7664 w 7760"/>
                <a:gd name="T27" fmla="*/ 48 h 2240"/>
                <a:gd name="T28" fmla="*/ 7712 w 7760"/>
                <a:gd name="T29" fmla="*/ 96 h 2240"/>
                <a:gd name="T30" fmla="*/ 48 w 7760"/>
                <a:gd name="T31" fmla="*/ 96 h 2240"/>
                <a:gd name="T32" fmla="*/ 96 w 7760"/>
                <a:gd name="T33" fmla="*/ 48 h 2240"/>
                <a:gd name="T34" fmla="*/ 96 w 7760"/>
                <a:gd name="T35" fmla="*/ 2192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60" h="2240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7712" y="0"/>
                  </a:lnTo>
                  <a:cubicBezTo>
                    <a:pt x="7739" y="0"/>
                    <a:pt x="7760" y="22"/>
                    <a:pt x="7760" y="48"/>
                  </a:cubicBezTo>
                  <a:lnTo>
                    <a:pt x="7760" y="2192"/>
                  </a:lnTo>
                  <a:cubicBezTo>
                    <a:pt x="7760" y="2219"/>
                    <a:pt x="7739" y="2240"/>
                    <a:pt x="7712" y="2240"/>
                  </a:cubicBezTo>
                  <a:lnTo>
                    <a:pt x="48" y="2240"/>
                  </a:lnTo>
                  <a:cubicBezTo>
                    <a:pt x="22" y="2240"/>
                    <a:pt x="0" y="2219"/>
                    <a:pt x="0" y="2192"/>
                  </a:cubicBezTo>
                  <a:lnTo>
                    <a:pt x="0" y="48"/>
                  </a:lnTo>
                  <a:close/>
                  <a:moveTo>
                    <a:pt x="96" y="2192"/>
                  </a:moveTo>
                  <a:lnTo>
                    <a:pt x="48" y="2144"/>
                  </a:lnTo>
                  <a:lnTo>
                    <a:pt x="7712" y="2144"/>
                  </a:lnTo>
                  <a:lnTo>
                    <a:pt x="7664" y="2192"/>
                  </a:lnTo>
                  <a:lnTo>
                    <a:pt x="7664" y="48"/>
                  </a:lnTo>
                  <a:lnTo>
                    <a:pt x="7712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219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191"/>
            <p:cNvSpPr>
              <a:spLocks noChangeArrowheads="1"/>
            </p:cNvSpPr>
            <p:nvPr/>
          </p:nvSpPr>
          <p:spPr bwMode="auto">
            <a:xfrm>
              <a:off x="5857" y="3155"/>
              <a:ext cx="341" cy="36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92"/>
            <p:cNvSpPr>
              <a:spLocks noEditPoints="1"/>
            </p:cNvSpPr>
            <p:nvPr/>
          </p:nvSpPr>
          <p:spPr bwMode="auto">
            <a:xfrm>
              <a:off x="5855" y="3152"/>
              <a:ext cx="345" cy="42"/>
            </a:xfrm>
            <a:custGeom>
              <a:avLst/>
              <a:gdLst>
                <a:gd name="T0" fmla="*/ 0 w 3880"/>
                <a:gd name="T1" fmla="*/ 24 h 464"/>
                <a:gd name="T2" fmla="*/ 24 w 3880"/>
                <a:gd name="T3" fmla="*/ 0 h 464"/>
                <a:gd name="T4" fmla="*/ 3856 w 3880"/>
                <a:gd name="T5" fmla="*/ 0 h 464"/>
                <a:gd name="T6" fmla="*/ 3880 w 3880"/>
                <a:gd name="T7" fmla="*/ 24 h 464"/>
                <a:gd name="T8" fmla="*/ 3880 w 3880"/>
                <a:gd name="T9" fmla="*/ 440 h 464"/>
                <a:gd name="T10" fmla="*/ 3856 w 3880"/>
                <a:gd name="T11" fmla="*/ 464 h 464"/>
                <a:gd name="T12" fmla="*/ 24 w 3880"/>
                <a:gd name="T13" fmla="*/ 464 h 464"/>
                <a:gd name="T14" fmla="*/ 0 w 3880"/>
                <a:gd name="T15" fmla="*/ 440 h 464"/>
                <a:gd name="T16" fmla="*/ 0 w 3880"/>
                <a:gd name="T17" fmla="*/ 24 h 464"/>
                <a:gd name="T18" fmla="*/ 48 w 3880"/>
                <a:gd name="T19" fmla="*/ 440 h 464"/>
                <a:gd name="T20" fmla="*/ 24 w 3880"/>
                <a:gd name="T21" fmla="*/ 416 h 464"/>
                <a:gd name="T22" fmla="*/ 3856 w 3880"/>
                <a:gd name="T23" fmla="*/ 416 h 464"/>
                <a:gd name="T24" fmla="*/ 3832 w 3880"/>
                <a:gd name="T25" fmla="*/ 440 h 464"/>
                <a:gd name="T26" fmla="*/ 3832 w 3880"/>
                <a:gd name="T27" fmla="*/ 24 h 464"/>
                <a:gd name="T28" fmla="*/ 3856 w 3880"/>
                <a:gd name="T29" fmla="*/ 48 h 464"/>
                <a:gd name="T30" fmla="*/ 24 w 3880"/>
                <a:gd name="T31" fmla="*/ 48 h 464"/>
                <a:gd name="T32" fmla="*/ 48 w 3880"/>
                <a:gd name="T33" fmla="*/ 24 h 464"/>
                <a:gd name="T34" fmla="*/ 48 w 3880"/>
                <a:gd name="T35" fmla="*/ 44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80" h="464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3856" y="0"/>
                  </a:lnTo>
                  <a:cubicBezTo>
                    <a:pt x="3870" y="0"/>
                    <a:pt x="3880" y="11"/>
                    <a:pt x="3880" y="24"/>
                  </a:cubicBezTo>
                  <a:lnTo>
                    <a:pt x="3880" y="440"/>
                  </a:lnTo>
                  <a:cubicBezTo>
                    <a:pt x="3880" y="454"/>
                    <a:pt x="3870" y="464"/>
                    <a:pt x="3856" y="464"/>
                  </a:cubicBezTo>
                  <a:lnTo>
                    <a:pt x="24" y="464"/>
                  </a:lnTo>
                  <a:cubicBezTo>
                    <a:pt x="11" y="464"/>
                    <a:pt x="0" y="454"/>
                    <a:pt x="0" y="440"/>
                  </a:cubicBezTo>
                  <a:lnTo>
                    <a:pt x="0" y="24"/>
                  </a:lnTo>
                  <a:close/>
                  <a:moveTo>
                    <a:pt x="48" y="440"/>
                  </a:moveTo>
                  <a:lnTo>
                    <a:pt x="24" y="416"/>
                  </a:lnTo>
                  <a:lnTo>
                    <a:pt x="3856" y="416"/>
                  </a:lnTo>
                  <a:lnTo>
                    <a:pt x="3832" y="440"/>
                  </a:lnTo>
                  <a:lnTo>
                    <a:pt x="3832" y="24"/>
                  </a:lnTo>
                  <a:lnTo>
                    <a:pt x="3856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44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193"/>
            <p:cNvSpPr>
              <a:spLocks noChangeArrowheads="1"/>
            </p:cNvSpPr>
            <p:nvPr/>
          </p:nvSpPr>
          <p:spPr bwMode="auto">
            <a:xfrm>
              <a:off x="4820" y="2627"/>
              <a:ext cx="27" cy="4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94"/>
            <p:cNvSpPr>
              <a:spLocks noEditPoints="1"/>
            </p:cNvSpPr>
            <p:nvPr/>
          </p:nvSpPr>
          <p:spPr bwMode="auto">
            <a:xfrm>
              <a:off x="5417" y="3091"/>
              <a:ext cx="27" cy="10"/>
            </a:xfrm>
            <a:custGeom>
              <a:avLst/>
              <a:gdLst>
                <a:gd name="T0" fmla="*/ 16 w 27"/>
                <a:gd name="T1" fmla="*/ 5 h 10"/>
                <a:gd name="T2" fmla="*/ 16 w 27"/>
                <a:gd name="T3" fmla="*/ 8 h 10"/>
                <a:gd name="T4" fmla="*/ 11 w 27"/>
                <a:gd name="T5" fmla="*/ 8 h 10"/>
                <a:gd name="T6" fmla="*/ 11 w 27"/>
                <a:gd name="T7" fmla="*/ 5 h 10"/>
                <a:gd name="T8" fmla="*/ 16 w 27"/>
                <a:gd name="T9" fmla="*/ 5 h 10"/>
                <a:gd name="T10" fmla="*/ 11 w 27"/>
                <a:gd name="T11" fmla="*/ 5 h 10"/>
                <a:gd name="T12" fmla="*/ 11 w 27"/>
                <a:gd name="T13" fmla="*/ 2 h 10"/>
                <a:gd name="T14" fmla="*/ 16 w 27"/>
                <a:gd name="T15" fmla="*/ 2 h 10"/>
                <a:gd name="T16" fmla="*/ 16 w 27"/>
                <a:gd name="T17" fmla="*/ 5 h 10"/>
                <a:gd name="T18" fmla="*/ 11 w 27"/>
                <a:gd name="T19" fmla="*/ 5 h 10"/>
                <a:gd name="T20" fmla="*/ 0 w 27"/>
                <a:gd name="T21" fmla="*/ 6 h 10"/>
                <a:gd name="T22" fmla="*/ 27 w 27"/>
                <a:gd name="T23" fmla="*/ 6 h 10"/>
                <a:gd name="T24" fmla="*/ 27 w 27"/>
                <a:gd name="T25" fmla="*/ 10 h 10"/>
                <a:gd name="T26" fmla="*/ 0 w 27"/>
                <a:gd name="T27" fmla="*/ 10 h 10"/>
                <a:gd name="T28" fmla="*/ 0 w 27"/>
                <a:gd name="T29" fmla="*/ 6 h 10"/>
                <a:gd name="T30" fmla="*/ 0 w 27"/>
                <a:gd name="T31" fmla="*/ 0 h 10"/>
                <a:gd name="T32" fmla="*/ 27 w 27"/>
                <a:gd name="T33" fmla="*/ 0 h 10"/>
                <a:gd name="T34" fmla="*/ 27 w 27"/>
                <a:gd name="T35" fmla="*/ 5 h 10"/>
                <a:gd name="T36" fmla="*/ 0 w 27"/>
                <a:gd name="T37" fmla="*/ 5 h 10"/>
                <a:gd name="T38" fmla="*/ 0 w 27"/>
                <a:gd name="T3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10">
                  <a:moveTo>
                    <a:pt x="16" y="5"/>
                  </a:moveTo>
                  <a:lnTo>
                    <a:pt x="16" y="8"/>
                  </a:lnTo>
                  <a:lnTo>
                    <a:pt x="11" y="8"/>
                  </a:lnTo>
                  <a:lnTo>
                    <a:pt x="11" y="5"/>
                  </a:lnTo>
                  <a:lnTo>
                    <a:pt x="16" y="5"/>
                  </a:lnTo>
                  <a:close/>
                  <a:moveTo>
                    <a:pt x="11" y="5"/>
                  </a:moveTo>
                  <a:lnTo>
                    <a:pt x="11" y="2"/>
                  </a:lnTo>
                  <a:lnTo>
                    <a:pt x="16" y="2"/>
                  </a:lnTo>
                  <a:lnTo>
                    <a:pt x="16" y="5"/>
                  </a:lnTo>
                  <a:lnTo>
                    <a:pt x="11" y="5"/>
                  </a:lnTo>
                  <a:close/>
                  <a:moveTo>
                    <a:pt x="0" y="6"/>
                  </a:moveTo>
                  <a:lnTo>
                    <a:pt x="27" y="6"/>
                  </a:lnTo>
                  <a:lnTo>
                    <a:pt x="27" y="10"/>
                  </a:lnTo>
                  <a:lnTo>
                    <a:pt x="0" y="10"/>
                  </a:lnTo>
                  <a:lnTo>
                    <a:pt x="0" y="6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7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95"/>
            <p:cNvSpPr>
              <a:spLocks noEditPoints="1"/>
            </p:cNvSpPr>
            <p:nvPr/>
          </p:nvSpPr>
          <p:spPr bwMode="auto">
            <a:xfrm>
              <a:off x="6014" y="3128"/>
              <a:ext cx="27" cy="53"/>
            </a:xfrm>
            <a:custGeom>
              <a:avLst/>
              <a:gdLst>
                <a:gd name="T0" fmla="*/ 15 w 27"/>
                <a:gd name="T1" fmla="*/ 27 h 53"/>
                <a:gd name="T2" fmla="*/ 15 w 27"/>
                <a:gd name="T3" fmla="*/ 51 h 53"/>
                <a:gd name="T4" fmla="*/ 11 w 27"/>
                <a:gd name="T5" fmla="*/ 51 h 53"/>
                <a:gd name="T6" fmla="*/ 11 w 27"/>
                <a:gd name="T7" fmla="*/ 27 h 53"/>
                <a:gd name="T8" fmla="*/ 15 w 27"/>
                <a:gd name="T9" fmla="*/ 27 h 53"/>
                <a:gd name="T10" fmla="*/ 11 w 27"/>
                <a:gd name="T11" fmla="*/ 27 h 53"/>
                <a:gd name="T12" fmla="*/ 11 w 27"/>
                <a:gd name="T13" fmla="*/ 2 h 53"/>
                <a:gd name="T14" fmla="*/ 15 w 27"/>
                <a:gd name="T15" fmla="*/ 2 h 53"/>
                <a:gd name="T16" fmla="*/ 15 w 27"/>
                <a:gd name="T17" fmla="*/ 27 h 53"/>
                <a:gd name="T18" fmla="*/ 11 w 27"/>
                <a:gd name="T19" fmla="*/ 27 h 53"/>
                <a:gd name="T20" fmla="*/ 0 w 27"/>
                <a:gd name="T21" fmla="*/ 49 h 53"/>
                <a:gd name="T22" fmla="*/ 27 w 27"/>
                <a:gd name="T23" fmla="*/ 49 h 53"/>
                <a:gd name="T24" fmla="*/ 27 w 27"/>
                <a:gd name="T25" fmla="*/ 53 h 53"/>
                <a:gd name="T26" fmla="*/ 0 w 27"/>
                <a:gd name="T27" fmla="*/ 53 h 53"/>
                <a:gd name="T28" fmla="*/ 0 w 27"/>
                <a:gd name="T29" fmla="*/ 49 h 53"/>
                <a:gd name="T30" fmla="*/ 0 w 27"/>
                <a:gd name="T31" fmla="*/ 0 h 53"/>
                <a:gd name="T32" fmla="*/ 27 w 27"/>
                <a:gd name="T33" fmla="*/ 0 h 53"/>
                <a:gd name="T34" fmla="*/ 27 w 27"/>
                <a:gd name="T35" fmla="*/ 4 h 53"/>
                <a:gd name="T36" fmla="*/ 0 w 27"/>
                <a:gd name="T37" fmla="*/ 4 h 53"/>
                <a:gd name="T38" fmla="*/ 0 w 27"/>
                <a:gd name="T3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53">
                  <a:moveTo>
                    <a:pt x="15" y="27"/>
                  </a:moveTo>
                  <a:lnTo>
                    <a:pt x="15" y="51"/>
                  </a:lnTo>
                  <a:lnTo>
                    <a:pt x="11" y="51"/>
                  </a:lnTo>
                  <a:lnTo>
                    <a:pt x="11" y="27"/>
                  </a:lnTo>
                  <a:lnTo>
                    <a:pt x="15" y="27"/>
                  </a:lnTo>
                  <a:close/>
                  <a:moveTo>
                    <a:pt x="11" y="27"/>
                  </a:moveTo>
                  <a:lnTo>
                    <a:pt x="11" y="2"/>
                  </a:lnTo>
                  <a:lnTo>
                    <a:pt x="15" y="2"/>
                  </a:lnTo>
                  <a:lnTo>
                    <a:pt x="15" y="27"/>
                  </a:lnTo>
                  <a:lnTo>
                    <a:pt x="11" y="27"/>
                  </a:lnTo>
                  <a:close/>
                  <a:moveTo>
                    <a:pt x="0" y="49"/>
                  </a:moveTo>
                  <a:lnTo>
                    <a:pt x="27" y="49"/>
                  </a:lnTo>
                  <a:lnTo>
                    <a:pt x="27" y="53"/>
                  </a:lnTo>
                  <a:lnTo>
                    <a:pt x="0" y="53"/>
                  </a:lnTo>
                  <a:lnTo>
                    <a:pt x="0" y="49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7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196"/>
            <p:cNvSpPr>
              <a:spLocks noChangeArrowheads="1"/>
            </p:cNvSpPr>
            <p:nvPr/>
          </p:nvSpPr>
          <p:spPr bwMode="auto">
            <a:xfrm>
              <a:off x="4533" y="2348"/>
              <a:ext cx="5" cy="843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97"/>
            <p:cNvSpPr>
              <a:spLocks noEditPoints="1"/>
            </p:cNvSpPr>
            <p:nvPr/>
          </p:nvSpPr>
          <p:spPr bwMode="auto">
            <a:xfrm>
              <a:off x="4535" y="2346"/>
              <a:ext cx="16" cy="848"/>
            </a:xfrm>
            <a:custGeom>
              <a:avLst/>
              <a:gdLst>
                <a:gd name="T0" fmla="*/ 0 w 16"/>
                <a:gd name="T1" fmla="*/ 843 h 848"/>
                <a:gd name="T2" fmla="*/ 16 w 16"/>
                <a:gd name="T3" fmla="*/ 843 h 848"/>
                <a:gd name="T4" fmla="*/ 16 w 16"/>
                <a:gd name="T5" fmla="*/ 848 h 848"/>
                <a:gd name="T6" fmla="*/ 0 w 16"/>
                <a:gd name="T7" fmla="*/ 848 h 848"/>
                <a:gd name="T8" fmla="*/ 0 w 16"/>
                <a:gd name="T9" fmla="*/ 843 h 848"/>
                <a:gd name="T10" fmla="*/ 0 w 16"/>
                <a:gd name="T11" fmla="*/ 562 h 848"/>
                <a:gd name="T12" fmla="*/ 16 w 16"/>
                <a:gd name="T13" fmla="*/ 562 h 848"/>
                <a:gd name="T14" fmla="*/ 16 w 16"/>
                <a:gd name="T15" fmla="*/ 566 h 848"/>
                <a:gd name="T16" fmla="*/ 0 w 16"/>
                <a:gd name="T17" fmla="*/ 566 h 848"/>
                <a:gd name="T18" fmla="*/ 0 w 16"/>
                <a:gd name="T19" fmla="*/ 562 h 848"/>
                <a:gd name="T20" fmla="*/ 0 w 16"/>
                <a:gd name="T21" fmla="*/ 281 h 848"/>
                <a:gd name="T22" fmla="*/ 16 w 16"/>
                <a:gd name="T23" fmla="*/ 281 h 848"/>
                <a:gd name="T24" fmla="*/ 16 w 16"/>
                <a:gd name="T25" fmla="*/ 285 h 848"/>
                <a:gd name="T26" fmla="*/ 0 w 16"/>
                <a:gd name="T27" fmla="*/ 285 h 848"/>
                <a:gd name="T28" fmla="*/ 0 w 16"/>
                <a:gd name="T29" fmla="*/ 281 h 848"/>
                <a:gd name="T30" fmla="*/ 0 w 16"/>
                <a:gd name="T31" fmla="*/ 0 h 848"/>
                <a:gd name="T32" fmla="*/ 16 w 16"/>
                <a:gd name="T33" fmla="*/ 0 h 848"/>
                <a:gd name="T34" fmla="*/ 16 w 16"/>
                <a:gd name="T35" fmla="*/ 4 h 848"/>
                <a:gd name="T36" fmla="*/ 0 w 16"/>
                <a:gd name="T37" fmla="*/ 4 h 848"/>
                <a:gd name="T38" fmla="*/ 0 w 16"/>
                <a:gd name="T3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848">
                  <a:moveTo>
                    <a:pt x="0" y="843"/>
                  </a:moveTo>
                  <a:lnTo>
                    <a:pt x="16" y="843"/>
                  </a:lnTo>
                  <a:lnTo>
                    <a:pt x="16" y="848"/>
                  </a:lnTo>
                  <a:lnTo>
                    <a:pt x="0" y="848"/>
                  </a:lnTo>
                  <a:lnTo>
                    <a:pt x="0" y="843"/>
                  </a:lnTo>
                  <a:close/>
                  <a:moveTo>
                    <a:pt x="0" y="562"/>
                  </a:moveTo>
                  <a:lnTo>
                    <a:pt x="16" y="562"/>
                  </a:lnTo>
                  <a:lnTo>
                    <a:pt x="16" y="566"/>
                  </a:lnTo>
                  <a:lnTo>
                    <a:pt x="0" y="566"/>
                  </a:lnTo>
                  <a:lnTo>
                    <a:pt x="0" y="562"/>
                  </a:lnTo>
                  <a:close/>
                  <a:moveTo>
                    <a:pt x="0" y="281"/>
                  </a:moveTo>
                  <a:lnTo>
                    <a:pt x="16" y="281"/>
                  </a:lnTo>
                  <a:lnTo>
                    <a:pt x="16" y="285"/>
                  </a:lnTo>
                  <a:lnTo>
                    <a:pt x="0" y="285"/>
                  </a:lnTo>
                  <a:lnTo>
                    <a:pt x="0" y="281"/>
                  </a:lnTo>
                  <a:close/>
                  <a:moveTo>
                    <a:pt x="0" y="0"/>
                  </a:moveTo>
                  <a:lnTo>
                    <a:pt x="16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198"/>
            <p:cNvSpPr>
              <a:spLocks noChangeArrowheads="1"/>
            </p:cNvSpPr>
            <p:nvPr/>
          </p:nvSpPr>
          <p:spPr bwMode="auto">
            <a:xfrm>
              <a:off x="4535" y="3189"/>
              <a:ext cx="1791" cy="5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99"/>
            <p:cNvSpPr>
              <a:spLocks noEditPoints="1"/>
            </p:cNvSpPr>
            <p:nvPr/>
          </p:nvSpPr>
          <p:spPr bwMode="auto">
            <a:xfrm>
              <a:off x="4533" y="3191"/>
              <a:ext cx="1795" cy="96"/>
            </a:xfrm>
            <a:custGeom>
              <a:avLst/>
              <a:gdLst>
                <a:gd name="T0" fmla="*/ 5 w 1795"/>
                <a:gd name="T1" fmla="*/ 0 h 96"/>
                <a:gd name="T2" fmla="*/ 5 w 1795"/>
                <a:gd name="T3" fmla="*/ 16 h 96"/>
                <a:gd name="T4" fmla="*/ 0 w 1795"/>
                <a:gd name="T5" fmla="*/ 16 h 96"/>
                <a:gd name="T6" fmla="*/ 0 w 1795"/>
                <a:gd name="T7" fmla="*/ 0 h 96"/>
                <a:gd name="T8" fmla="*/ 5 w 1795"/>
                <a:gd name="T9" fmla="*/ 0 h 96"/>
                <a:gd name="T10" fmla="*/ 5 w 1795"/>
                <a:gd name="T11" fmla="*/ 0 h 96"/>
                <a:gd name="T12" fmla="*/ 5 w 1795"/>
                <a:gd name="T13" fmla="*/ 96 h 96"/>
                <a:gd name="T14" fmla="*/ 0 w 1795"/>
                <a:gd name="T15" fmla="*/ 96 h 96"/>
                <a:gd name="T16" fmla="*/ 0 w 1795"/>
                <a:gd name="T17" fmla="*/ 0 h 96"/>
                <a:gd name="T18" fmla="*/ 5 w 1795"/>
                <a:gd name="T19" fmla="*/ 0 h 96"/>
                <a:gd name="T20" fmla="*/ 601 w 1795"/>
                <a:gd name="T21" fmla="*/ 0 h 96"/>
                <a:gd name="T22" fmla="*/ 601 w 1795"/>
                <a:gd name="T23" fmla="*/ 16 h 96"/>
                <a:gd name="T24" fmla="*/ 597 w 1795"/>
                <a:gd name="T25" fmla="*/ 16 h 96"/>
                <a:gd name="T26" fmla="*/ 597 w 1795"/>
                <a:gd name="T27" fmla="*/ 0 h 96"/>
                <a:gd name="T28" fmla="*/ 601 w 1795"/>
                <a:gd name="T29" fmla="*/ 0 h 96"/>
                <a:gd name="T30" fmla="*/ 601 w 1795"/>
                <a:gd name="T31" fmla="*/ 0 h 96"/>
                <a:gd name="T32" fmla="*/ 601 w 1795"/>
                <a:gd name="T33" fmla="*/ 96 h 96"/>
                <a:gd name="T34" fmla="*/ 597 w 1795"/>
                <a:gd name="T35" fmla="*/ 96 h 96"/>
                <a:gd name="T36" fmla="*/ 597 w 1795"/>
                <a:gd name="T37" fmla="*/ 0 h 96"/>
                <a:gd name="T38" fmla="*/ 601 w 1795"/>
                <a:gd name="T39" fmla="*/ 0 h 96"/>
                <a:gd name="T40" fmla="*/ 1198 w 1795"/>
                <a:gd name="T41" fmla="*/ 0 h 96"/>
                <a:gd name="T42" fmla="*/ 1198 w 1795"/>
                <a:gd name="T43" fmla="*/ 16 h 96"/>
                <a:gd name="T44" fmla="*/ 1194 w 1795"/>
                <a:gd name="T45" fmla="*/ 16 h 96"/>
                <a:gd name="T46" fmla="*/ 1194 w 1795"/>
                <a:gd name="T47" fmla="*/ 0 h 96"/>
                <a:gd name="T48" fmla="*/ 1198 w 1795"/>
                <a:gd name="T49" fmla="*/ 0 h 96"/>
                <a:gd name="T50" fmla="*/ 1198 w 1795"/>
                <a:gd name="T51" fmla="*/ 0 h 96"/>
                <a:gd name="T52" fmla="*/ 1198 w 1795"/>
                <a:gd name="T53" fmla="*/ 96 h 96"/>
                <a:gd name="T54" fmla="*/ 1194 w 1795"/>
                <a:gd name="T55" fmla="*/ 96 h 96"/>
                <a:gd name="T56" fmla="*/ 1194 w 1795"/>
                <a:gd name="T57" fmla="*/ 0 h 96"/>
                <a:gd name="T58" fmla="*/ 1198 w 1795"/>
                <a:gd name="T59" fmla="*/ 0 h 96"/>
                <a:gd name="T60" fmla="*/ 1795 w 1795"/>
                <a:gd name="T61" fmla="*/ 0 h 96"/>
                <a:gd name="T62" fmla="*/ 1795 w 1795"/>
                <a:gd name="T63" fmla="*/ 16 h 96"/>
                <a:gd name="T64" fmla="*/ 1791 w 1795"/>
                <a:gd name="T65" fmla="*/ 16 h 96"/>
                <a:gd name="T66" fmla="*/ 1791 w 1795"/>
                <a:gd name="T67" fmla="*/ 0 h 96"/>
                <a:gd name="T68" fmla="*/ 1795 w 1795"/>
                <a:gd name="T69" fmla="*/ 0 h 96"/>
                <a:gd name="T70" fmla="*/ 1795 w 1795"/>
                <a:gd name="T71" fmla="*/ 0 h 96"/>
                <a:gd name="T72" fmla="*/ 1795 w 1795"/>
                <a:gd name="T73" fmla="*/ 96 h 96"/>
                <a:gd name="T74" fmla="*/ 1791 w 1795"/>
                <a:gd name="T75" fmla="*/ 96 h 96"/>
                <a:gd name="T76" fmla="*/ 1791 w 1795"/>
                <a:gd name="T77" fmla="*/ 0 h 96"/>
                <a:gd name="T78" fmla="*/ 1795 w 1795"/>
                <a:gd name="T7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5" h="96">
                  <a:moveTo>
                    <a:pt x="5" y="0"/>
                  </a:moveTo>
                  <a:lnTo>
                    <a:pt x="5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5" y="0"/>
                  </a:lnTo>
                  <a:close/>
                  <a:moveTo>
                    <a:pt x="5" y="0"/>
                  </a:moveTo>
                  <a:lnTo>
                    <a:pt x="5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5" y="0"/>
                  </a:lnTo>
                  <a:close/>
                  <a:moveTo>
                    <a:pt x="601" y="0"/>
                  </a:moveTo>
                  <a:lnTo>
                    <a:pt x="601" y="16"/>
                  </a:lnTo>
                  <a:lnTo>
                    <a:pt x="597" y="16"/>
                  </a:lnTo>
                  <a:lnTo>
                    <a:pt x="597" y="0"/>
                  </a:lnTo>
                  <a:lnTo>
                    <a:pt x="601" y="0"/>
                  </a:lnTo>
                  <a:close/>
                  <a:moveTo>
                    <a:pt x="601" y="0"/>
                  </a:moveTo>
                  <a:lnTo>
                    <a:pt x="601" y="96"/>
                  </a:lnTo>
                  <a:lnTo>
                    <a:pt x="597" y="96"/>
                  </a:lnTo>
                  <a:lnTo>
                    <a:pt x="597" y="0"/>
                  </a:lnTo>
                  <a:lnTo>
                    <a:pt x="601" y="0"/>
                  </a:lnTo>
                  <a:close/>
                  <a:moveTo>
                    <a:pt x="1198" y="0"/>
                  </a:moveTo>
                  <a:lnTo>
                    <a:pt x="1198" y="16"/>
                  </a:lnTo>
                  <a:lnTo>
                    <a:pt x="1194" y="16"/>
                  </a:lnTo>
                  <a:lnTo>
                    <a:pt x="1194" y="0"/>
                  </a:lnTo>
                  <a:lnTo>
                    <a:pt x="1198" y="0"/>
                  </a:lnTo>
                  <a:close/>
                  <a:moveTo>
                    <a:pt x="1198" y="0"/>
                  </a:moveTo>
                  <a:lnTo>
                    <a:pt x="1198" y="96"/>
                  </a:lnTo>
                  <a:lnTo>
                    <a:pt x="1194" y="96"/>
                  </a:lnTo>
                  <a:lnTo>
                    <a:pt x="1194" y="0"/>
                  </a:lnTo>
                  <a:lnTo>
                    <a:pt x="1198" y="0"/>
                  </a:lnTo>
                  <a:close/>
                  <a:moveTo>
                    <a:pt x="1795" y="0"/>
                  </a:moveTo>
                  <a:lnTo>
                    <a:pt x="1795" y="16"/>
                  </a:lnTo>
                  <a:lnTo>
                    <a:pt x="1791" y="16"/>
                  </a:lnTo>
                  <a:lnTo>
                    <a:pt x="1791" y="0"/>
                  </a:lnTo>
                  <a:lnTo>
                    <a:pt x="1795" y="0"/>
                  </a:lnTo>
                  <a:close/>
                  <a:moveTo>
                    <a:pt x="1795" y="0"/>
                  </a:moveTo>
                  <a:lnTo>
                    <a:pt x="1795" y="96"/>
                  </a:lnTo>
                  <a:lnTo>
                    <a:pt x="1791" y="96"/>
                  </a:lnTo>
                  <a:lnTo>
                    <a:pt x="1791" y="0"/>
                  </a:lnTo>
                  <a:lnTo>
                    <a:pt x="1795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00"/>
            <p:cNvSpPr>
              <a:spLocks noEditPoints="1"/>
            </p:cNvSpPr>
            <p:nvPr/>
          </p:nvSpPr>
          <p:spPr bwMode="auto">
            <a:xfrm>
              <a:off x="4533" y="3287"/>
              <a:ext cx="1795" cy="96"/>
            </a:xfrm>
            <a:custGeom>
              <a:avLst/>
              <a:gdLst>
                <a:gd name="T0" fmla="*/ 5 w 1795"/>
                <a:gd name="T1" fmla="*/ 0 h 96"/>
                <a:gd name="T2" fmla="*/ 5 w 1795"/>
                <a:gd name="T3" fmla="*/ 96 h 96"/>
                <a:gd name="T4" fmla="*/ 0 w 1795"/>
                <a:gd name="T5" fmla="*/ 96 h 96"/>
                <a:gd name="T6" fmla="*/ 0 w 1795"/>
                <a:gd name="T7" fmla="*/ 0 h 96"/>
                <a:gd name="T8" fmla="*/ 5 w 1795"/>
                <a:gd name="T9" fmla="*/ 0 h 96"/>
                <a:gd name="T10" fmla="*/ 1795 w 1795"/>
                <a:gd name="T11" fmla="*/ 0 h 96"/>
                <a:gd name="T12" fmla="*/ 1795 w 1795"/>
                <a:gd name="T13" fmla="*/ 96 h 96"/>
                <a:gd name="T14" fmla="*/ 1791 w 1795"/>
                <a:gd name="T15" fmla="*/ 96 h 96"/>
                <a:gd name="T16" fmla="*/ 1791 w 1795"/>
                <a:gd name="T17" fmla="*/ 0 h 96"/>
                <a:gd name="T18" fmla="*/ 1795 w 1795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5" h="96">
                  <a:moveTo>
                    <a:pt x="5" y="0"/>
                  </a:moveTo>
                  <a:lnTo>
                    <a:pt x="5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5" y="0"/>
                  </a:lnTo>
                  <a:close/>
                  <a:moveTo>
                    <a:pt x="1795" y="0"/>
                  </a:moveTo>
                  <a:lnTo>
                    <a:pt x="1795" y="96"/>
                  </a:lnTo>
                  <a:lnTo>
                    <a:pt x="1791" y="96"/>
                  </a:lnTo>
                  <a:lnTo>
                    <a:pt x="1791" y="0"/>
                  </a:lnTo>
                  <a:lnTo>
                    <a:pt x="1795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01"/>
            <p:cNvSpPr>
              <a:spLocks noChangeArrowheads="1"/>
            </p:cNvSpPr>
            <p:nvPr/>
          </p:nvSpPr>
          <p:spPr bwMode="auto">
            <a:xfrm>
              <a:off x="4383" y="316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1" name="Rectangle 202"/>
            <p:cNvSpPr>
              <a:spLocks noChangeArrowheads="1"/>
            </p:cNvSpPr>
            <p:nvPr/>
          </p:nvSpPr>
          <p:spPr bwMode="auto">
            <a:xfrm>
              <a:off x="4383" y="2880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2" name="Rectangle 203"/>
            <p:cNvSpPr>
              <a:spLocks noChangeArrowheads="1"/>
            </p:cNvSpPr>
            <p:nvPr/>
          </p:nvSpPr>
          <p:spPr bwMode="auto">
            <a:xfrm>
              <a:off x="4383" y="2597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3" name="Rectangle 204"/>
            <p:cNvSpPr>
              <a:spLocks noChangeArrowheads="1"/>
            </p:cNvSpPr>
            <p:nvPr/>
          </p:nvSpPr>
          <p:spPr bwMode="auto">
            <a:xfrm>
              <a:off x="4383" y="2317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4" name="Rectangle 205"/>
            <p:cNvSpPr>
              <a:spLocks noChangeArrowheads="1"/>
            </p:cNvSpPr>
            <p:nvPr/>
          </p:nvSpPr>
          <p:spPr bwMode="auto">
            <a:xfrm>
              <a:off x="4724" y="3223"/>
              <a:ext cx="31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Control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5" name="Rectangle 206"/>
            <p:cNvSpPr>
              <a:spLocks noChangeArrowheads="1"/>
            </p:cNvSpPr>
            <p:nvPr/>
          </p:nvSpPr>
          <p:spPr bwMode="auto">
            <a:xfrm>
              <a:off x="5393" y="3223"/>
              <a:ext cx="232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29b-1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6" name="Rectangle 207"/>
            <p:cNvSpPr>
              <a:spLocks noChangeArrowheads="1"/>
            </p:cNvSpPr>
            <p:nvPr/>
          </p:nvSpPr>
          <p:spPr bwMode="auto">
            <a:xfrm>
              <a:off x="6014" y="3223"/>
              <a:ext cx="14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29a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7" name="Rectangle 208"/>
            <p:cNvSpPr>
              <a:spLocks noChangeArrowheads="1"/>
            </p:cNvSpPr>
            <p:nvPr/>
          </p:nvSpPr>
          <p:spPr bwMode="auto">
            <a:xfrm>
              <a:off x="5330" y="3335"/>
              <a:ext cx="39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en-US" sz="1100" b="1" dirty="0" smtClean="0">
                  <a:solidFill>
                    <a:srgbClr val="000000"/>
                  </a:solidFill>
                </a:rPr>
                <a:t>Anti-</a:t>
              </a:r>
              <a:r>
                <a:rPr lang="en-US" altLang="en-US" sz="1100" b="1" dirty="0" err="1" smtClean="0">
                  <a:solidFill>
                    <a:srgbClr val="000000"/>
                  </a:solidFill>
                </a:rPr>
                <a:t>miR</a:t>
              </a:r>
              <a:r>
                <a:rPr lang="en-US" altLang="en-US" sz="1100" b="1" dirty="0" smtClean="0">
                  <a:solidFill>
                    <a:srgbClr val="000000"/>
                  </a:solidFill>
                </a:rPr>
                <a:t>-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8" name="Rectangle 209"/>
            <p:cNvSpPr>
              <a:spLocks noChangeArrowheads="1"/>
            </p:cNvSpPr>
            <p:nvPr/>
          </p:nvSpPr>
          <p:spPr bwMode="auto">
            <a:xfrm rot="16200000">
              <a:off x="3708" y="2702"/>
              <a:ext cx="120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Relative miR-29a expression</a:t>
              </a:r>
              <a:endPara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783" name="Picture 7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218" y="3165847"/>
            <a:ext cx="3435163" cy="2346644"/>
          </a:xfrm>
          <a:prstGeom prst="rect">
            <a:avLst/>
          </a:prstGeom>
        </p:spPr>
      </p:pic>
      <p:sp>
        <p:nvSpPr>
          <p:cNvPr id="433" name="TextBox 432"/>
          <p:cNvSpPr txBox="1"/>
          <p:nvPr/>
        </p:nvSpPr>
        <p:spPr>
          <a:xfrm>
            <a:off x="4817782" y="203132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TextBox 433"/>
          <p:cNvSpPr txBox="1"/>
          <p:nvPr/>
        </p:nvSpPr>
        <p:spPr>
          <a:xfrm>
            <a:off x="5802452" y="206769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TextBox 434"/>
          <p:cNvSpPr txBox="1"/>
          <p:nvPr/>
        </p:nvSpPr>
        <p:spPr>
          <a:xfrm>
            <a:off x="4820655" y="4344111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TextBox 435"/>
          <p:cNvSpPr txBox="1"/>
          <p:nvPr/>
        </p:nvSpPr>
        <p:spPr>
          <a:xfrm>
            <a:off x="5805325" y="438048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TextBox 436"/>
          <p:cNvSpPr txBox="1"/>
          <p:nvPr/>
        </p:nvSpPr>
        <p:spPr>
          <a:xfrm>
            <a:off x="8481270" y="79107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TextBox 438"/>
          <p:cNvSpPr txBox="1"/>
          <p:nvPr/>
        </p:nvSpPr>
        <p:spPr>
          <a:xfrm>
            <a:off x="9516499" y="311015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16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4106806" y="4214130"/>
            <a:ext cx="4073639" cy="195438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3: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Overexpression of miR-29b-1 /a decreases cell viability of CHO-K1 cells.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Cells were ‘serum-starved’ and  transfected with anti-miR-control, anti-miR-29b-1/a, pre-miR control or pre-miR-29b-1/a.  Two d post transfection, media was changed and cells treated with 100 nM 4-OHT, as indicated, every 48 h for 4 d prior to MTT assay. Values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are MTT absorbance (490 nm) relative to the non-transfected, DMSO (vehicle) control-treated cells and are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± SEM of 3 separate experiments.  *p &lt; 0.05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control-transfected cells; #p &lt; 0.05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versus 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control transfected and 4-OHT-treated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cells.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5" name="Group 384"/>
          <p:cNvGrpSpPr/>
          <p:nvPr/>
        </p:nvGrpSpPr>
        <p:grpSpPr>
          <a:xfrm>
            <a:off x="3886087" y="1520400"/>
            <a:ext cx="4073641" cy="2533314"/>
            <a:chOff x="3886087" y="2087562"/>
            <a:chExt cx="4073641" cy="2533314"/>
          </a:xfrm>
        </p:grpSpPr>
        <p:grpSp>
          <p:nvGrpSpPr>
            <p:cNvPr id="206" name="Group 205"/>
            <p:cNvGrpSpPr/>
            <p:nvPr/>
          </p:nvGrpSpPr>
          <p:grpSpPr>
            <a:xfrm>
              <a:off x="3886087" y="3879850"/>
              <a:ext cx="3994265" cy="741026"/>
              <a:chOff x="-369481" y="4201923"/>
              <a:chExt cx="3994265" cy="741026"/>
            </a:xfrm>
          </p:grpSpPr>
          <p:grpSp>
            <p:nvGrpSpPr>
              <p:cNvPr id="81" name="Group 80"/>
              <p:cNvGrpSpPr/>
              <p:nvPr/>
            </p:nvGrpSpPr>
            <p:grpSpPr>
              <a:xfrm>
                <a:off x="635521" y="4201923"/>
                <a:ext cx="2989263" cy="741026"/>
                <a:chOff x="1142623" y="1883196"/>
                <a:chExt cx="2989263" cy="741026"/>
              </a:xfrm>
            </p:grpSpPr>
            <p:grpSp>
              <p:nvGrpSpPr>
                <p:cNvPr id="84" name="Group 178"/>
                <p:cNvGrpSpPr>
                  <a:grpSpLocks noChangeAspect="1"/>
                </p:cNvGrpSpPr>
                <p:nvPr/>
              </p:nvGrpSpPr>
              <p:grpSpPr bwMode="auto">
                <a:xfrm>
                  <a:off x="1142623" y="1883196"/>
                  <a:ext cx="2989263" cy="550866"/>
                  <a:chOff x="2684" y="3681"/>
                  <a:chExt cx="1883" cy="347"/>
                </a:xfrm>
              </p:grpSpPr>
              <p:sp>
                <p:nvSpPr>
                  <p:cNvPr id="180" name="Rectangle 275"/>
                  <p:cNvSpPr>
                    <a:spLocks noChangeArrowheads="1"/>
                  </p:cNvSpPr>
                  <p:nvPr/>
                </p:nvSpPr>
                <p:spPr bwMode="auto">
                  <a:xfrm>
                    <a:off x="2686" y="3681"/>
                    <a:ext cx="20" cy="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84" name="Rectangle 279"/>
                  <p:cNvSpPr>
                    <a:spLocks noChangeArrowheads="1"/>
                  </p:cNvSpPr>
                  <p:nvPr/>
                </p:nvSpPr>
                <p:spPr bwMode="auto">
                  <a:xfrm>
                    <a:off x="2686" y="3681"/>
                    <a:ext cx="1879" cy="4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85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2686" y="3681"/>
                    <a:ext cx="1879" cy="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86" name="Rectangle 282"/>
                  <p:cNvSpPr>
                    <a:spLocks noChangeArrowheads="1"/>
                  </p:cNvSpPr>
                  <p:nvPr/>
                </p:nvSpPr>
                <p:spPr bwMode="auto">
                  <a:xfrm>
                    <a:off x="2684" y="3689"/>
                    <a:ext cx="4" cy="11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87" name="Rectangle 283"/>
                  <p:cNvSpPr>
                    <a:spLocks noChangeArrowheads="1"/>
                  </p:cNvSpPr>
                  <p:nvPr/>
                </p:nvSpPr>
                <p:spPr bwMode="auto">
                  <a:xfrm>
                    <a:off x="2953" y="3689"/>
                    <a:ext cx="4" cy="11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88" name="Rectangle 284"/>
                  <p:cNvSpPr>
                    <a:spLocks noChangeArrowheads="1"/>
                  </p:cNvSpPr>
                  <p:nvPr/>
                </p:nvSpPr>
                <p:spPr bwMode="auto">
                  <a:xfrm>
                    <a:off x="3221" y="3686"/>
                    <a:ext cx="4" cy="24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89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3490" y="3686"/>
                    <a:ext cx="4" cy="24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90" name="Rectangle 286"/>
                  <p:cNvSpPr>
                    <a:spLocks noChangeArrowheads="1"/>
                  </p:cNvSpPr>
                  <p:nvPr/>
                </p:nvSpPr>
                <p:spPr bwMode="auto">
                  <a:xfrm>
                    <a:off x="3758" y="3689"/>
                    <a:ext cx="4" cy="11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91" name="Rectangle 287"/>
                  <p:cNvSpPr>
                    <a:spLocks noChangeArrowheads="1"/>
                  </p:cNvSpPr>
                  <p:nvPr/>
                </p:nvSpPr>
                <p:spPr bwMode="auto">
                  <a:xfrm>
                    <a:off x="4026" y="3686"/>
                    <a:ext cx="4" cy="24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92" name="Rectangle 288"/>
                  <p:cNvSpPr>
                    <a:spLocks noChangeArrowheads="1"/>
                  </p:cNvSpPr>
                  <p:nvPr/>
                </p:nvSpPr>
                <p:spPr bwMode="auto">
                  <a:xfrm>
                    <a:off x="4295" y="3686"/>
                    <a:ext cx="4" cy="24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93" name="Rectangle 289"/>
                  <p:cNvSpPr>
                    <a:spLocks noChangeArrowheads="1"/>
                  </p:cNvSpPr>
                  <p:nvPr/>
                </p:nvSpPr>
                <p:spPr bwMode="auto">
                  <a:xfrm>
                    <a:off x="4563" y="3689"/>
                    <a:ext cx="4" cy="114"/>
                  </a:xfrm>
                  <a:prstGeom prst="rect">
                    <a:avLst/>
                  </a:prstGeom>
                  <a:noFill/>
                  <a:ln w="1588" cap="flat">
                    <a:solidFill>
                      <a:srgbClr val="000000"/>
                    </a:solidFill>
                    <a:prstDash val="solid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700"/>
                  </a:p>
                </p:txBody>
              </p:sp>
              <p:sp>
                <p:nvSpPr>
                  <p:cNvPr id="198" name="Rectangle 294"/>
                  <p:cNvSpPr>
                    <a:spLocks noChangeArrowheads="1"/>
                  </p:cNvSpPr>
                  <p:nvPr/>
                </p:nvSpPr>
                <p:spPr bwMode="auto">
                  <a:xfrm>
                    <a:off x="2692" y="3854"/>
                    <a:ext cx="259" cy="1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rPr>
                      <a:t>No TF</a:t>
                    </a: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900" b="1" dirty="0" smtClean="0">
                        <a:solidFill>
                          <a:srgbClr val="000000"/>
                        </a:solidFill>
                      </a:rPr>
                      <a:t>Control</a:t>
                    </a:r>
                    <a:endParaRPr kumimoji="0" lang="en-US" alt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199" name="Rectangle 299"/>
                  <p:cNvSpPr>
                    <a:spLocks noChangeArrowheads="1"/>
                  </p:cNvSpPr>
                  <p:nvPr/>
                </p:nvSpPr>
                <p:spPr bwMode="auto">
                  <a:xfrm>
                    <a:off x="2964" y="3854"/>
                    <a:ext cx="259" cy="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900" b="1" dirty="0" smtClean="0">
                        <a:solidFill>
                          <a:srgbClr val="000000"/>
                        </a:solidFill>
                      </a:rPr>
                      <a:t>Control</a:t>
                    </a:r>
                    <a:endParaRPr kumimoji="0" lang="en-US" alt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00" name="Rectangle 301"/>
                  <p:cNvSpPr>
                    <a:spLocks noChangeArrowheads="1"/>
                  </p:cNvSpPr>
                  <p:nvPr/>
                </p:nvSpPr>
                <p:spPr bwMode="auto">
                  <a:xfrm>
                    <a:off x="3278" y="3854"/>
                    <a:ext cx="210" cy="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000" b="1" dirty="0" smtClean="0">
                        <a:solidFill>
                          <a:srgbClr val="000000"/>
                        </a:solidFill>
                      </a:rPr>
                      <a:t>29b-1</a:t>
                    </a:r>
                    <a:endParaRPr kumimoji="0" lang="en-US" alt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01" name="Rectangle 311"/>
                  <p:cNvSpPr>
                    <a:spLocks noChangeArrowheads="1"/>
                  </p:cNvSpPr>
                  <p:nvPr/>
                </p:nvSpPr>
                <p:spPr bwMode="auto">
                  <a:xfrm>
                    <a:off x="3581" y="3854"/>
                    <a:ext cx="133" cy="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000" b="1" dirty="0" smtClean="0">
                        <a:solidFill>
                          <a:srgbClr val="000000"/>
                        </a:solidFill>
                      </a:rPr>
                      <a:t>29a</a:t>
                    </a:r>
                    <a:endParaRPr kumimoji="0" lang="en-US" alt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02" name="Rectangle 317"/>
                  <p:cNvSpPr>
                    <a:spLocks noChangeArrowheads="1"/>
                  </p:cNvSpPr>
                  <p:nvPr/>
                </p:nvSpPr>
                <p:spPr bwMode="auto">
                  <a:xfrm>
                    <a:off x="3774" y="3854"/>
                    <a:ext cx="259" cy="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900" b="1" dirty="0" smtClean="0">
                        <a:solidFill>
                          <a:srgbClr val="000000"/>
                        </a:solidFill>
                      </a:rPr>
                      <a:t>Control</a:t>
                    </a:r>
                    <a:endParaRPr kumimoji="0" lang="en-US" altLang="en-US" sz="9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03" name="Rectangle 319"/>
                  <p:cNvSpPr>
                    <a:spLocks noChangeArrowheads="1"/>
                  </p:cNvSpPr>
                  <p:nvPr/>
                </p:nvSpPr>
                <p:spPr bwMode="auto">
                  <a:xfrm>
                    <a:off x="4070" y="3854"/>
                    <a:ext cx="210" cy="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000" b="1" dirty="0" smtClean="0">
                        <a:solidFill>
                          <a:srgbClr val="000000"/>
                        </a:solidFill>
                      </a:rPr>
                      <a:t>29b-1</a:t>
                    </a:r>
                    <a:endParaRPr kumimoji="0" lang="en-US" alt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endParaRPr>
                  </a:p>
                </p:txBody>
              </p:sp>
              <p:sp>
                <p:nvSpPr>
                  <p:cNvPr id="204" name="Rectangle 32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3854"/>
                    <a:ext cx="133" cy="9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000" b="1" dirty="0" smtClean="0">
                        <a:solidFill>
                          <a:srgbClr val="000000"/>
                        </a:solidFill>
                      </a:rPr>
                      <a:t>29a</a:t>
                    </a:r>
                    <a:endParaRPr kumimoji="0" lang="en-US" alt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</p:grp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1574711" y="1890960"/>
                  <a:ext cx="615" cy="73326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2852648" y="1890960"/>
                  <a:ext cx="615" cy="73326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4127687" y="1890960"/>
                  <a:ext cx="615" cy="73326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1148960" y="1890960"/>
                  <a:ext cx="615" cy="73326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" name="Rectangle 96"/>
                <p:cNvSpPr>
                  <a:spLocks noChangeArrowheads="1"/>
                </p:cNvSpPr>
                <p:nvPr/>
              </p:nvSpPr>
              <p:spPr bwMode="auto">
                <a:xfrm>
                  <a:off x="1892404" y="2421521"/>
                  <a:ext cx="86360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en-US" sz="1200" b="1" dirty="0" smtClean="0">
                      <a:solidFill>
                        <a:srgbClr val="000000"/>
                      </a:solidFill>
                    </a:rPr>
                    <a:t>A</a:t>
                  </a:r>
                  <a:r>
                    <a:rPr kumimoji="0" lang="en-US" alt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nti-</a:t>
                  </a:r>
                  <a:r>
                    <a:rPr kumimoji="0" lang="en-US" altLang="en-US" sz="1200" b="1" i="0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miR</a:t>
                  </a:r>
                  <a:r>
                    <a:rPr kumimoji="0" lang="en-US" alt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-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90" name="Rectangle 96"/>
                <p:cNvSpPr>
                  <a:spLocks noChangeArrowheads="1"/>
                </p:cNvSpPr>
                <p:nvPr/>
              </p:nvSpPr>
              <p:spPr bwMode="auto">
                <a:xfrm>
                  <a:off x="3219287" y="2409624"/>
                  <a:ext cx="86360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en-US" sz="1200" b="1" dirty="0" smtClean="0">
                      <a:solidFill>
                        <a:srgbClr val="000000"/>
                      </a:solidFill>
                    </a:rPr>
                    <a:t>Pre-</a:t>
                  </a:r>
                  <a:r>
                    <a:rPr lang="en-US" altLang="en-US" sz="1200" b="1" dirty="0" err="1" smtClean="0">
                      <a:solidFill>
                        <a:srgbClr val="000000"/>
                      </a:solidFill>
                    </a:rPr>
                    <a:t>miR</a:t>
                  </a:r>
                  <a:r>
                    <a:rPr lang="en-US" altLang="en-US" sz="1200" b="1" dirty="0" smtClean="0">
                      <a:solidFill>
                        <a:srgbClr val="000000"/>
                      </a:solidFill>
                    </a:rPr>
                    <a:t>-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</p:grpSp>
          <p:sp>
            <p:nvSpPr>
              <p:cNvPr id="82" name="Rectangle 79"/>
              <p:cNvSpPr>
                <a:spLocks noChangeArrowheads="1"/>
              </p:cNvSpPr>
              <p:nvPr/>
            </p:nvSpPr>
            <p:spPr bwMode="auto">
              <a:xfrm>
                <a:off x="-369481" y="4266399"/>
                <a:ext cx="3966651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100</a:t>
                </a:r>
                <a:r>
                  <a:rPr kumimoji="0" lang="en-US" altLang="en-US" sz="1100" b="1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en-US" altLang="en-US" sz="1100" b="1" i="0" u="none" strike="noStrike" cap="none" normalizeH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</a:t>
                </a:r>
                <a:r>
                  <a:rPr kumimoji="0" lang="en-US" altLang="en-US" sz="11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</a:t>
                </a: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4-OHT    -     +   </a:t>
                </a:r>
                <a:r>
                  <a:rPr lang="en-US" altLang="en-US" sz="1100" b="1" dirty="0" smtClean="0">
                    <a:solidFill>
                      <a:srgbClr val="000000"/>
                    </a:solidFill>
                    <a:cs typeface="Arial" panose="020B0604020202020204" pitchFamily="34" charset="0"/>
                  </a:rPr>
                  <a:t>-    +    -    +   -     +   -    +    -    +     -    +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83" name="Rectangle 79"/>
              <p:cNvSpPr>
                <a:spLocks noChangeArrowheads="1"/>
              </p:cNvSpPr>
              <p:nvPr/>
            </p:nvSpPr>
            <p:spPr bwMode="auto">
              <a:xfrm>
                <a:off x="-248429" y="4445395"/>
                <a:ext cx="799899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Transfected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with 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7" name="Group 4"/>
            <p:cNvGrpSpPr>
              <a:grpSpLocks noChangeAspect="1"/>
            </p:cNvGrpSpPr>
            <p:nvPr/>
          </p:nvGrpSpPr>
          <p:grpSpPr bwMode="auto">
            <a:xfrm>
              <a:off x="4445002" y="2087562"/>
              <a:ext cx="3514726" cy="1908175"/>
              <a:chOff x="2800" y="1315"/>
              <a:chExt cx="2214" cy="1202"/>
            </a:xfrm>
          </p:grpSpPr>
          <p:sp>
            <p:nvSpPr>
              <p:cNvPr id="209" name="Rectangle 5"/>
              <p:cNvSpPr>
                <a:spLocks noChangeArrowheads="1"/>
              </p:cNvSpPr>
              <p:nvPr/>
            </p:nvSpPr>
            <p:spPr bwMode="auto">
              <a:xfrm>
                <a:off x="3080" y="2443"/>
                <a:ext cx="190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Rectangle 6"/>
              <p:cNvSpPr>
                <a:spLocks noChangeArrowheads="1"/>
              </p:cNvSpPr>
              <p:nvPr/>
            </p:nvSpPr>
            <p:spPr bwMode="auto">
              <a:xfrm>
                <a:off x="3080" y="2443"/>
                <a:ext cx="1904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Rectangle 16"/>
              <p:cNvSpPr>
                <a:spLocks noChangeArrowheads="1"/>
              </p:cNvSpPr>
              <p:nvPr/>
            </p:nvSpPr>
            <p:spPr bwMode="auto">
              <a:xfrm>
                <a:off x="3109" y="1702"/>
                <a:ext cx="80" cy="74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7"/>
              <p:cNvSpPr>
                <a:spLocks noEditPoints="1"/>
              </p:cNvSpPr>
              <p:nvPr/>
            </p:nvSpPr>
            <p:spPr bwMode="auto">
              <a:xfrm>
                <a:off x="3109" y="1701"/>
                <a:ext cx="82" cy="745"/>
              </a:xfrm>
              <a:custGeom>
                <a:avLst/>
                <a:gdLst>
                  <a:gd name="T0" fmla="*/ 0 w 976"/>
                  <a:gd name="T1" fmla="*/ 15 h 8848"/>
                  <a:gd name="T2" fmla="*/ 17 w 976"/>
                  <a:gd name="T3" fmla="*/ 0 h 8848"/>
                  <a:gd name="T4" fmla="*/ 959 w 976"/>
                  <a:gd name="T5" fmla="*/ 0 h 8848"/>
                  <a:gd name="T6" fmla="*/ 976 w 976"/>
                  <a:gd name="T7" fmla="*/ 15 h 8848"/>
                  <a:gd name="T8" fmla="*/ 976 w 976"/>
                  <a:gd name="T9" fmla="*/ 8834 h 8848"/>
                  <a:gd name="T10" fmla="*/ 959 w 976"/>
                  <a:gd name="T11" fmla="*/ 8848 h 8848"/>
                  <a:gd name="T12" fmla="*/ 17 w 976"/>
                  <a:gd name="T13" fmla="*/ 8848 h 8848"/>
                  <a:gd name="T14" fmla="*/ 0 w 976"/>
                  <a:gd name="T15" fmla="*/ 8834 h 8848"/>
                  <a:gd name="T16" fmla="*/ 0 w 976"/>
                  <a:gd name="T17" fmla="*/ 15 h 8848"/>
                  <a:gd name="T18" fmla="*/ 35 w 976"/>
                  <a:gd name="T19" fmla="*/ 8834 h 8848"/>
                  <a:gd name="T20" fmla="*/ 17 w 976"/>
                  <a:gd name="T21" fmla="*/ 8819 h 8848"/>
                  <a:gd name="T22" fmla="*/ 959 w 976"/>
                  <a:gd name="T23" fmla="*/ 8819 h 8848"/>
                  <a:gd name="T24" fmla="*/ 942 w 976"/>
                  <a:gd name="T25" fmla="*/ 8834 h 8848"/>
                  <a:gd name="T26" fmla="*/ 942 w 976"/>
                  <a:gd name="T27" fmla="*/ 15 h 8848"/>
                  <a:gd name="T28" fmla="*/ 959 w 976"/>
                  <a:gd name="T29" fmla="*/ 30 h 8848"/>
                  <a:gd name="T30" fmla="*/ 17 w 976"/>
                  <a:gd name="T31" fmla="*/ 30 h 8848"/>
                  <a:gd name="T32" fmla="*/ 35 w 976"/>
                  <a:gd name="T33" fmla="*/ 15 h 8848"/>
                  <a:gd name="T34" fmla="*/ 35 w 976"/>
                  <a:gd name="T35" fmla="*/ 8834 h 8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884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59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8834"/>
                    </a:lnTo>
                    <a:cubicBezTo>
                      <a:pt x="976" y="8842"/>
                      <a:pt x="969" y="8848"/>
                      <a:pt x="959" y="8848"/>
                    </a:cubicBezTo>
                    <a:lnTo>
                      <a:pt x="17" y="8848"/>
                    </a:lnTo>
                    <a:cubicBezTo>
                      <a:pt x="8" y="8848"/>
                      <a:pt x="0" y="8842"/>
                      <a:pt x="0" y="8834"/>
                    </a:cubicBezTo>
                    <a:lnTo>
                      <a:pt x="0" y="15"/>
                    </a:lnTo>
                    <a:close/>
                    <a:moveTo>
                      <a:pt x="35" y="8834"/>
                    </a:moveTo>
                    <a:lnTo>
                      <a:pt x="17" y="8819"/>
                    </a:lnTo>
                    <a:lnTo>
                      <a:pt x="959" y="8819"/>
                    </a:lnTo>
                    <a:lnTo>
                      <a:pt x="942" y="8834"/>
                    </a:lnTo>
                    <a:lnTo>
                      <a:pt x="942" y="15"/>
                    </a:lnTo>
                    <a:lnTo>
                      <a:pt x="959" y="30"/>
                    </a:lnTo>
                    <a:lnTo>
                      <a:pt x="17" y="30"/>
                    </a:lnTo>
                    <a:lnTo>
                      <a:pt x="35" y="15"/>
                    </a:lnTo>
                    <a:lnTo>
                      <a:pt x="35" y="88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8"/>
              <p:cNvSpPr>
                <a:spLocks noEditPoints="1"/>
              </p:cNvSpPr>
              <p:nvPr/>
            </p:nvSpPr>
            <p:spPr bwMode="auto">
              <a:xfrm>
                <a:off x="3109" y="1701"/>
                <a:ext cx="82" cy="745"/>
              </a:xfrm>
              <a:custGeom>
                <a:avLst/>
                <a:gdLst>
                  <a:gd name="T0" fmla="*/ 0 w 976"/>
                  <a:gd name="T1" fmla="*/ 15 h 8848"/>
                  <a:gd name="T2" fmla="*/ 17 w 976"/>
                  <a:gd name="T3" fmla="*/ 0 h 8848"/>
                  <a:gd name="T4" fmla="*/ 959 w 976"/>
                  <a:gd name="T5" fmla="*/ 0 h 8848"/>
                  <a:gd name="T6" fmla="*/ 976 w 976"/>
                  <a:gd name="T7" fmla="*/ 15 h 8848"/>
                  <a:gd name="T8" fmla="*/ 976 w 976"/>
                  <a:gd name="T9" fmla="*/ 8834 h 8848"/>
                  <a:gd name="T10" fmla="*/ 959 w 976"/>
                  <a:gd name="T11" fmla="*/ 8848 h 8848"/>
                  <a:gd name="T12" fmla="*/ 17 w 976"/>
                  <a:gd name="T13" fmla="*/ 8848 h 8848"/>
                  <a:gd name="T14" fmla="*/ 0 w 976"/>
                  <a:gd name="T15" fmla="*/ 8834 h 8848"/>
                  <a:gd name="T16" fmla="*/ 0 w 976"/>
                  <a:gd name="T17" fmla="*/ 15 h 8848"/>
                  <a:gd name="T18" fmla="*/ 35 w 976"/>
                  <a:gd name="T19" fmla="*/ 8834 h 8848"/>
                  <a:gd name="T20" fmla="*/ 17 w 976"/>
                  <a:gd name="T21" fmla="*/ 8819 h 8848"/>
                  <a:gd name="T22" fmla="*/ 959 w 976"/>
                  <a:gd name="T23" fmla="*/ 8819 h 8848"/>
                  <a:gd name="T24" fmla="*/ 942 w 976"/>
                  <a:gd name="T25" fmla="*/ 8834 h 8848"/>
                  <a:gd name="T26" fmla="*/ 942 w 976"/>
                  <a:gd name="T27" fmla="*/ 15 h 8848"/>
                  <a:gd name="T28" fmla="*/ 959 w 976"/>
                  <a:gd name="T29" fmla="*/ 30 h 8848"/>
                  <a:gd name="T30" fmla="*/ 17 w 976"/>
                  <a:gd name="T31" fmla="*/ 30 h 8848"/>
                  <a:gd name="T32" fmla="*/ 35 w 976"/>
                  <a:gd name="T33" fmla="*/ 15 h 8848"/>
                  <a:gd name="T34" fmla="*/ 35 w 976"/>
                  <a:gd name="T35" fmla="*/ 8834 h 8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884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59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8834"/>
                    </a:lnTo>
                    <a:cubicBezTo>
                      <a:pt x="976" y="8842"/>
                      <a:pt x="969" y="8848"/>
                      <a:pt x="959" y="8848"/>
                    </a:cubicBezTo>
                    <a:lnTo>
                      <a:pt x="17" y="8848"/>
                    </a:lnTo>
                    <a:cubicBezTo>
                      <a:pt x="8" y="8848"/>
                      <a:pt x="0" y="8842"/>
                      <a:pt x="0" y="8834"/>
                    </a:cubicBezTo>
                    <a:lnTo>
                      <a:pt x="0" y="15"/>
                    </a:lnTo>
                    <a:close/>
                    <a:moveTo>
                      <a:pt x="35" y="8834"/>
                    </a:moveTo>
                    <a:lnTo>
                      <a:pt x="17" y="8819"/>
                    </a:lnTo>
                    <a:lnTo>
                      <a:pt x="959" y="8819"/>
                    </a:lnTo>
                    <a:lnTo>
                      <a:pt x="942" y="8834"/>
                    </a:lnTo>
                    <a:lnTo>
                      <a:pt x="942" y="15"/>
                    </a:lnTo>
                    <a:lnTo>
                      <a:pt x="959" y="30"/>
                    </a:lnTo>
                    <a:lnTo>
                      <a:pt x="17" y="30"/>
                    </a:lnTo>
                    <a:lnTo>
                      <a:pt x="35" y="15"/>
                    </a:lnTo>
                    <a:lnTo>
                      <a:pt x="35" y="883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Rectangle 19"/>
              <p:cNvSpPr>
                <a:spLocks noChangeArrowheads="1"/>
              </p:cNvSpPr>
              <p:nvPr/>
            </p:nvSpPr>
            <p:spPr bwMode="auto">
              <a:xfrm>
                <a:off x="3246" y="1597"/>
                <a:ext cx="79" cy="847"/>
              </a:xfrm>
              <a:prstGeom prst="rect">
                <a:avLst/>
              </a:prstGeom>
              <a:pattFill prst="wdUpDiag">
                <a:fgClr>
                  <a:srgbClr val="000000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Rectangle 20"/>
              <p:cNvSpPr>
                <a:spLocks noChangeArrowheads="1"/>
              </p:cNvSpPr>
              <p:nvPr/>
            </p:nvSpPr>
            <p:spPr bwMode="auto">
              <a:xfrm>
                <a:off x="3246" y="1597"/>
                <a:ext cx="79" cy="847"/>
              </a:xfrm>
              <a:prstGeom prst="rect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Rectangle 21"/>
              <p:cNvSpPr>
                <a:spLocks noChangeArrowheads="1"/>
              </p:cNvSpPr>
              <p:nvPr/>
            </p:nvSpPr>
            <p:spPr bwMode="auto">
              <a:xfrm>
                <a:off x="3389" y="1702"/>
                <a:ext cx="78" cy="74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22"/>
              <p:cNvSpPr>
                <a:spLocks noEditPoints="1"/>
              </p:cNvSpPr>
              <p:nvPr/>
            </p:nvSpPr>
            <p:spPr bwMode="auto">
              <a:xfrm>
                <a:off x="3381" y="1701"/>
                <a:ext cx="83" cy="745"/>
              </a:xfrm>
              <a:custGeom>
                <a:avLst/>
                <a:gdLst>
                  <a:gd name="T0" fmla="*/ 0 w 976"/>
                  <a:gd name="T1" fmla="*/ 15 h 8848"/>
                  <a:gd name="T2" fmla="*/ 17 w 976"/>
                  <a:gd name="T3" fmla="*/ 0 h 8848"/>
                  <a:gd name="T4" fmla="*/ 959 w 976"/>
                  <a:gd name="T5" fmla="*/ 0 h 8848"/>
                  <a:gd name="T6" fmla="*/ 976 w 976"/>
                  <a:gd name="T7" fmla="*/ 15 h 8848"/>
                  <a:gd name="T8" fmla="*/ 976 w 976"/>
                  <a:gd name="T9" fmla="*/ 8834 h 8848"/>
                  <a:gd name="T10" fmla="*/ 959 w 976"/>
                  <a:gd name="T11" fmla="*/ 8848 h 8848"/>
                  <a:gd name="T12" fmla="*/ 17 w 976"/>
                  <a:gd name="T13" fmla="*/ 8848 h 8848"/>
                  <a:gd name="T14" fmla="*/ 0 w 976"/>
                  <a:gd name="T15" fmla="*/ 8834 h 8848"/>
                  <a:gd name="T16" fmla="*/ 0 w 976"/>
                  <a:gd name="T17" fmla="*/ 15 h 8848"/>
                  <a:gd name="T18" fmla="*/ 35 w 976"/>
                  <a:gd name="T19" fmla="*/ 8834 h 8848"/>
                  <a:gd name="T20" fmla="*/ 17 w 976"/>
                  <a:gd name="T21" fmla="*/ 8819 h 8848"/>
                  <a:gd name="T22" fmla="*/ 959 w 976"/>
                  <a:gd name="T23" fmla="*/ 8819 h 8848"/>
                  <a:gd name="T24" fmla="*/ 942 w 976"/>
                  <a:gd name="T25" fmla="*/ 8834 h 8848"/>
                  <a:gd name="T26" fmla="*/ 942 w 976"/>
                  <a:gd name="T27" fmla="*/ 15 h 8848"/>
                  <a:gd name="T28" fmla="*/ 959 w 976"/>
                  <a:gd name="T29" fmla="*/ 30 h 8848"/>
                  <a:gd name="T30" fmla="*/ 17 w 976"/>
                  <a:gd name="T31" fmla="*/ 30 h 8848"/>
                  <a:gd name="T32" fmla="*/ 35 w 976"/>
                  <a:gd name="T33" fmla="*/ 15 h 8848"/>
                  <a:gd name="T34" fmla="*/ 35 w 976"/>
                  <a:gd name="T35" fmla="*/ 8834 h 8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884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59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8834"/>
                    </a:lnTo>
                    <a:cubicBezTo>
                      <a:pt x="976" y="8842"/>
                      <a:pt x="969" y="8848"/>
                      <a:pt x="959" y="8848"/>
                    </a:cubicBezTo>
                    <a:lnTo>
                      <a:pt x="17" y="8848"/>
                    </a:lnTo>
                    <a:cubicBezTo>
                      <a:pt x="8" y="8848"/>
                      <a:pt x="0" y="8842"/>
                      <a:pt x="0" y="8834"/>
                    </a:cubicBezTo>
                    <a:lnTo>
                      <a:pt x="0" y="15"/>
                    </a:lnTo>
                    <a:close/>
                    <a:moveTo>
                      <a:pt x="35" y="8834"/>
                    </a:moveTo>
                    <a:lnTo>
                      <a:pt x="17" y="8819"/>
                    </a:lnTo>
                    <a:lnTo>
                      <a:pt x="959" y="8819"/>
                    </a:lnTo>
                    <a:lnTo>
                      <a:pt x="942" y="8834"/>
                    </a:lnTo>
                    <a:lnTo>
                      <a:pt x="942" y="15"/>
                    </a:lnTo>
                    <a:lnTo>
                      <a:pt x="959" y="30"/>
                    </a:lnTo>
                    <a:lnTo>
                      <a:pt x="17" y="30"/>
                    </a:lnTo>
                    <a:lnTo>
                      <a:pt x="35" y="15"/>
                    </a:lnTo>
                    <a:lnTo>
                      <a:pt x="35" y="88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23"/>
              <p:cNvSpPr>
                <a:spLocks noEditPoints="1"/>
              </p:cNvSpPr>
              <p:nvPr/>
            </p:nvSpPr>
            <p:spPr bwMode="auto">
              <a:xfrm>
                <a:off x="3381" y="1701"/>
                <a:ext cx="82" cy="745"/>
              </a:xfrm>
              <a:custGeom>
                <a:avLst/>
                <a:gdLst>
                  <a:gd name="T0" fmla="*/ 0 w 976"/>
                  <a:gd name="T1" fmla="*/ 15 h 8848"/>
                  <a:gd name="T2" fmla="*/ 17 w 976"/>
                  <a:gd name="T3" fmla="*/ 0 h 8848"/>
                  <a:gd name="T4" fmla="*/ 959 w 976"/>
                  <a:gd name="T5" fmla="*/ 0 h 8848"/>
                  <a:gd name="T6" fmla="*/ 976 w 976"/>
                  <a:gd name="T7" fmla="*/ 15 h 8848"/>
                  <a:gd name="T8" fmla="*/ 976 w 976"/>
                  <a:gd name="T9" fmla="*/ 8834 h 8848"/>
                  <a:gd name="T10" fmla="*/ 959 w 976"/>
                  <a:gd name="T11" fmla="*/ 8848 h 8848"/>
                  <a:gd name="T12" fmla="*/ 17 w 976"/>
                  <a:gd name="T13" fmla="*/ 8848 h 8848"/>
                  <a:gd name="T14" fmla="*/ 0 w 976"/>
                  <a:gd name="T15" fmla="*/ 8834 h 8848"/>
                  <a:gd name="T16" fmla="*/ 0 w 976"/>
                  <a:gd name="T17" fmla="*/ 15 h 8848"/>
                  <a:gd name="T18" fmla="*/ 35 w 976"/>
                  <a:gd name="T19" fmla="*/ 8834 h 8848"/>
                  <a:gd name="T20" fmla="*/ 17 w 976"/>
                  <a:gd name="T21" fmla="*/ 8819 h 8848"/>
                  <a:gd name="T22" fmla="*/ 959 w 976"/>
                  <a:gd name="T23" fmla="*/ 8819 h 8848"/>
                  <a:gd name="T24" fmla="*/ 942 w 976"/>
                  <a:gd name="T25" fmla="*/ 8834 h 8848"/>
                  <a:gd name="T26" fmla="*/ 942 w 976"/>
                  <a:gd name="T27" fmla="*/ 15 h 8848"/>
                  <a:gd name="T28" fmla="*/ 959 w 976"/>
                  <a:gd name="T29" fmla="*/ 30 h 8848"/>
                  <a:gd name="T30" fmla="*/ 17 w 976"/>
                  <a:gd name="T31" fmla="*/ 30 h 8848"/>
                  <a:gd name="T32" fmla="*/ 35 w 976"/>
                  <a:gd name="T33" fmla="*/ 15 h 8848"/>
                  <a:gd name="T34" fmla="*/ 35 w 976"/>
                  <a:gd name="T35" fmla="*/ 8834 h 8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884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59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8834"/>
                    </a:lnTo>
                    <a:cubicBezTo>
                      <a:pt x="976" y="8842"/>
                      <a:pt x="969" y="8848"/>
                      <a:pt x="959" y="8848"/>
                    </a:cubicBezTo>
                    <a:lnTo>
                      <a:pt x="17" y="8848"/>
                    </a:lnTo>
                    <a:cubicBezTo>
                      <a:pt x="8" y="8848"/>
                      <a:pt x="0" y="8842"/>
                      <a:pt x="0" y="8834"/>
                    </a:cubicBezTo>
                    <a:lnTo>
                      <a:pt x="0" y="15"/>
                    </a:lnTo>
                    <a:close/>
                    <a:moveTo>
                      <a:pt x="35" y="8834"/>
                    </a:moveTo>
                    <a:lnTo>
                      <a:pt x="17" y="8819"/>
                    </a:lnTo>
                    <a:lnTo>
                      <a:pt x="959" y="8819"/>
                    </a:lnTo>
                    <a:lnTo>
                      <a:pt x="942" y="8834"/>
                    </a:lnTo>
                    <a:lnTo>
                      <a:pt x="942" y="15"/>
                    </a:lnTo>
                    <a:lnTo>
                      <a:pt x="959" y="30"/>
                    </a:lnTo>
                    <a:lnTo>
                      <a:pt x="17" y="30"/>
                    </a:lnTo>
                    <a:lnTo>
                      <a:pt x="35" y="15"/>
                    </a:lnTo>
                    <a:lnTo>
                      <a:pt x="35" y="883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Rectangle 24"/>
              <p:cNvSpPr>
                <a:spLocks noChangeArrowheads="1"/>
              </p:cNvSpPr>
              <p:nvPr/>
            </p:nvSpPr>
            <p:spPr bwMode="auto">
              <a:xfrm>
                <a:off x="3518" y="1686"/>
                <a:ext cx="80" cy="75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Rectangle 25"/>
              <p:cNvSpPr>
                <a:spLocks noChangeArrowheads="1"/>
              </p:cNvSpPr>
              <p:nvPr/>
            </p:nvSpPr>
            <p:spPr bwMode="auto">
              <a:xfrm>
                <a:off x="3518" y="1686"/>
                <a:ext cx="80" cy="758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Rectangle 26"/>
              <p:cNvSpPr>
                <a:spLocks noChangeArrowheads="1"/>
              </p:cNvSpPr>
              <p:nvPr/>
            </p:nvSpPr>
            <p:spPr bwMode="auto">
              <a:xfrm>
                <a:off x="3654" y="1715"/>
                <a:ext cx="81" cy="729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27"/>
              <p:cNvSpPr>
                <a:spLocks noEditPoints="1"/>
              </p:cNvSpPr>
              <p:nvPr/>
            </p:nvSpPr>
            <p:spPr bwMode="auto">
              <a:xfrm>
                <a:off x="3654" y="1715"/>
                <a:ext cx="83" cy="731"/>
              </a:xfrm>
              <a:custGeom>
                <a:avLst/>
                <a:gdLst>
                  <a:gd name="T0" fmla="*/ 0 w 992"/>
                  <a:gd name="T1" fmla="*/ 15 h 8688"/>
                  <a:gd name="T2" fmla="*/ 18 w 992"/>
                  <a:gd name="T3" fmla="*/ 0 h 8688"/>
                  <a:gd name="T4" fmla="*/ 975 w 992"/>
                  <a:gd name="T5" fmla="*/ 0 h 8688"/>
                  <a:gd name="T6" fmla="*/ 992 w 992"/>
                  <a:gd name="T7" fmla="*/ 15 h 8688"/>
                  <a:gd name="T8" fmla="*/ 992 w 992"/>
                  <a:gd name="T9" fmla="*/ 8674 h 8688"/>
                  <a:gd name="T10" fmla="*/ 975 w 992"/>
                  <a:gd name="T11" fmla="*/ 8688 h 8688"/>
                  <a:gd name="T12" fmla="*/ 18 w 992"/>
                  <a:gd name="T13" fmla="*/ 8688 h 8688"/>
                  <a:gd name="T14" fmla="*/ 0 w 992"/>
                  <a:gd name="T15" fmla="*/ 8674 h 8688"/>
                  <a:gd name="T16" fmla="*/ 0 w 992"/>
                  <a:gd name="T17" fmla="*/ 15 h 8688"/>
                  <a:gd name="T18" fmla="*/ 35 w 992"/>
                  <a:gd name="T19" fmla="*/ 8674 h 8688"/>
                  <a:gd name="T20" fmla="*/ 18 w 992"/>
                  <a:gd name="T21" fmla="*/ 8659 h 8688"/>
                  <a:gd name="T22" fmla="*/ 975 w 992"/>
                  <a:gd name="T23" fmla="*/ 8659 h 8688"/>
                  <a:gd name="T24" fmla="*/ 958 w 992"/>
                  <a:gd name="T25" fmla="*/ 8674 h 8688"/>
                  <a:gd name="T26" fmla="*/ 958 w 992"/>
                  <a:gd name="T27" fmla="*/ 15 h 8688"/>
                  <a:gd name="T28" fmla="*/ 975 w 992"/>
                  <a:gd name="T29" fmla="*/ 30 h 8688"/>
                  <a:gd name="T30" fmla="*/ 18 w 992"/>
                  <a:gd name="T31" fmla="*/ 30 h 8688"/>
                  <a:gd name="T32" fmla="*/ 35 w 992"/>
                  <a:gd name="T33" fmla="*/ 15 h 8688"/>
                  <a:gd name="T34" fmla="*/ 35 w 992"/>
                  <a:gd name="T35" fmla="*/ 8674 h 8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2" h="8688">
                    <a:moveTo>
                      <a:pt x="0" y="15"/>
                    </a:moveTo>
                    <a:cubicBezTo>
                      <a:pt x="0" y="7"/>
                      <a:pt x="8" y="0"/>
                      <a:pt x="18" y="0"/>
                    </a:cubicBezTo>
                    <a:lnTo>
                      <a:pt x="975" y="0"/>
                    </a:lnTo>
                    <a:cubicBezTo>
                      <a:pt x="985" y="0"/>
                      <a:pt x="992" y="7"/>
                      <a:pt x="992" y="15"/>
                    </a:cubicBezTo>
                    <a:lnTo>
                      <a:pt x="992" y="8674"/>
                    </a:lnTo>
                    <a:cubicBezTo>
                      <a:pt x="992" y="8682"/>
                      <a:pt x="985" y="8688"/>
                      <a:pt x="975" y="8688"/>
                    </a:cubicBezTo>
                    <a:lnTo>
                      <a:pt x="18" y="8688"/>
                    </a:lnTo>
                    <a:cubicBezTo>
                      <a:pt x="8" y="8688"/>
                      <a:pt x="0" y="8682"/>
                      <a:pt x="0" y="8674"/>
                    </a:cubicBezTo>
                    <a:lnTo>
                      <a:pt x="0" y="15"/>
                    </a:lnTo>
                    <a:close/>
                    <a:moveTo>
                      <a:pt x="35" y="8674"/>
                    </a:moveTo>
                    <a:lnTo>
                      <a:pt x="18" y="8659"/>
                    </a:lnTo>
                    <a:lnTo>
                      <a:pt x="975" y="8659"/>
                    </a:lnTo>
                    <a:lnTo>
                      <a:pt x="958" y="8674"/>
                    </a:lnTo>
                    <a:lnTo>
                      <a:pt x="958" y="15"/>
                    </a:lnTo>
                    <a:lnTo>
                      <a:pt x="975" y="30"/>
                    </a:lnTo>
                    <a:lnTo>
                      <a:pt x="18" y="30"/>
                    </a:lnTo>
                    <a:lnTo>
                      <a:pt x="35" y="15"/>
                    </a:lnTo>
                    <a:lnTo>
                      <a:pt x="35" y="867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28"/>
              <p:cNvSpPr>
                <a:spLocks noEditPoints="1"/>
              </p:cNvSpPr>
              <p:nvPr/>
            </p:nvSpPr>
            <p:spPr bwMode="auto">
              <a:xfrm>
                <a:off x="3654" y="1715"/>
                <a:ext cx="83" cy="731"/>
              </a:xfrm>
              <a:custGeom>
                <a:avLst/>
                <a:gdLst>
                  <a:gd name="T0" fmla="*/ 0 w 992"/>
                  <a:gd name="T1" fmla="*/ 15 h 8688"/>
                  <a:gd name="T2" fmla="*/ 18 w 992"/>
                  <a:gd name="T3" fmla="*/ 0 h 8688"/>
                  <a:gd name="T4" fmla="*/ 975 w 992"/>
                  <a:gd name="T5" fmla="*/ 0 h 8688"/>
                  <a:gd name="T6" fmla="*/ 992 w 992"/>
                  <a:gd name="T7" fmla="*/ 15 h 8688"/>
                  <a:gd name="T8" fmla="*/ 992 w 992"/>
                  <a:gd name="T9" fmla="*/ 8674 h 8688"/>
                  <a:gd name="T10" fmla="*/ 975 w 992"/>
                  <a:gd name="T11" fmla="*/ 8688 h 8688"/>
                  <a:gd name="T12" fmla="*/ 18 w 992"/>
                  <a:gd name="T13" fmla="*/ 8688 h 8688"/>
                  <a:gd name="T14" fmla="*/ 0 w 992"/>
                  <a:gd name="T15" fmla="*/ 8674 h 8688"/>
                  <a:gd name="T16" fmla="*/ 0 w 992"/>
                  <a:gd name="T17" fmla="*/ 15 h 8688"/>
                  <a:gd name="T18" fmla="*/ 35 w 992"/>
                  <a:gd name="T19" fmla="*/ 8674 h 8688"/>
                  <a:gd name="T20" fmla="*/ 18 w 992"/>
                  <a:gd name="T21" fmla="*/ 8659 h 8688"/>
                  <a:gd name="T22" fmla="*/ 975 w 992"/>
                  <a:gd name="T23" fmla="*/ 8659 h 8688"/>
                  <a:gd name="T24" fmla="*/ 958 w 992"/>
                  <a:gd name="T25" fmla="*/ 8674 h 8688"/>
                  <a:gd name="T26" fmla="*/ 958 w 992"/>
                  <a:gd name="T27" fmla="*/ 15 h 8688"/>
                  <a:gd name="T28" fmla="*/ 975 w 992"/>
                  <a:gd name="T29" fmla="*/ 30 h 8688"/>
                  <a:gd name="T30" fmla="*/ 18 w 992"/>
                  <a:gd name="T31" fmla="*/ 30 h 8688"/>
                  <a:gd name="T32" fmla="*/ 35 w 992"/>
                  <a:gd name="T33" fmla="*/ 15 h 8688"/>
                  <a:gd name="T34" fmla="*/ 35 w 992"/>
                  <a:gd name="T35" fmla="*/ 8674 h 8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2" h="8688">
                    <a:moveTo>
                      <a:pt x="0" y="15"/>
                    </a:moveTo>
                    <a:cubicBezTo>
                      <a:pt x="0" y="7"/>
                      <a:pt x="8" y="0"/>
                      <a:pt x="18" y="0"/>
                    </a:cubicBezTo>
                    <a:lnTo>
                      <a:pt x="975" y="0"/>
                    </a:lnTo>
                    <a:cubicBezTo>
                      <a:pt x="985" y="0"/>
                      <a:pt x="992" y="7"/>
                      <a:pt x="992" y="15"/>
                    </a:cubicBezTo>
                    <a:lnTo>
                      <a:pt x="992" y="8674"/>
                    </a:lnTo>
                    <a:cubicBezTo>
                      <a:pt x="992" y="8682"/>
                      <a:pt x="985" y="8688"/>
                      <a:pt x="975" y="8688"/>
                    </a:cubicBezTo>
                    <a:lnTo>
                      <a:pt x="18" y="8688"/>
                    </a:lnTo>
                    <a:cubicBezTo>
                      <a:pt x="8" y="8688"/>
                      <a:pt x="0" y="8682"/>
                      <a:pt x="0" y="8674"/>
                    </a:cubicBezTo>
                    <a:lnTo>
                      <a:pt x="0" y="15"/>
                    </a:lnTo>
                    <a:close/>
                    <a:moveTo>
                      <a:pt x="35" y="8674"/>
                    </a:moveTo>
                    <a:lnTo>
                      <a:pt x="18" y="8659"/>
                    </a:lnTo>
                    <a:lnTo>
                      <a:pt x="975" y="8659"/>
                    </a:lnTo>
                    <a:lnTo>
                      <a:pt x="958" y="8674"/>
                    </a:lnTo>
                    <a:lnTo>
                      <a:pt x="958" y="15"/>
                    </a:lnTo>
                    <a:lnTo>
                      <a:pt x="975" y="30"/>
                    </a:lnTo>
                    <a:lnTo>
                      <a:pt x="18" y="30"/>
                    </a:lnTo>
                    <a:lnTo>
                      <a:pt x="35" y="15"/>
                    </a:lnTo>
                    <a:lnTo>
                      <a:pt x="35" y="867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Rectangle 29"/>
              <p:cNvSpPr>
                <a:spLocks noChangeArrowheads="1"/>
              </p:cNvSpPr>
              <p:nvPr/>
            </p:nvSpPr>
            <p:spPr bwMode="auto">
              <a:xfrm>
                <a:off x="3792" y="1700"/>
                <a:ext cx="78" cy="744"/>
              </a:xfrm>
              <a:prstGeom prst="rect">
                <a:avLst/>
              </a:prstGeom>
              <a:pattFill prst="wdUpDiag"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Rectangle 30"/>
              <p:cNvSpPr>
                <a:spLocks noChangeArrowheads="1"/>
              </p:cNvSpPr>
              <p:nvPr/>
            </p:nvSpPr>
            <p:spPr bwMode="auto">
              <a:xfrm>
                <a:off x="3792" y="1700"/>
                <a:ext cx="78" cy="744"/>
              </a:xfrm>
              <a:prstGeom prst="rect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Rectangle 31"/>
              <p:cNvSpPr>
                <a:spLocks noChangeArrowheads="1"/>
              </p:cNvSpPr>
              <p:nvPr/>
            </p:nvSpPr>
            <p:spPr bwMode="auto">
              <a:xfrm>
                <a:off x="3928" y="1726"/>
                <a:ext cx="79" cy="71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32"/>
              <p:cNvSpPr>
                <a:spLocks noEditPoints="1"/>
              </p:cNvSpPr>
              <p:nvPr/>
            </p:nvSpPr>
            <p:spPr bwMode="auto">
              <a:xfrm>
                <a:off x="3928" y="1725"/>
                <a:ext cx="81" cy="721"/>
              </a:xfrm>
              <a:custGeom>
                <a:avLst/>
                <a:gdLst>
                  <a:gd name="T0" fmla="*/ 0 w 960"/>
                  <a:gd name="T1" fmla="*/ 15 h 8560"/>
                  <a:gd name="T2" fmla="*/ 17 w 960"/>
                  <a:gd name="T3" fmla="*/ 0 h 8560"/>
                  <a:gd name="T4" fmla="*/ 944 w 960"/>
                  <a:gd name="T5" fmla="*/ 0 h 8560"/>
                  <a:gd name="T6" fmla="*/ 960 w 960"/>
                  <a:gd name="T7" fmla="*/ 15 h 8560"/>
                  <a:gd name="T8" fmla="*/ 960 w 960"/>
                  <a:gd name="T9" fmla="*/ 8546 h 8560"/>
                  <a:gd name="T10" fmla="*/ 944 w 960"/>
                  <a:gd name="T11" fmla="*/ 8560 h 8560"/>
                  <a:gd name="T12" fmla="*/ 17 w 960"/>
                  <a:gd name="T13" fmla="*/ 8560 h 8560"/>
                  <a:gd name="T14" fmla="*/ 0 w 960"/>
                  <a:gd name="T15" fmla="*/ 8546 h 8560"/>
                  <a:gd name="T16" fmla="*/ 0 w 960"/>
                  <a:gd name="T17" fmla="*/ 15 h 8560"/>
                  <a:gd name="T18" fmla="*/ 34 w 960"/>
                  <a:gd name="T19" fmla="*/ 8546 h 8560"/>
                  <a:gd name="T20" fmla="*/ 17 w 960"/>
                  <a:gd name="T21" fmla="*/ 8531 h 8560"/>
                  <a:gd name="T22" fmla="*/ 944 w 960"/>
                  <a:gd name="T23" fmla="*/ 8531 h 8560"/>
                  <a:gd name="T24" fmla="*/ 927 w 960"/>
                  <a:gd name="T25" fmla="*/ 8546 h 8560"/>
                  <a:gd name="T26" fmla="*/ 927 w 960"/>
                  <a:gd name="T27" fmla="*/ 15 h 8560"/>
                  <a:gd name="T28" fmla="*/ 944 w 960"/>
                  <a:gd name="T29" fmla="*/ 30 h 8560"/>
                  <a:gd name="T30" fmla="*/ 17 w 960"/>
                  <a:gd name="T31" fmla="*/ 30 h 8560"/>
                  <a:gd name="T32" fmla="*/ 34 w 960"/>
                  <a:gd name="T33" fmla="*/ 15 h 8560"/>
                  <a:gd name="T34" fmla="*/ 34 w 960"/>
                  <a:gd name="T35" fmla="*/ 8546 h 8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0" h="8560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44" y="0"/>
                    </a:lnTo>
                    <a:cubicBezTo>
                      <a:pt x="953" y="0"/>
                      <a:pt x="960" y="7"/>
                      <a:pt x="960" y="15"/>
                    </a:cubicBezTo>
                    <a:lnTo>
                      <a:pt x="960" y="8546"/>
                    </a:lnTo>
                    <a:cubicBezTo>
                      <a:pt x="960" y="8554"/>
                      <a:pt x="953" y="8560"/>
                      <a:pt x="944" y="8560"/>
                    </a:cubicBezTo>
                    <a:lnTo>
                      <a:pt x="17" y="8560"/>
                    </a:lnTo>
                    <a:cubicBezTo>
                      <a:pt x="8" y="8560"/>
                      <a:pt x="0" y="8554"/>
                      <a:pt x="0" y="8546"/>
                    </a:cubicBezTo>
                    <a:lnTo>
                      <a:pt x="0" y="15"/>
                    </a:lnTo>
                    <a:close/>
                    <a:moveTo>
                      <a:pt x="34" y="8546"/>
                    </a:moveTo>
                    <a:lnTo>
                      <a:pt x="17" y="8531"/>
                    </a:lnTo>
                    <a:lnTo>
                      <a:pt x="944" y="8531"/>
                    </a:lnTo>
                    <a:lnTo>
                      <a:pt x="927" y="8546"/>
                    </a:lnTo>
                    <a:lnTo>
                      <a:pt x="927" y="15"/>
                    </a:lnTo>
                    <a:lnTo>
                      <a:pt x="944" y="30"/>
                    </a:lnTo>
                    <a:lnTo>
                      <a:pt x="17" y="30"/>
                    </a:lnTo>
                    <a:lnTo>
                      <a:pt x="34" y="15"/>
                    </a:lnTo>
                    <a:lnTo>
                      <a:pt x="34" y="854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33"/>
              <p:cNvSpPr>
                <a:spLocks noEditPoints="1"/>
              </p:cNvSpPr>
              <p:nvPr/>
            </p:nvSpPr>
            <p:spPr bwMode="auto">
              <a:xfrm>
                <a:off x="3928" y="1725"/>
                <a:ext cx="81" cy="721"/>
              </a:xfrm>
              <a:custGeom>
                <a:avLst/>
                <a:gdLst>
                  <a:gd name="T0" fmla="*/ 0 w 960"/>
                  <a:gd name="T1" fmla="*/ 15 h 8560"/>
                  <a:gd name="T2" fmla="*/ 17 w 960"/>
                  <a:gd name="T3" fmla="*/ 0 h 8560"/>
                  <a:gd name="T4" fmla="*/ 944 w 960"/>
                  <a:gd name="T5" fmla="*/ 0 h 8560"/>
                  <a:gd name="T6" fmla="*/ 960 w 960"/>
                  <a:gd name="T7" fmla="*/ 15 h 8560"/>
                  <a:gd name="T8" fmla="*/ 960 w 960"/>
                  <a:gd name="T9" fmla="*/ 8546 h 8560"/>
                  <a:gd name="T10" fmla="*/ 944 w 960"/>
                  <a:gd name="T11" fmla="*/ 8560 h 8560"/>
                  <a:gd name="T12" fmla="*/ 17 w 960"/>
                  <a:gd name="T13" fmla="*/ 8560 h 8560"/>
                  <a:gd name="T14" fmla="*/ 0 w 960"/>
                  <a:gd name="T15" fmla="*/ 8546 h 8560"/>
                  <a:gd name="T16" fmla="*/ 0 w 960"/>
                  <a:gd name="T17" fmla="*/ 15 h 8560"/>
                  <a:gd name="T18" fmla="*/ 34 w 960"/>
                  <a:gd name="T19" fmla="*/ 8546 h 8560"/>
                  <a:gd name="T20" fmla="*/ 17 w 960"/>
                  <a:gd name="T21" fmla="*/ 8531 h 8560"/>
                  <a:gd name="T22" fmla="*/ 944 w 960"/>
                  <a:gd name="T23" fmla="*/ 8531 h 8560"/>
                  <a:gd name="T24" fmla="*/ 927 w 960"/>
                  <a:gd name="T25" fmla="*/ 8546 h 8560"/>
                  <a:gd name="T26" fmla="*/ 927 w 960"/>
                  <a:gd name="T27" fmla="*/ 15 h 8560"/>
                  <a:gd name="T28" fmla="*/ 944 w 960"/>
                  <a:gd name="T29" fmla="*/ 30 h 8560"/>
                  <a:gd name="T30" fmla="*/ 17 w 960"/>
                  <a:gd name="T31" fmla="*/ 30 h 8560"/>
                  <a:gd name="T32" fmla="*/ 34 w 960"/>
                  <a:gd name="T33" fmla="*/ 15 h 8560"/>
                  <a:gd name="T34" fmla="*/ 34 w 960"/>
                  <a:gd name="T35" fmla="*/ 8546 h 8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0" h="8560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44" y="0"/>
                    </a:lnTo>
                    <a:cubicBezTo>
                      <a:pt x="953" y="0"/>
                      <a:pt x="960" y="7"/>
                      <a:pt x="960" y="15"/>
                    </a:cubicBezTo>
                    <a:lnTo>
                      <a:pt x="960" y="8546"/>
                    </a:lnTo>
                    <a:cubicBezTo>
                      <a:pt x="960" y="8554"/>
                      <a:pt x="953" y="8560"/>
                      <a:pt x="944" y="8560"/>
                    </a:cubicBezTo>
                    <a:lnTo>
                      <a:pt x="17" y="8560"/>
                    </a:lnTo>
                    <a:cubicBezTo>
                      <a:pt x="8" y="8560"/>
                      <a:pt x="0" y="8554"/>
                      <a:pt x="0" y="8546"/>
                    </a:cubicBezTo>
                    <a:lnTo>
                      <a:pt x="0" y="15"/>
                    </a:lnTo>
                    <a:close/>
                    <a:moveTo>
                      <a:pt x="34" y="8546"/>
                    </a:moveTo>
                    <a:lnTo>
                      <a:pt x="17" y="8531"/>
                    </a:lnTo>
                    <a:lnTo>
                      <a:pt x="944" y="8531"/>
                    </a:lnTo>
                    <a:lnTo>
                      <a:pt x="927" y="8546"/>
                    </a:lnTo>
                    <a:lnTo>
                      <a:pt x="927" y="15"/>
                    </a:lnTo>
                    <a:lnTo>
                      <a:pt x="944" y="30"/>
                    </a:lnTo>
                    <a:lnTo>
                      <a:pt x="17" y="30"/>
                    </a:lnTo>
                    <a:lnTo>
                      <a:pt x="34" y="15"/>
                    </a:lnTo>
                    <a:lnTo>
                      <a:pt x="34" y="854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Rectangle 34"/>
              <p:cNvSpPr>
                <a:spLocks noChangeArrowheads="1"/>
              </p:cNvSpPr>
              <p:nvPr/>
            </p:nvSpPr>
            <p:spPr bwMode="auto">
              <a:xfrm>
                <a:off x="4065" y="1735"/>
                <a:ext cx="79" cy="709"/>
              </a:xfrm>
              <a:prstGeom prst="rect">
                <a:avLst/>
              </a:prstGeom>
              <a:pattFill prst="wdUpDiag"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35"/>
              <p:cNvSpPr>
                <a:spLocks noChangeArrowheads="1"/>
              </p:cNvSpPr>
              <p:nvPr/>
            </p:nvSpPr>
            <p:spPr bwMode="auto">
              <a:xfrm>
                <a:off x="4065" y="1735"/>
                <a:ext cx="79" cy="709"/>
              </a:xfrm>
              <a:prstGeom prst="rect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Rectangle 36"/>
              <p:cNvSpPr>
                <a:spLocks noChangeArrowheads="1"/>
              </p:cNvSpPr>
              <p:nvPr/>
            </p:nvSpPr>
            <p:spPr bwMode="auto">
              <a:xfrm>
                <a:off x="4201" y="1702"/>
                <a:ext cx="78" cy="74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37"/>
              <p:cNvSpPr>
                <a:spLocks noEditPoints="1"/>
              </p:cNvSpPr>
              <p:nvPr/>
            </p:nvSpPr>
            <p:spPr bwMode="auto">
              <a:xfrm>
                <a:off x="4200" y="1701"/>
                <a:ext cx="81" cy="745"/>
              </a:xfrm>
              <a:custGeom>
                <a:avLst/>
                <a:gdLst>
                  <a:gd name="T0" fmla="*/ 0 w 960"/>
                  <a:gd name="T1" fmla="*/ 15 h 8848"/>
                  <a:gd name="T2" fmla="*/ 17 w 960"/>
                  <a:gd name="T3" fmla="*/ 0 h 8848"/>
                  <a:gd name="T4" fmla="*/ 944 w 960"/>
                  <a:gd name="T5" fmla="*/ 0 h 8848"/>
                  <a:gd name="T6" fmla="*/ 960 w 960"/>
                  <a:gd name="T7" fmla="*/ 15 h 8848"/>
                  <a:gd name="T8" fmla="*/ 960 w 960"/>
                  <a:gd name="T9" fmla="*/ 8834 h 8848"/>
                  <a:gd name="T10" fmla="*/ 944 w 960"/>
                  <a:gd name="T11" fmla="*/ 8848 h 8848"/>
                  <a:gd name="T12" fmla="*/ 17 w 960"/>
                  <a:gd name="T13" fmla="*/ 8848 h 8848"/>
                  <a:gd name="T14" fmla="*/ 0 w 960"/>
                  <a:gd name="T15" fmla="*/ 8834 h 8848"/>
                  <a:gd name="T16" fmla="*/ 0 w 960"/>
                  <a:gd name="T17" fmla="*/ 15 h 8848"/>
                  <a:gd name="T18" fmla="*/ 34 w 960"/>
                  <a:gd name="T19" fmla="*/ 8834 h 8848"/>
                  <a:gd name="T20" fmla="*/ 17 w 960"/>
                  <a:gd name="T21" fmla="*/ 8819 h 8848"/>
                  <a:gd name="T22" fmla="*/ 944 w 960"/>
                  <a:gd name="T23" fmla="*/ 8819 h 8848"/>
                  <a:gd name="T24" fmla="*/ 927 w 960"/>
                  <a:gd name="T25" fmla="*/ 8834 h 8848"/>
                  <a:gd name="T26" fmla="*/ 927 w 960"/>
                  <a:gd name="T27" fmla="*/ 15 h 8848"/>
                  <a:gd name="T28" fmla="*/ 944 w 960"/>
                  <a:gd name="T29" fmla="*/ 30 h 8848"/>
                  <a:gd name="T30" fmla="*/ 17 w 960"/>
                  <a:gd name="T31" fmla="*/ 30 h 8848"/>
                  <a:gd name="T32" fmla="*/ 34 w 960"/>
                  <a:gd name="T33" fmla="*/ 15 h 8848"/>
                  <a:gd name="T34" fmla="*/ 34 w 960"/>
                  <a:gd name="T35" fmla="*/ 8834 h 8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0" h="884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44" y="0"/>
                    </a:lnTo>
                    <a:cubicBezTo>
                      <a:pt x="953" y="0"/>
                      <a:pt x="960" y="7"/>
                      <a:pt x="960" y="15"/>
                    </a:cubicBezTo>
                    <a:lnTo>
                      <a:pt x="960" y="8834"/>
                    </a:lnTo>
                    <a:cubicBezTo>
                      <a:pt x="960" y="8842"/>
                      <a:pt x="953" y="8848"/>
                      <a:pt x="944" y="8848"/>
                    </a:cubicBezTo>
                    <a:lnTo>
                      <a:pt x="17" y="8848"/>
                    </a:lnTo>
                    <a:cubicBezTo>
                      <a:pt x="8" y="8848"/>
                      <a:pt x="0" y="8842"/>
                      <a:pt x="0" y="8834"/>
                    </a:cubicBezTo>
                    <a:lnTo>
                      <a:pt x="0" y="15"/>
                    </a:lnTo>
                    <a:close/>
                    <a:moveTo>
                      <a:pt x="34" y="8834"/>
                    </a:moveTo>
                    <a:lnTo>
                      <a:pt x="17" y="8819"/>
                    </a:lnTo>
                    <a:lnTo>
                      <a:pt x="944" y="8819"/>
                    </a:lnTo>
                    <a:lnTo>
                      <a:pt x="927" y="8834"/>
                    </a:lnTo>
                    <a:lnTo>
                      <a:pt x="927" y="15"/>
                    </a:lnTo>
                    <a:lnTo>
                      <a:pt x="944" y="30"/>
                    </a:lnTo>
                    <a:lnTo>
                      <a:pt x="17" y="30"/>
                    </a:lnTo>
                    <a:lnTo>
                      <a:pt x="34" y="15"/>
                    </a:lnTo>
                    <a:lnTo>
                      <a:pt x="34" y="88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38"/>
              <p:cNvSpPr>
                <a:spLocks noEditPoints="1"/>
              </p:cNvSpPr>
              <p:nvPr/>
            </p:nvSpPr>
            <p:spPr bwMode="auto">
              <a:xfrm>
                <a:off x="4200" y="1701"/>
                <a:ext cx="81" cy="745"/>
              </a:xfrm>
              <a:custGeom>
                <a:avLst/>
                <a:gdLst>
                  <a:gd name="T0" fmla="*/ 0 w 960"/>
                  <a:gd name="T1" fmla="*/ 15 h 8848"/>
                  <a:gd name="T2" fmla="*/ 17 w 960"/>
                  <a:gd name="T3" fmla="*/ 0 h 8848"/>
                  <a:gd name="T4" fmla="*/ 944 w 960"/>
                  <a:gd name="T5" fmla="*/ 0 h 8848"/>
                  <a:gd name="T6" fmla="*/ 960 w 960"/>
                  <a:gd name="T7" fmla="*/ 15 h 8848"/>
                  <a:gd name="T8" fmla="*/ 960 w 960"/>
                  <a:gd name="T9" fmla="*/ 8834 h 8848"/>
                  <a:gd name="T10" fmla="*/ 944 w 960"/>
                  <a:gd name="T11" fmla="*/ 8848 h 8848"/>
                  <a:gd name="T12" fmla="*/ 17 w 960"/>
                  <a:gd name="T13" fmla="*/ 8848 h 8848"/>
                  <a:gd name="T14" fmla="*/ 0 w 960"/>
                  <a:gd name="T15" fmla="*/ 8834 h 8848"/>
                  <a:gd name="T16" fmla="*/ 0 w 960"/>
                  <a:gd name="T17" fmla="*/ 15 h 8848"/>
                  <a:gd name="T18" fmla="*/ 34 w 960"/>
                  <a:gd name="T19" fmla="*/ 8834 h 8848"/>
                  <a:gd name="T20" fmla="*/ 17 w 960"/>
                  <a:gd name="T21" fmla="*/ 8819 h 8848"/>
                  <a:gd name="T22" fmla="*/ 944 w 960"/>
                  <a:gd name="T23" fmla="*/ 8819 h 8848"/>
                  <a:gd name="T24" fmla="*/ 927 w 960"/>
                  <a:gd name="T25" fmla="*/ 8834 h 8848"/>
                  <a:gd name="T26" fmla="*/ 927 w 960"/>
                  <a:gd name="T27" fmla="*/ 15 h 8848"/>
                  <a:gd name="T28" fmla="*/ 944 w 960"/>
                  <a:gd name="T29" fmla="*/ 30 h 8848"/>
                  <a:gd name="T30" fmla="*/ 17 w 960"/>
                  <a:gd name="T31" fmla="*/ 30 h 8848"/>
                  <a:gd name="T32" fmla="*/ 34 w 960"/>
                  <a:gd name="T33" fmla="*/ 15 h 8848"/>
                  <a:gd name="T34" fmla="*/ 34 w 960"/>
                  <a:gd name="T35" fmla="*/ 8834 h 8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0" h="884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44" y="0"/>
                    </a:lnTo>
                    <a:cubicBezTo>
                      <a:pt x="953" y="0"/>
                      <a:pt x="960" y="7"/>
                      <a:pt x="960" y="15"/>
                    </a:cubicBezTo>
                    <a:lnTo>
                      <a:pt x="960" y="8834"/>
                    </a:lnTo>
                    <a:cubicBezTo>
                      <a:pt x="960" y="8842"/>
                      <a:pt x="953" y="8848"/>
                      <a:pt x="944" y="8848"/>
                    </a:cubicBezTo>
                    <a:lnTo>
                      <a:pt x="17" y="8848"/>
                    </a:lnTo>
                    <a:cubicBezTo>
                      <a:pt x="8" y="8848"/>
                      <a:pt x="0" y="8842"/>
                      <a:pt x="0" y="8834"/>
                    </a:cubicBezTo>
                    <a:lnTo>
                      <a:pt x="0" y="15"/>
                    </a:lnTo>
                    <a:close/>
                    <a:moveTo>
                      <a:pt x="34" y="8834"/>
                    </a:moveTo>
                    <a:lnTo>
                      <a:pt x="17" y="8819"/>
                    </a:lnTo>
                    <a:lnTo>
                      <a:pt x="944" y="8819"/>
                    </a:lnTo>
                    <a:lnTo>
                      <a:pt x="927" y="8834"/>
                    </a:lnTo>
                    <a:lnTo>
                      <a:pt x="927" y="15"/>
                    </a:lnTo>
                    <a:lnTo>
                      <a:pt x="944" y="30"/>
                    </a:lnTo>
                    <a:lnTo>
                      <a:pt x="17" y="30"/>
                    </a:lnTo>
                    <a:lnTo>
                      <a:pt x="34" y="15"/>
                    </a:lnTo>
                    <a:lnTo>
                      <a:pt x="34" y="883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Rectangle 39"/>
              <p:cNvSpPr>
                <a:spLocks noChangeArrowheads="1"/>
              </p:cNvSpPr>
              <p:nvPr/>
            </p:nvSpPr>
            <p:spPr bwMode="auto">
              <a:xfrm>
                <a:off x="4337" y="1695"/>
                <a:ext cx="78" cy="749"/>
              </a:xfrm>
              <a:prstGeom prst="rect">
                <a:avLst/>
              </a:prstGeom>
              <a:pattFill prst="wdUpDiag"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Rectangle 40"/>
              <p:cNvSpPr>
                <a:spLocks noChangeArrowheads="1"/>
              </p:cNvSpPr>
              <p:nvPr/>
            </p:nvSpPr>
            <p:spPr bwMode="auto">
              <a:xfrm>
                <a:off x="4337" y="1695"/>
                <a:ext cx="78" cy="749"/>
              </a:xfrm>
              <a:prstGeom prst="rect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Rectangle 41"/>
              <p:cNvSpPr>
                <a:spLocks noChangeArrowheads="1"/>
              </p:cNvSpPr>
              <p:nvPr/>
            </p:nvSpPr>
            <p:spPr bwMode="auto">
              <a:xfrm>
                <a:off x="4473" y="1830"/>
                <a:ext cx="80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42"/>
              <p:cNvSpPr>
                <a:spLocks noEditPoints="1"/>
              </p:cNvSpPr>
              <p:nvPr/>
            </p:nvSpPr>
            <p:spPr bwMode="auto">
              <a:xfrm>
                <a:off x="4473" y="1829"/>
                <a:ext cx="82" cy="617"/>
              </a:xfrm>
              <a:custGeom>
                <a:avLst/>
                <a:gdLst>
                  <a:gd name="T0" fmla="*/ 0 w 976"/>
                  <a:gd name="T1" fmla="*/ 15 h 7328"/>
                  <a:gd name="T2" fmla="*/ 17 w 976"/>
                  <a:gd name="T3" fmla="*/ 0 h 7328"/>
                  <a:gd name="T4" fmla="*/ 960 w 976"/>
                  <a:gd name="T5" fmla="*/ 0 h 7328"/>
                  <a:gd name="T6" fmla="*/ 976 w 976"/>
                  <a:gd name="T7" fmla="*/ 15 h 7328"/>
                  <a:gd name="T8" fmla="*/ 976 w 976"/>
                  <a:gd name="T9" fmla="*/ 7314 h 7328"/>
                  <a:gd name="T10" fmla="*/ 960 w 976"/>
                  <a:gd name="T11" fmla="*/ 7328 h 7328"/>
                  <a:gd name="T12" fmla="*/ 17 w 976"/>
                  <a:gd name="T13" fmla="*/ 7328 h 7328"/>
                  <a:gd name="T14" fmla="*/ 0 w 976"/>
                  <a:gd name="T15" fmla="*/ 7314 h 7328"/>
                  <a:gd name="T16" fmla="*/ 0 w 976"/>
                  <a:gd name="T17" fmla="*/ 15 h 7328"/>
                  <a:gd name="T18" fmla="*/ 34 w 976"/>
                  <a:gd name="T19" fmla="*/ 7314 h 7328"/>
                  <a:gd name="T20" fmla="*/ 17 w 976"/>
                  <a:gd name="T21" fmla="*/ 7299 h 7328"/>
                  <a:gd name="T22" fmla="*/ 960 w 976"/>
                  <a:gd name="T23" fmla="*/ 7299 h 7328"/>
                  <a:gd name="T24" fmla="*/ 943 w 976"/>
                  <a:gd name="T25" fmla="*/ 7314 h 7328"/>
                  <a:gd name="T26" fmla="*/ 943 w 976"/>
                  <a:gd name="T27" fmla="*/ 15 h 7328"/>
                  <a:gd name="T28" fmla="*/ 960 w 976"/>
                  <a:gd name="T29" fmla="*/ 30 h 7328"/>
                  <a:gd name="T30" fmla="*/ 17 w 976"/>
                  <a:gd name="T31" fmla="*/ 30 h 7328"/>
                  <a:gd name="T32" fmla="*/ 34 w 976"/>
                  <a:gd name="T33" fmla="*/ 15 h 7328"/>
                  <a:gd name="T34" fmla="*/ 34 w 976"/>
                  <a:gd name="T35" fmla="*/ 7314 h 7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732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60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7314"/>
                    </a:lnTo>
                    <a:cubicBezTo>
                      <a:pt x="976" y="7322"/>
                      <a:pt x="969" y="7328"/>
                      <a:pt x="960" y="7328"/>
                    </a:cubicBezTo>
                    <a:lnTo>
                      <a:pt x="17" y="7328"/>
                    </a:lnTo>
                    <a:cubicBezTo>
                      <a:pt x="8" y="7328"/>
                      <a:pt x="0" y="7322"/>
                      <a:pt x="0" y="7314"/>
                    </a:cubicBezTo>
                    <a:lnTo>
                      <a:pt x="0" y="15"/>
                    </a:lnTo>
                    <a:close/>
                    <a:moveTo>
                      <a:pt x="34" y="7314"/>
                    </a:moveTo>
                    <a:lnTo>
                      <a:pt x="17" y="7299"/>
                    </a:lnTo>
                    <a:lnTo>
                      <a:pt x="960" y="7299"/>
                    </a:lnTo>
                    <a:lnTo>
                      <a:pt x="943" y="7314"/>
                    </a:lnTo>
                    <a:lnTo>
                      <a:pt x="943" y="15"/>
                    </a:lnTo>
                    <a:lnTo>
                      <a:pt x="960" y="30"/>
                    </a:lnTo>
                    <a:lnTo>
                      <a:pt x="17" y="30"/>
                    </a:lnTo>
                    <a:lnTo>
                      <a:pt x="34" y="15"/>
                    </a:lnTo>
                    <a:lnTo>
                      <a:pt x="34" y="731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43"/>
              <p:cNvSpPr>
                <a:spLocks noEditPoints="1"/>
              </p:cNvSpPr>
              <p:nvPr/>
            </p:nvSpPr>
            <p:spPr bwMode="auto">
              <a:xfrm>
                <a:off x="4473" y="1829"/>
                <a:ext cx="82" cy="617"/>
              </a:xfrm>
              <a:custGeom>
                <a:avLst/>
                <a:gdLst>
                  <a:gd name="T0" fmla="*/ 0 w 976"/>
                  <a:gd name="T1" fmla="*/ 15 h 7328"/>
                  <a:gd name="T2" fmla="*/ 17 w 976"/>
                  <a:gd name="T3" fmla="*/ 0 h 7328"/>
                  <a:gd name="T4" fmla="*/ 960 w 976"/>
                  <a:gd name="T5" fmla="*/ 0 h 7328"/>
                  <a:gd name="T6" fmla="*/ 976 w 976"/>
                  <a:gd name="T7" fmla="*/ 15 h 7328"/>
                  <a:gd name="T8" fmla="*/ 976 w 976"/>
                  <a:gd name="T9" fmla="*/ 7314 h 7328"/>
                  <a:gd name="T10" fmla="*/ 960 w 976"/>
                  <a:gd name="T11" fmla="*/ 7328 h 7328"/>
                  <a:gd name="T12" fmla="*/ 17 w 976"/>
                  <a:gd name="T13" fmla="*/ 7328 h 7328"/>
                  <a:gd name="T14" fmla="*/ 0 w 976"/>
                  <a:gd name="T15" fmla="*/ 7314 h 7328"/>
                  <a:gd name="T16" fmla="*/ 0 w 976"/>
                  <a:gd name="T17" fmla="*/ 15 h 7328"/>
                  <a:gd name="T18" fmla="*/ 34 w 976"/>
                  <a:gd name="T19" fmla="*/ 7314 h 7328"/>
                  <a:gd name="T20" fmla="*/ 17 w 976"/>
                  <a:gd name="T21" fmla="*/ 7299 h 7328"/>
                  <a:gd name="T22" fmla="*/ 960 w 976"/>
                  <a:gd name="T23" fmla="*/ 7299 h 7328"/>
                  <a:gd name="T24" fmla="*/ 943 w 976"/>
                  <a:gd name="T25" fmla="*/ 7314 h 7328"/>
                  <a:gd name="T26" fmla="*/ 943 w 976"/>
                  <a:gd name="T27" fmla="*/ 15 h 7328"/>
                  <a:gd name="T28" fmla="*/ 960 w 976"/>
                  <a:gd name="T29" fmla="*/ 30 h 7328"/>
                  <a:gd name="T30" fmla="*/ 17 w 976"/>
                  <a:gd name="T31" fmla="*/ 30 h 7328"/>
                  <a:gd name="T32" fmla="*/ 34 w 976"/>
                  <a:gd name="T33" fmla="*/ 15 h 7328"/>
                  <a:gd name="T34" fmla="*/ 34 w 976"/>
                  <a:gd name="T35" fmla="*/ 7314 h 7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7328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60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7314"/>
                    </a:lnTo>
                    <a:cubicBezTo>
                      <a:pt x="976" y="7322"/>
                      <a:pt x="969" y="7328"/>
                      <a:pt x="960" y="7328"/>
                    </a:cubicBezTo>
                    <a:lnTo>
                      <a:pt x="17" y="7328"/>
                    </a:lnTo>
                    <a:cubicBezTo>
                      <a:pt x="8" y="7328"/>
                      <a:pt x="0" y="7322"/>
                      <a:pt x="0" y="7314"/>
                    </a:cubicBezTo>
                    <a:lnTo>
                      <a:pt x="0" y="15"/>
                    </a:lnTo>
                    <a:close/>
                    <a:moveTo>
                      <a:pt x="34" y="7314"/>
                    </a:moveTo>
                    <a:lnTo>
                      <a:pt x="17" y="7299"/>
                    </a:lnTo>
                    <a:lnTo>
                      <a:pt x="960" y="7299"/>
                    </a:lnTo>
                    <a:lnTo>
                      <a:pt x="943" y="7314"/>
                    </a:lnTo>
                    <a:lnTo>
                      <a:pt x="943" y="15"/>
                    </a:lnTo>
                    <a:lnTo>
                      <a:pt x="960" y="30"/>
                    </a:lnTo>
                    <a:lnTo>
                      <a:pt x="17" y="30"/>
                    </a:lnTo>
                    <a:lnTo>
                      <a:pt x="34" y="15"/>
                    </a:lnTo>
                    <a:lnTo>
                      <a:pt x="34" y="731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Rectangle 44"/>
              <p:cNvSpPr>
                <a:spLocks noChangeArrowheads="1"/>
              </p:cNvSpPr>
              <p:nvPr/>
            </p:nvSpPr>
            <p:spPr bwMode="auto">
              <a:xfrm>
                <a:off x="4610" y="1765"/>
                <a:ext cx="78" cy="679"/>
              </a:xfrm>
              <a:prstGeom prst="rect">
                <a:avLst/>
              </a:prstGeom>
              <a:pattFill prst="wdUpDiag"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Rectangle 45"/>
              <p:cNvSpPr>
                <a:spLocks noChangeArrowheads="1"/>
              </p:cNvSpPr>
              <p:nvPr/>
            </p:nvSpPr>
            <p:spPr bwMode="auto">
              <a:xfrm>
                <a:off x="4610" y="1765"/>
                <a:ext cx="78" cy="679"/>
              </a:xfrm>
              <a:prstGeom prst="rect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Rectangle 46"/>
              <p:cNvSpPr>
                <a:spLocks noChangeArrowheads="1"/>
              </p:cNvSpPr>
              <p:nvPr/>
            </p:nvSpPr>
            <p:spPr bwMode="auto">
              <a:xfrm>
                <a:off x="4746" y="1859"/>
                <a:ext cx="80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47"/>
              <p:cNvSpPr>
                <a:spLocks noEditPoints="1"/>
              </p:cNvSpPr>
              <p:nvPr/>
            </p:nvSpPr>
            <p:spPr bwMode="auto">
              <a:xfrm>
                <a:off x="4745" y="1859"/>
                <a:ext cx="83" cy="587"/>
              </a:xfrm>
              <a:custGeom>
                <a:avLst/>
                <a:gdLst>
                  <a:gd name="T0" fmla="*/ 0 w 976"/>
                  <a:gd name="T1" fmla="*/ 15 h 6976"/>
                  <a:gd name="T2" fmla="*/ 17 w 976"/>
                  <a:gd name="T3" fmla="*/ 0 h 6976"/>
                  <a:gd name="T4" fmla="*/ 959 w 976"/>
                  <a:gd name="T5" fmla="*/ 0 h 6976"/>
                  <a:gd name="T6" fmla="*/ 976 w 976"/>
                  <a:gd name="T7" fmla="*/ 15 h 6976"/>
                  <a:gd name="T8" fmla="*/ 976 w 976"/>
                  <a:gd name="T9" fmla="*/ 6962 h 6976"/>
                  <a:gd name="T10" fmla="*/ 959 w 976"/>
                  <a:gd name="T11" fmla="*/ 6976 h 6976"/>
                  <a:gd name="T12" fmla="*/ 17 w 976"/>
                  <a:gd name="T13" fmla="*/ 6976 h 6976"/>
                  <a:gd name="T14" fmla="*/ 0 w 976"/>
                  <a:gd name="T15" fmla="*/ 6962 h 6976"/>
                  <a:gd name="T16" fmla="*/ 0 w 976"/>
                  <a:gd name="T17" fmla="*/ 15 h 6976"/>
                  <a:gd name="T18" fmla="*/ 35 w 976"/>
                  <a:gd name="T19" fmla="*/ 6962 h 6976"/>
                  <a:gd name="T20" fmla="*/ 17 w 976"/>
                  <a:gd name="T21" fmla="*/ 6947 h 6976"/>
                  <a:gd name="T22" fmla="*/ 959 w 976"/>
                  <a:gd name="T23" fmla="*/ 6947 h 6976"/>
                  <a:gd name="T24" fmla="*/ 942 w 976"/>
                  <a:gd name="T25" fmla="*/ 6962 h 6976"/>
                  <a:gd name="T26" fmla="*/ 942 w 976"/>
                  <a:gd name="T27" fmla="*/ 15 h 6976"/>
                  <a:gd name="T28" fmla="*/ 959 w 976"/>
                  <a:gd name="T29" fmla="*/ 30 h 6976"/>
                  <a:gd name="T30" fmla="*/ 17 w 976"/>
                  <a:gd name="T31" fmla="*/ 30 h 6976"/>
                  <a:gd name="T32" fmla="*/ 35 w 976"/>
                  <a:gd name="T33" fmla="*/ 15 h 6976"/>
                  <a:gd name="T34" fmla="*/ 35 w 976"/>
                  <a:gd name="T35" fmla="*/ 6962 h 6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6976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59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6962"/>
                    </a:lnTo>
                    <a:cubicBezTo>
                      <a:pt x="976" y="6970"/>
                      <a:pt x="969" y="6976"/>
                      <a:pt x="959" y="6976"/>
                    </a:cubicBezTo>
                    <a:lnTo>
                      <a:pt x="17" y="6976"/>
                    </a:lnTo>
                    <a:cubicBezTo>
                      <a:pt x="8" y="6976"/>
                      <a:pt x="0" y="6970"/>
                      <a:pt x="0" y="6962"/>
                    </a:cubicBezTo>
                    <a:lnTo>
                      <a:pt x="0" y="15"/>
                    </a:lnTo>
                    <a:close/>
                    <a:moveTo>
                      <a:pt x="35" y="6962"/>
                    </a:moveTo>
                    <a:lnTo>
                      <a:pt x="17" y="6947"/>
                    </a:lnTo>
                    <a:lnTo>
                      <a:pt x="959" y="6947"/>
                    </a:lnTo>
                    <a:lnTo>
                      <a:pt x="942" y="6962"/>
                    </a:lnTo>
                    <a:lnTo>
                      <a:pt x="942" y="15"/>
                    </a:lnTo>
                    <a:lnTo>
                      <a:pt x="959" y="30"/>
                    </a:lnTo>
                    <a:lnTo>
                      <a:pt x="17" y="30"/>
                    </a:lnTo>
                    <a:lnTo>
                      <a:pt x="35" y="15"/>
                    </a:lnTo>
                    <a:lnTo>
                      <a:pt x="35" y="696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48"/>
              <p:cNvSpPr>
                <a:spLocks noEditPoints="1"/>
              </p:cNvSpPr>
              <p:nvPr/>
            </p:nvSpPr>
            <p:spPr bwMode="auto">
              <a:xfrm>
                <a:off x="4745" y="1859"/>
                <a:ext cx="83" cy="587"/>
              </a:xfrm>
              <a:custGeom>
                <a:avLst/>
                <a:gdLst>
                  <a:gd name="T0" fmla="*/ 0 w 976"/>
                  <a:gd name="T1" fmla="*/ 15 h 6976"/>
                  <a:gd name="T2" fmla="*/ 17 w 976"/>
                  <a:gd name="T3" fmla="*/ 0 h 6976"/>
                  <a:gd name="T4" fmla="*/ 959 w 976"/>
                  <a:gd name="T5" fmla="*/ 0 h 6976"/>
                  <a:gd name="T6" fmla="*/ 976 w 976"/>
                  <a:gd name="T7" fmla="*/ 15 h 6976"/>
                  <a:gd name="T8" fmla="*/ 976 w 976"/>
                  <a:gd name="T9" fmla="*/ 6962 h 6976"/>
                  <a:gd name="T10" fmla="*/ 959 w 976"/>
                  <a:gd name="T11" fmla="*/ 6976 h 6976"/>
                  <a:gd name="T12" fmla="*/ 17 w 976"/>
                  <a:gd name="T13" fmla="*/ 6976 h 6976"/>
                  <a:gd name="T14" fmla="*/ 0 w 976"/>
                  <a:gd name="T15" fmla="*/ 6962 h 6976"/>
                  <a:gd name="T16" fmla="*/ 0 w 976"/>
                  <a:gd name="T17" fmla="*/ 15 h 6976"/>
                  <a:gd name="T18" fmla="*/ 35 w 976"/>
                  <a:gd name="T19" fmla="*/ 6962 h 6976"/>
                  <a:gd name="T20" fmla="*/ 17 w 976"/>
                  <a:gd name="T21" fmla="*/ 6947 h 6976"/>
                  <a:gd name="T22" fmla="*/ 959 w 976"/>
                  <a:gd name="T23" fmla="*/ 6947 h 6976"/>
                  <a:gd name="T24" fmla="*/ 942 w 976"/>
                  <a:gd name="T25" fmla="*/ 6962 h 6976"/>
                  <a:gd name="T26" fmla="*/ 942 w 976"/>
                  <a:gd name="T27" fmla="*/ 15 h 6976"/>
                  <a:gd name="T28" fmla="*/ 959 w 976"/>
                  <a:gd name="T29" fmla="*/ 30 h 6976"/>
                  <a:gd name="T30" fmla="*/ 17 w 976"/>
                  <a:gd name="T31" fmla="*/ 30 h 6976"/>
                  <a:gd name="T32" fmla="*/ 35 w 976"/>
                  <a:gd name="T33" fmla="*/ 15 h 6976"/>
                  <a:gd name="T34" fmla="*/ 35 w 976"/>
                  <a:gd name="T35" fmla="*/ 6962 h 6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6" h="6976">
                    <a:moveTo>
                      <a:pt x="0" y="15"/>
                    </a:moveTo>
                    <a:cubicBezTo>
                      <a:pt x="0" y="7"/>
                      <a:pt x="8" y="0"/>
                      <a:pt x="17" y="0"/>
                    </a:cubicBezTo>
                    <a:lnTo>
                      <a:pt x="959" y="0"/>
                    </a:lnTo>
                    <a:cubicBezTo>
                      <a:pt x="969" y="0"/>
                      <a:pt x="976" y="7"/>
                      <a:pt x="976" y="15"/>
                    </a:cubicBezTo>
                    <a:lnTo>
                      <a:pt x="976" y="6962"/>
                    </a:lnTo>
                    <a:cubicBezTo>
                      <a:pt x="976" y="6970"/>
                      <a:pt x="969" y="6976"/>
                      <a:pt x="959" y="6976"/>
                    </a:cubicBezTo>
                    <a:lnTo>
                      <a:pt x="17" y="6976"/>
                    </a:lnTo>
                    <a:cubicBezTo>
                      <a:pt x="8" y="6976"/>
                      <a:pt x="0" y="6970"/>
                      <a:pt x="0" y="6962"/>
                    </a:cubicBezTo>
                    <a:lnTo>
                      <a:pt x="0" y="15"/>
                    </a:lnTo>
                    <a:close/>
                    <a:moveTo>
                      <a:pt x="35" y="6962"/>
                    </a:moveTo>
                    <a:lnTo>
                      <a:pt x="17" y="6947"/>
                    </a:lnTo>
                    <a:lnTo>
                      <a:pt x="959" y="6947"/>
                    </a:lnTo>
                    <a:lnTo>
                      <a:pt x="942" y="6962"/>
                    </a:lnTo>
                    <a:lnTo>
                      <a:pt x="942" y="15"/>
                    </a:lnTo>
                    <a:lnTo>
                      <a:pt x="959" y="30"/>
                    </a:lnTo>
                    <a:lnTo>
                      <a:pt x="17" y="30"/>
                    </a:lnTo>
                    <a:lnTo>
                      <a:pt x="35" y="15"/>
                    </a:lnTo>
                    <a:lnTo>
                      <a:pt x="35" y="696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Rectangle 49"/>
              <p:cNvSpPr>
                <a:spLocks noChangeArrowheads="1"/>
              </p:cNvSpPr>
              <p:nvPr/>
            </p:nvSpPr>
            <p:spPr bwMode="auto">
              <a:xfrm>
                <a:off x="4882" y="1869"/>
                <a:ext cx="80" cy="575"/>
              </a:xfrm>
              <a:prstGeom prst="rect">
                <a:avLst/>
              </a:prstGeom>
              <a:pattFill prst="wdUpDiag"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Rectangle 50"/>
              <p:cNvSpPr>
                <a:spLocks noChangeArrowheads="1"/>
              </p:cNvSpPr>
              <p:nvPr/>
            </p:nvSpPr>
            <p:spPr bwMode="auto">
              <a:xfrm>
                <a:off x="4882" y="1869"/>
                <a:ext cx="80" cy="575"/>
              </a:xfrm>
              <a:prstGeom prst="rect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1"/>
              <p:cNvSpPr>
                <a:spLocks noEditPoints="1"/>
              </p:cNvSpPr>
              <p:nvPr/>
            </p:nvSpPr>
            <p:spPr bwMode="auto">
              <a:xfrm>
                <a:off x="3141" y="1685"/>
                <a:ext cx="19" cy="35"/>
              </a:xfrm>
              <a:custGeom>
                <a:avLst/>
                <a:gdLst>
                  <a:gd name="T0" fmla="*/ 7 w 19"/>
                  <a:gd name="T1" fmla="*/ 34 h 35"/>
                  <a:gd name="T2" fmla="*/ 7 w 19"/>
                  <a:gd name="T3" fmla="*/ 17 h 35"/>
                  <a:gd name="T4" fmla="*/ 7 w 19"/>
                  <a:gd name="T5" fmla="*/ 1 h 35"/>
                  <a:gd name="T6" fmla="*/ 10 w 19"/>
                  <a:gd name="T7" fmla="*/ 1 h 35"/>
                  <a:gd name="T8" fmla="*/ 10 w 19"/>
                  <a:gd name="T9" fmla="*/ 17 h 35"/>
                  <a:gd name="T10" fmla="*/ 10 w 19"/>
                  <a:gd name="T11" fmla="*/ 34 h 35"/>
                  <a:gd name="T12" fmla="*/ 7 w 19"/>
                  <a:gd name="T13" fmla="*/ 34 h 35"/>
                  <a:gd name="T14" fmla="*/ 0 w 19"/>
                  <a:gd name="T15" fmla="*/ 33 h 35"/>
                  <a:gd name="T16" fmla="*/ 19 w 19"/>
                  <a:gd name="T17" fmla="*/ 33 h 35"/>
                  <a:gd name="T18" fmla="*/ 19 w 19"/>
                  <a:gd name="T19" fmla="*/ 35 h 35"/>
                  <a:gd name="T20" fmla="*/ 0 w 19"/>
                  <a:gd name="T21" fmla="*/ 35 h 35"/>
                  <a:gd name="T22" fmla="*/ 0 w 19"/>
                  <a:gd name="T23" fmla="*/ 33 h 35"/>
                  <a:gd name="T24" fmla="*/ 0 w 19"/>
                  <a:gd name="T25" fmla="*/ 0 h 35"/>
                  <a:gd name="T26" fmla="*/ 19 w 19"/>
                  <a:gd name="T27" fmla="*/ 0 h 35"/>
                  <a:gd name="T28" fmla="*/ 19 w 19"/>
                  <a:gd name="T29" fmla="*/ 2 h 35"/>
                  <a:gd name="T30" fmla="*/ 0 w 19"/>
                  <a:gd name="T31" fmla="*/ 2 h 35"/>
                  <a:gd name="T32" fmla="*/ 0 w 19"/>
                  <a:gd name="T3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35">
                    <a:moveTo>
                      <a:pt x="7" y="34"/>
                    </a:moveTo>
                    <a:lnTo>
                      <a:pt x="7" y="17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0" y="17"/>
                    </a:lnTo>
                    <a:lnTo>
                      <a:pt x="10" y="34"/>
                    </a:lnTo>
                    <a:lnTo>
                      <a:pt x="7" y="34"/>
                    </a:lnTo>
                    <a:close/>
                    <a:moveTo>
                      <a:pt x="0" y="33"/>
                    </a:moveTo>
                    <a:lnTo>
                      <a:pt x="19" y="33"/>
                    </a:lnTo>
                    <a:lnTo>
                      <a:pt x="19" y="35"/>
                    </a:lnTo>
                    <a:lnTo>
                      <a:pt x="0" y="35"/>
                    </a:lnTo>
                    <a:lnTo>
                      <a:pt x="0" y="33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52"/>
              <p:cNvSpPr>
                <a:spLocks/>
              </p:cNvSpPr>
              <p:nvPr/>
            </p:nvSpPr>
            <p:spPr bwMode="auto">
              <a:xfrm>
                <a:off x="3148" y="1686"/>
                <a:ext cx="3" cy="33"/>
              </a:xfrm>
              <a:custGeom>
                <a:avLst/>
                <a:gdLst>
                  <a:gd name="T0" fmla="*/ 0 w 3"/>
                  <a:gd name="T1" fmla="*/ 33 h 33"/>
                  <a:gd name="T2" fmla="*/ 0 w 3"/>
                  <a:gd name="T3" fmla="*/ 16 h 33"/>
                  <a:gd name="T4" fmla="*/ 0 w 3"/>
                  <a:gd name="T5" fmla="*/ 0 h 33"/>
                  <a:gd name="T6" fmla="*/ 3 w 3"/>
                  <a:gd name="T7" fmla="*/ 0 h 33"/>
                  <a:gd name="T8" fmla="*/ 3 w 3"/>
                  <a:gd name="T9" fmla="*/ 16 h 33"/>
                  <a:gd name="T10" fmla="*/ 3 w 3"/>
                  <a:gd name="T11" fmla="*/ 33 h 33"/>
                  <a:gd name="T12" fmla="*/ 0 w 3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3">
                    <a:moveTo>
                      <a:pt x="0" y="33"/>
                    </a:moveTo>
                    <a:lnTo>
                      <a:pt x="0" y="16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16"/>
                    </a:lnTo>
                    <a:lnTo>
                      <a:pt x="3" y="33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Rectangle 53"/>
              <p:cNvSpPr>
                <a:spLocks noChangeArrowheads="1"/>
              </p:cNvSpPr>
              <p:nvPr/>
            </p:nvSpPr>
            <p:spPr bwMode="auto">
              <a:xfrm>
                <a:off x="3141" y="1718"/>
                <a:ext cx="19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Rectangle 54"/>
              <p:cNvSpPr>
                <a:spLocks noChangeArrowheads="1"/>
              </p:cNvSpPr>
              <p:nvPr/>
            </p:nvSpPr>
            <p:spPr bwMode="auto">
              <a:xfrm>
                <a:off x="3141" y="1685"/>
                <a:ext cx="19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55"/>
              <p:cNvSpPr>
                <a:spLocks noEditPoints="1"/>
              </p:cNvSpPr>
              <p:nvPr/>
            </p:nvSpPr>
            <p:spPr bwMode="auto">
              <a:xfrm>
                <a:off x="3277" y="1568"/>
                <a:ext cx="18" cy="58"/>
              </a:xfrm>
              <a:custGeom>
                <a:avLst/>
                <a:gdLst>
                  <a:gd name="T0" fmla="*/ 8 w 18"/>
                  <a:gd name="T1" fmla="*/ 56 h 58"/>
                  <a:gd name="T2" fmla="*/ 8 w 18"/>
                  <a:gd name="T3" fmla="*/ 29 h 58"/>
                  <a:gd name="T4" fmla="*/ 8 w 18"/>
                  <a:gd name="T5" fmla="*/ 1 h 58"/>
                  <a:gd name="T6" fmla="*/ 11 w 18"/>
                  <a:gd name="T7" fmla="*/ 1 h 58"/>
                  <a:gd name="T8" fmla="*/ 11 w 18"/>
                  <a:gd name="T9" fmla="*/ 29 h 58"/>
                  <a:gd name="T10" fmla="*/ 11 w 18"/>
                  <a:gd name="T11" fmla="*/ 56 h 58"/>
                  <a:gd name="T12" fmla="*/ 8 w 18"/>
                  <a:gd name="T13" fmla="*/ 56 h 58"/>
                  <a:gd name="T14" fmla="*/ 0 w 18"/>
                  <a:gd name="T15" fmla="*/ 55 h 58"/>
                  <a:gd name="T16" fmla="*/ 18 w 18"/>
                  <a:gd name="T17" fmla="*/ 55 h 58"/>
                  <a:gd name="T18" fmla="*/ 18 w 18"/>
                  <a:gd name="T19" fmla="*/ 58 h 58"/>
                  <a:gd name="T20" fmla="*/ 0 w 18"/>
                  <a:gd name="T21" fmla="*/ 58 h 58"/>
                  <a:gd name="T22" fmla="*/ 0 w 18"/>
                  <a:gd name="T23" fmla="*/ 55 h 58"/>
                  <a:gd name="T24" fmla="*/ 0 w 18"/>
                  <a:gd name="T25" fmla="*/ 0 h 58"/>
                  <a:gd name="T26" fmla="*/ 18 w 18"/>
                  <a:gd name="T27" fmla="*/ 0 h 58"/>
                  <a:gd name="T28" fmla="*/ 18 w 18"/>
                  <a:gd name="T29" fmla="*/ 2 h 58"/>
                  <a:gd name="T30" fmla="*/ 0 w 18"/>
                  <a:gd name="T31" fmla="*/ 2 h 58"/>
                  <a:gd name="T32" fmla="*/ 0 w 18"/>
                  <a:gd name="T3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58">
                    <a:moveTo>
                      <a:pt x="8" y="56"/>
                    </a:moveTo>
                    <a:lnTo>
                      <a:pt x="8" y="29"/>
                    </a:lnTo>
                    <a:lnTo>
                      <a:pt x="8" y="1"/>
                    </a:lnTo>
                    <a:lnTo>
                      <a:pt x="11" y="1"/>
                    </a:lnTo>
                    <a:lnTo>
                      <a:pt x="11" y="29"/>
                    </a:lnTo>
                    <a:lnTo>
                      <a:pt x="11" y="56"/>
                    </a:lnTo>
                    <a:lnTo>
                      <a:pt x="8" y="56"/>
                    </a:lnTo>
                    <a:close/>
                    <a:moveTo>
                      <a:pt x="0" y="55"/>
                    </a:moveTo>
                    <a:lnTo>
                      <a:pt x="18" y="55"/>
                    </a:lnTo>
                    <a:lnTo>
                      <a:pt x="18" y="58"/>
                    </a:lnTo>
                    <a:lnTo>
                      <a:pt x="0" y="58"/>
                    </a:lnTo>
                    <a:lnTo>
                      <a:pt x="0" y="55"/>
                    </a:lnTo>
                    <a:close/>
                    <a:moveTo>
                      <a:pt x="0" y="0"/>
                    </a:moveTo>
                    <a:lnTo>
                      <a:pt x="18" y="0"/>
                    </a:lnTo>
                    <a:lnTo>
                      <a:pt x="18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56"/>
              <p:cNvSpPr>
                <a:spLocks/>
              </p:cNvSpPr>
              <p:nvPr/>
            </p:nvSpPr>
            <p:spPr bwMode="auto">
              <a:xfrm>
                <a:off x="3285" y="1569"/>
                <a:ext cx="3" cy="55"/>
              </a:xfrm>
              <a:custGeom>
                <a:avLst/>
                <a:gdLst>
                  <a:gd name="T0" fmla="*/ 0 w 3"/>
                  <a:gd name="T1" fmla="*/ 55 h 55"/>
                  <a:gd name="T2" fmla="*/ 0 w 3"/>
                  <a:gd name="T3" fmla="*/ 28 h 55"/>
                  <a:gd name="T4" fmla="*/ 0 w 3"/>
                  <a:gd name="T5" fmla="*/ 0 h 55"/>
                  <a:gd name="T6" fmla="*/ 3 w 3"/>
                  <a:gd name="T7" fmla="*/ 0 h 55"/>
                  <a:gd name="T8" fmla="*/ 3 w 3"/>
                  <a:gd name="T9" fmla="*/ 28 h 55"/>
                  <a:gd name="T10" fmla="*/ 3 w 3"/>
                  <a:gd name="T11" fmla="*/ 55 h 55"/>
                  <a:gd name="T12" fmla="*/ 0 w 3"/>
                  <a:gd name="T13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5">
                    <a:moveTo>
                      <a:pt x="0" y="55"/>
                    </a:moveTo>
                    <a:lnTo>
                      <a:pt x="0" y="2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8"/>
                    </a:lnTo>
                    <a:lnTo>
                      <a:pt x="3" y="55"/>
                    </a:lnTo>
                    <a:lnTo>
                      <a:pt x="0" y="5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Rectangle 57"/>
              <p:cNvSpPr>
                <a:spLocks noChangeArrowheads="1"/>
              </p:cNvSpPr>
              <p:nvPr/>
            </p:nvSpPr>
            <p:spPr bwMode="auto">
              <a:xfrm>
                <a:off x="3277" y="1623"/>
                <a:ext cx="18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Rectangle 58"/>
              <p:cNvSpPr>
                <a:spLocks noChangeArrowheads="1"/>
              </p:cNvSpPr>
              <p:nvPr/>
            </p:nvSpPr>
            <p:spPr bwMode="auto">
              <a:xfrm>
                <a:off x="3277" y="1568"/>
                <a:ext cx="18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59"/>
              <p:cNvSpPr>
                <a:spLocks noEditPoints="1"/>
              </p:cNvSpPr>
              <p:nvPr/>
            </p:nvSpPr>
            <p:spPr bwMode="auto">
              <a:xfrm>
                <a:off x="3412" y="1693"/>
                <a:ext cx="19" cy="20"/>
              </a:xfrm>
              <a:custGeom>
                <a:avLst/>
                <a:gdLst>
                  <a:gd name="T0" fmla="*/ 9 w 19"/>
                  <a:gd name="T1" fmla="*/ 19 h 20"/>
                  <a:gd name="T2" fmla="*/ 9 w 19"/>
                  <a:gd name="T3" fmla="*/ 10 h 20"/>
                  <a:gd name="T4" fmla="*/ 9 w 19"/>
                  <a:gd name="T5" fmla="*/ 1 h 20"/>
                  <a:gd name="T6" fmla="*/ 12 w 19"/>
                  <a:gd name="T7" fmla="*/ 1 h 20"/>
                  <a:gd name="T8" fmla="*/ 12 w 19"/>
                  <a:gd name="T9" fmla="*/ 10 h 20"/>
                  <a:gd name="T10" fmla="*/ 12 w 19"/>
                  <a:gd name="T11" fmla="*/ 19 h 20"/>
                  <a:gd name="T12" fmla="*/ 9 w 19"/>
                  <a:gd name="T13" fmla="*/ 19 h 20"/>
                  <a:gd name="T14" fmla="*/ 0 w 19"/>
                  <a:gd name="T15" fmla="*/ 18 h 20"/>
                  <a:gd name="T16" fmla="*/ 19 w 19"/>
                  <a:gd name="T17" fmla="*/ 18 h 20"/>
                  <a:gd name="T18" fmla="*/ 19 w 19"/>
                  <a:gd name="T19" fmla="*/ 20 h 20"/>
                  <a:gd name="T20" fmla="*/ 0 w 19"/>
                  <a:gd name="T21" fmla="*/ 20 h 20"/>
                  <a:gd name="T22" fmla="*/ 0 w 19"/>
                  <a:gd name="T23" fmla="*/ 18 h 20"/>
                  <a:gd name="T24" fmla="*/ 0 w 19"/>
                  <a:gd name="T25" fmla="*/ 0 h 20"/>
                  <a:gd name="T26" fmla="*/ 19 w 19"/>
                  <a:gd name="T27" fmla="*/ 0 h 20"/>
                  <a:gd name="T28" fmla="*/ 19 w 19"/>
                  <a:gd name="T29" fmla="*/ 2 h 20"/>
                  <a:gd name="T30" fmla="*/ 0 w 19"/>
                  <a:gd name="T31" fmla="*/ 2 h 20"/>
                  <a:gd name="T32" fmla="*/ 0 w 19"/>
                  <a:gd name="T3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20">
                    <a:moveTo>
                      <a:pt x="9" y="19"/>
                    </a:moveTo>
                    <a:lnTo>
                      <a:pt x="9" y="1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2" y="10"/>
                    </a:lnTo>
                    <a:lnTo>
                      <a:pt x="12" y="19"/>
                    </a:lnTo>
                    <a:lnTo>
                      <a:pt x="9" y="19"/>
                    </a:lnTo>
                    <a:close/>
                    <a:moveTo>
                      <a:pt x="0" y="18"/>
                    </a:moveTo>
                    <a:lnTo>
                      <a:pt x="19" y="18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18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60"/>
              <p:cNvSpPr>
                <a:spLocks/>
              </p:cNvSpPr>
              <p:nvPr/>
            </p:nvSpPr>
            <p:spPr bwMode="auto">
              <a:xfrm>
                <a:off x="3421" y="1694"/>
                <a:ext cx="3" cy="18"/>
              </a:xfrm>
              <a:custGeom>
                <a:avLst/>
                <a:gdLst>
                  <a:gd name="T0" fmla="*/ 0 w 3"/>
                  <a:gd name="T1" fmla="*/ 18 h 18"/>
                  <a:gd name="T2" fmla="*/ 0 w 3"/>
                  <a:gd name="T3" fmla="*/ 9 h 18"/>
                  <a:gd name="T4" fmla="*/ 0 w 3"/>
                  <a:gd name="T5" fmla="*/ 0 h 18"/>
                  <a:gd name="T6" fmla="*/ 3 w 3"/>
                  <a:gd name="T7" fmla="*/ 0 h 18"/>
                  <a:gd name="T8" fmla="*/ 3 w 3"/>
                  <a:gd name="T9" fmla="*/ 9 h 18"/>
                  <a:gd name="T10" fmla="*/ 3 w 3"/>
                  <a:gd name="T11" fmla="*/ 18 h 18"/>
                  <a:gd name="T12" fmla="*/ 0 w 3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8">
                    <a:moveTo>
                      <a:pt x="0" y="18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9"/>
                    </a:lnTo>
                    <a:lnTo>
                      <a:pt x="3" y="18"/>
                    </a:lnTo>
                    <a:lnTo>
                      <a:pt x="0" y="18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Rectangle 61"/>
              <p:cNvSpPr>
                <a:spLocks noChangeArrowheads="1"/>
              </p:cNvSpPr>
              <p:nvPr/>
            </p:nvSpPr>
            <p:spPr bwMode="auto">
              <a:xfrm>
                <a:off x="3412" y="1711"/>
                <a:ext cx="19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Rectangle 62"/>
              <p:cNvSpPr>
                <a:spLocks noChangeArrowheads="1"/>
              </p:cNvSpPr>
              <p:nvPr/>
            </p:nvSpPr>
            <p:spPr bwMode="auto">
              <a:xfrm>
                <a:off x="3412" y="1693"/>
                <a:ext cx="19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63"/>
              <p:cNvSpPr>
                <a:spLocks noEditPoints="1"/>
              </p:cNvSpPr>
              <p:nvPr/>
            </p:nvSpPr>
            <p:spPr bwMode="auto">
              <a:xfrm>
                <a:off x="3550" y="1680"/>
                <a:ext cx="19" cy="13"/>
              </a:xfrm>
              <a:custGeom>
                <a:avLst/>
                <a:gdLst>
                  <a:gd name="T0" fmla="*/ 7 w 19"/>
                  <a:gd name="T1" fmla="*/ 12 h 13"/>
                  <a:gd name="T2" fmla="*/ 7 w 19"/>
                  <a:gd name="T3" fmla="*/ 6 h 13"/>
                  <a:gd name="T4" fmla="*/ 7 w 19"/>
                  <a:gd name="T5" fmla="*/ 1 h 13"/>
                  <a:gd name="T6" fmla="*/ 10 w 19"/>
                  <a:gd name="T7" fmla="*/ 1 h 13"/>
                  <a:gd name="T8" fmla="*/ 10 w 19"/>
                  <a:gd name="T9" fmla="*/ 6 h 13"/>
                  <a:gd name="T10" fmla="*/ 10 w 19"/>
                  <a:gd name="T11" fmla="*/ 12 h 13"/>
                  <a:gd name="T12" fmla="*/ 7 w 19"/>
                  <a:gd name="T13" fmla="*/ 12 h 13"/>
                  <a:gd name="T14" fmla="*/ 0 w 19"/>
                  <a:gd name="T15" fmla="*/ 11 h 13"/>
                  <a:gd name="T16" fmla="*/ 19 w 19"/>
                  <a:gd name="T17" fmla="*/ 11 h 13"/>
                  <a:gd name="T18" fmla="*/ 19 w 19"/>
                  <a:gd name="T19" fmla="*/ 13 h 13"/>
                  <a:gd name="T20" fmla="*/ 0 w 19"/>
                  <a:gd name="T21" fmla="*/ 13 h 13"/>
                  <a:gd name="T22" fmla="*/ 0 w 19"/>
                  <a:gd name="T23" fmla="*/ 11 h 13"/>
                  <a:gd name="T24" fmla="*/ 0 w 19"/>
                  <a:gd name="T25" fmla="*/ 0 h 13"/>
                  <a:gd name="T26" fmla="*/ 19 w 19"/>
                  <a:gd name="T27" fmla="*/ 0 h 13"/>
                  <a:gd name="T28" fmla="*/ 19 w 19"/>
                  <a:gd name="T29" fmla="*/ 2 h 13"/>
                  <a:gd name="T30" fmla="*/ 0 w 19"/>
                  <a:gd name="T31" fmla="*/ 2 h 13"/>
                  <a:gd name="T32" fmla="*/ 0 w 19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13">
                    <a:moveTo>
                      <a:pt x="7" y="12"/>
                    </a:moveTo>
                    <a:lnTo>
                      <a:pt x="7" y="6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0" y="6"/>
                    </a:lnTo>
                    <a:lnTo>
                      <a:pt x="10" y="12"/>
                    </a:lnTo>
                    <a:lnTo>
                      <a:pt x="7" y="12"/>
                    </a:lnTo>
                    <a:close/>
                    <a:moveTo>
                      <a:pt x="0" y="11"/>
                    </a:moveTo>
                    <a:lnTo>
                      <a:pt x="19" y="11"/>
                    </a:lnTo>
                    <a:lnTo>
                      <a:pt x="19" y="13"/>
                    </a:lnTo>
                    <a:lnTo>
                      <a:pt x="0" y="13"/>
                    </a:lnTo>
                    <a:lnTo>
                      <a:pt x="0" y="11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64"/>
              <p:cNvSpPr>
                <a:spLocks/>
              </p:cNvSpPr>
              <p:nvPr/>
            </p:nvSpPr>
            <p:spPr bwMode="auto">
              <a:xfrm>
                <a:off x="3557" y="1681"/>
                <a:ext cx="3" cy="11"/>
              </a:xfrm>
              <a:custGeom>
                <a:avLst/>
                <a:gdLst>
                  <a:gd name="T0" fmla="*/ 0 w 3"/>
                  <a:gd name="T1" fmla="*/ 11 h 11"/>
                  <a:gd name="T2" fmla="*/ 0 w 3"/>
                  <a:gd name="T3" fmla="*/ 5 h 11"/>
                  <a:gd name="T4" fmla="*/ 0 w 3"/>
                  <a:gd name="T5" fmla="*/ 0 h 11"/>
                  <a:gd name="T6" fmla="*/ 3 w 3"/>
                  <a:gd name="T7" fmla="*/ 0 h 11"/>
                  <a:gd name="T8" fmla="*/ 3 w 3"/>
                  <a:gd name="T9" fmla="*/ 5 h 11"/>
                  <a:gd name="T10" fmla="*/ 3 w 3"/>
                  <a:gd name="T11" fmla="*/ 11 h 11"/>
                  <a:gd name="T12" fmla="*/ 0 w 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5"/>
                    </a:lnTo>
                    <a:lnTo>
                      <a:pt x="3" y="11"/>
                    </a:lnTo>
                    <a:lnTo>
                      <a:pt x="0" y="1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Rectangle 65"/>
              <p:cNvSpPr>
                <a:spLocks noChangeArrowheads="1"/>
              </p:cNvSpPr>
              <p:nvPr/>
            </p:nvSpPr>
            <p:spPr bwMode="auto">
              <a:xfrm>
                <a:off x="3550" y="1691"/>
                <a:ext cx="19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Rectangle 66"/>
              <p:cNvSpPr>
                <a:spLocks noChangeArrowheads="1"/>
              </p:cNvSpPr>
              <p:nvPr/>
            </p:nvSpPr>
            <p:spPr bwMode="auto">
              <a:xfrm>
                <a:off x="3550" y="1680"/>
                <a:ext cx="19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67"/>
              <p:cNvSpPr>
                <a:spLocks noEditPoints="1"/>
              </p:cNvSpPr>
              <p:nvPr/>
            </p:nvSpPr>
            <p:spPr bwMode="auto">
              <a:xfrm>
                <a:off x="3686" y="1704"/>
                <a:ext cx="18" cy="24"/>
              </a:xfrm>
              <a:custGeom>
                <a:avLst/>
                <a:gdLst>
                  <a:gd name="T0" fmla="*/ 7 w 18"/>
                  <a:gd name="T1" fmla="*/ 23 h 24"/>
                  <a:gd name="T2" fmla="*/ 7 w 18"/>
                  <a:gd name="T3" fmla="*/ 12 h 24"/>
                  <a:gd name="T4" fmla="*/ 7 w 18"/>
                  <a:gd name="T5" fmla="*/ 1 h 24"/>
                  <a:gd name="T6" fmla="*/ 10 w 18"/>
                  <a:gd name="T7" fmla="*/ 1 h 24"/>
                  <a:gd name="T8" fmla="*/ 10 w 18"/>
                  <a:gd name="T9" fmla="*/ 12 h 24"/>
                  <a:gd name="T10" fmla="*/ 10 w 18"/>
                  <a:gd name="T11" fmla="*/ 23 h 24"/>
                  <a:gd name="T12" fmla="*/ 7 w 18"/>
                  <a:gd name="T13" fmla="*/ 23 h 24"/>
                  <a:gd name="T14" fmla="*/ 0 w 18"/>
                  <a:gd name="T15" fmla="*/ 22 h 24"/>
                  <a:gd name="T16" fmla="*/ 18 w 18"/>
                  <a:gd name="T17" fmla="*/ 22 h 24"/>
                  <a:gd name="T18" fmla="*/ 18 w 18"/>
                  <a:gd name="T19" fmla="*/ 24 h 24"/>
                  <a:gd name="T20" fmla="*/ 0 w 18"/>
                  <a:gd name="T21" fmla="*/ 24 h 24"/>
                  <a:gd name="T22" fmla="*/ 0 w 18"/>
                  <a:gd name="T23" fmla="*/ 22 h 24"/>
                  <a:gd name="T24" fmla="*/ 0 w 18"/>
                  <a:gd name="T25" fmla="*/ 0 h 24"/>
                  <a:gd name="T26" fmla="*/ 18 w 18"/>
                  <a:gd name="T27" fmla="*/ 0 h 24"/>
                  <a:gd name="T28" fmla="*/ 18 w 18"/>
                  <a:gd name="T29" fmla="*/ 2 h 24"/>
                  <a:gd name="T30" fmla="*/ 0 w 18"/>
                  <a:gd name="T31" fmla="*/ 2 h 24"/>
                  <a:gd name="T32" fmla="*/ 0 w 18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24">
                    <a:moveTo>
                      <a:pt x="7" y="23"/>
                    </a:moveTo>
                    <a:lnTo>
                      <a:pt x="7" y="12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0" y="12"/>
                    </a:lnTo>
                    <a:lnTo>
                      <a:pt x="10" y="23"/>
                    </a:lnTo>
                    <a:lnTo>
                      <a:pt x="7" y="23"/>
                    </a:lnTo>
                    <a:close/>
                    <a:moveTo>
                      <a:pt x="0" y="22"/>
                    </a:moveTo>
                    <a:lnTo>
                      <a:pt x="18" y="22"/>
                    </a:lnTo>
                    <a:lnTo>
                      <a:pt x="18" y="24"/>
                    </a:lnTo>
                    <a:lnTo>
                      <a:pt x="0" y="24"/>
                    </a:lnTo>
                    <a:lnTo>
                      <a:pt x="0" y="22"/>
                    </a:lnTo>
                    <a:close/>
                    <a:moveTo>
                      <a:pt x="0" y="0"/>
                    </a:moveTo>
                    <a:lnTo>
                      <a:pt x="18" y="0"/>
                    </a:lnTo>
                    <a:lnTo>
                      <a:pt x="18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68"/>
              <p:cNvSpPr>
                <a:spLocks/>
              </p:cNvSpPr>
              <p:nvPr/>
            </p:nvSpPr>
            <p:spPr bwMode="auto">
              <a:xfrm>
                <a:off x="3693" y="1705"/>
                <a:ext cx="3" cy="22"/>
              </a:xfrm>
              <a:custGeom>
                <a:avLst/>
                <a:gdLst>
                  <a:gd name="T0" fmla="*/ 0 w 3"/>
                  <a:gd name="T1" fmla="*/ 22 h 22"/>
                  <a:gd name="T2" fmla="*/ 0 w 3"/>
                  <a:gd name="T3" fmla="*/ 11 h 22"/>
                  <a:gd name="T4" fmla="*/ 0 w 3"/>
                  <a:gd name="T5" fmla="*/ 0 h 22"/>
                  <a:gd name="T6" fmla="*/ 3 w 3"/>
                  <a:gd name="T7" fmla="*/ 0 h 22"/>
                  <a:gd name="T8" fmla="*/ 3 w 3"/>
                  <a:gd name="T9" fmla="*/ 11 h 22"/>
                  <a:gd name="T10" fmla="*/ 3 w 3"/>
                  <a:gd name="T11" fmla="*/ 22 h 22"/>
                  <a:gd name="T12" fmla="*/ 0 w 3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2">
                    <a:moveTo>
                      <a:pt x="0" y="22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11"/>
                    </a:lnTo>
                    <a:lnTo>
                      <a:pt x="3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Rectangle 69"/>
              <p:cNvSpPr>
                <a:spLocks noChangeArrowheads="1"/>
              </p:cNvSpPr>
              <p:nvPr/>
            </p:nvSpPr>
            <p:spPr bwMode="auto">
              <a:xfrm>
                <a:off x="3686" y="1726"/>
                <a:ext cx="18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Rectangle 70"/>
              <p:cNvSpPr>
                <a:spLocks noChangeArrowheads="1"/>
              </p:cNvSpPr>
              <p:nvPr/>
            </p:nvSpPr>
            <p:spPr bwMode="auto">
              <a:xfrm>
                <a:off x="3686" y="1704"/>
                <a:ext cx="18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71"/>
              <p:cNvSpPr>
                <a:spLocks noEditPoints="1"/>
              </p:cNvSpPr>
              <p:nvPr/>
            </p:nvSpPr>
            <p:spPr bwMode="auto">
              <a:xfrm>
                <a:off x="3822" y="1694"/>
                <a:ext cx="18" cy="12"/>
              </a:xfrm>
              <a:custGeom>
                <a:avLst/>
                <a:gdLst>
                  <a:gd name="T0" fmla="*/ 8 w 18"/>
                  <a:gd name="T1" fmla="*/ 11 h 12"/>
                  <a:gd name="T2" fmla="*/ 8 w 18"/>
                  <a:gd name="T3" fmla="*/ 6 h 12"/>
                  <a:gd name="T4" fmla="*/ 8 w 18"/>
                  <a:gd name="T5" fmla="*/ 2 h 12"/>
                  <a:gd name="T6" fmla="*/ 11 w 18"/>
                  <a:gd name="T7" fmla="*/ 2 h 12"/>
                  <a:gd name="T8" fmla="*/ 11 w 18"/>
                  <a:gd name="T9" fmla="*/ 6 h 12"/>
                  <a:gd name="T10" fmla="*/ 11 w 18"/>
                  <a:gd name="T11" fmla="*/ 11 h 12"/>
                  <a:gd name="T12" fmla="*/ 8 w 18"/>
                  <a:gd name="T13" fmla="*/ 11 h 12"/>
                  <a:gd name="T14" fmla="*/ 0 w 18"/>
                  <a:gd name="T15" fmla="*/ 10 h 12"/>
                  <a:gd name="T16" fmla="*/ 18 w 18"/>
                  <a:gd name="T17" fmla="*/ 10 h 12"/>
                  <a:gd name="T18" fmla="*/ 18 w 18"/>
                  <a:gd name="T19" fmla="*/ 12 h 12"/>
                  <a:gd name="T20" fmla="*/ 0 w 18"/>
                  <a:gd name="T21" fmla="*/ 12 h 12"/>
                  <a:gd name="T22" fmla="*/ 0 w 18"/>
                  <a:gd name="T23" fmla="*/ 10 h 12"/>
                  <a:gd name="T24" fmla="*/ 0 w 18"/>
                  <a:gd name="T25" fmla="*/ 0 h 12"/>
                  <a:gd name="T26" fmla="*/ 18 w 18"/>
                  <a:gd name="T27" fmla="*/ 0 h 12"/>
                  <a:gd name="T28" fmla="*/ 18 w 18"/>
                  <a:gd name="T29" fmla="*/ 3 h 12"/>
                  <a:gd name="T30" fmla="*/ 0 w 18"/>
                  <a:gd name="T31" fmla="*/ 3 h 12"/>
                  <a:gd name="T32" fmla="*/ 0 w 18"/>
                  <a:gd name="T3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2">
                    <a:moveTo>
                      <a:pt x="8" y="11"/>
                    </a:moveTo>
                    <a:lnTo>
                      <a:pt x="8" y="6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1" y="6"/>
                    </a:lnTo>
                    <a:lnTo>
                      <a:pt x="11" y="11"/>
                    </a:lnTo>
                    <a:lnTo>
                      <a:pt x="8" y="11"/>
                    </a:lnTo>
                    <a:close/>
                    <a:moveTo>
                      <a:pt x="0" y="10"/>
                    </a:moveTo>
                    <a:lnTo>
                      <a:pt x="18" y="10"/>
                    </a:lnTo>
                    <a:lnTo>
                      <a:pt x="18" y="12"/>
                    </a:lnTo>
                    <a:lnTo>
                      <a:pt x="0" y="12"/>
                    </a:lnTo>
                    <a:lnTo>
                      <a:pt x="0" y="10"/>
                    </a:lnTo>
                    <a:close/>
                    <a:moveTo>
                      <a:pt x="0" y="0"/>
                    </a:moveTo>
                    <a:lnTo>
                      <a:pt x="18" y="0"/>
                    </a:lnTo>
                    <a:lnTo>
                      <a:pt x="18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72"/>
              <p:cNvSpPr>
                <a:spLocks/>
              </p:cNvSpPr>
              <p:nvPr/>
            </p:nvSpPr>
            <p:spPr bwMode="auto">
              <a:xfrm>
                <a:off x="3830" y="1696"/>
                <a:ext cx="3" cy="9"/>
              </a:xfrm>
              <a:custGeom>
                <a:avLst/>
                <a:gdLst>
                  <a:gd name="T0" fmla="*/ 0 w 3"/>
                  <a:gd name="T1" fmla="*/ 9 h 9"/>
                  <a:gd name="T2" fmla="*/ 0 w 3"/>
                  <a:gd name="T3" fmla="*/ 4 h 9"/>
                  <a:gd name="T4" fmla="*/ 0 w 3"/>
                  <a:gd name="T5" fmla="*/ 0 h 9"/>
                  <a:gd name="T6" fmla="*/ 3 w 3"/>
                  <a:gd name="T7" fmla="*/ 0 h 9"/>
                  <a:gd name="T8" fmla="*/ 3 w 3"/>
                  <a:gd name="T9" fmla="*/ 4 h 9"/>
                  <a:gd name="T10" fmla="*/ 3 w 3"/>
                  <a:gd name="T11" fmla="*/ 9 h 9"/>
                  <a:gd name="T12" fmla="*/ 0 w 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0" y="9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3" y="9"/>
                    </a:lnTo>
                    <a:lnTo>
                      <a:pt x="0" y="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Rectangle 73"/>
              <p:cNvSpPr>
                <a:spLocks noChangeArrowheads="1"/>
              </p:cNvSpPr>
              <p:nvPr/>
            </p:nvSpPr>
            <p:spPr bwMode="auto">
              <a:xfrm>
                <a:off x="3822" y="1704"/>
                <a:ext cx="18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Rectangle 74"/>
              <p:cNvSpPr>
                <a:spLocks noChangeArrowheads="1"/>
              </p:cNvSpPr>
              <p:nvPr/>
            </p:nvSpPr>
            <p:spPr bwMode="auto">
              <a:xfrm>
                <a:off x="3822" y="1694"/>
                <a:ext cx="18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75"/>
              <p:cNvSpPr>
                <a:spLocks noEditPoints="1"/>
              </p:cNvSpPr>
              <p:nvPr/>
            </p:nvSpPr>
            <p:spPr bwMode="auto">
              <a:xfrm>
                <a:off x="3959" y="1720"/>
                <a:ext cx="19" cy="13"/>
              </a:xfrm>
              <a:custGeom>
                <a:avLst/>
                <a:gdLst>
                  <a:gd name="T0" fmla="*/ 7 w 19"/>
                  <a:gd name="T1" fmla="*/ 12 h 13"/>
                  <a:gd name="T2" fmla="*/ 7 w 19"/>
                  <a:gd name="T3" fmla="*/ 6 h 13"/>
                  <a:gd name="T4" fmla="*/ 7 w 19"/>
                  <a:gd name="T5" fmla="*/ 1 h 13"/>
                  <a:gd name="T6" fmla="*/ 10 w 19"/>
                  <a:gd name="T7" fmla="*/ 1 h 13"/>
                  <a:gd name="T8" fmla="*/ 10 w 19"/>
                  <a:gd name="T9" fmla="*/ 6 h 13"/>
                  <a:gd name="T10" fmla="*/ 10 w 19"/>
                  <a:gd name="T11" fmla="*/ 12 h 13"/>
                  <a:gd name="T12" fmla="*/ 7 w 19"/>
                  <a:gd name="T13" fmla="*/ 12 h 13"/>
                  <a:gd name="T14" fmla="*/ 0 w 19"/>
                  <a:gd name="T15" fmla="*/ 10 h 13"/>
                  <a:gd name="T16" fmla="*/ 19 w 19"/>
                  <a:gd name="T17" fmla="*/ 10 h 13"/>
                  <a:gd name="T18" fmla="*/ 19 w 19"/>
                  <a:gd name="T19" fmla="*/ 13 h 13"/>
                  <a:gd name="T20" fmla="*/ 0 w 19"/>
                  <a:gd name="T21" fmla="*/ 13 h 13"/>
                  <a:gd name="T22" fmla="*/ 0 w 19"/>
                  <a:gd name="T23" fmla="*/ 10 h 13"/>
                  <a:gd name="T24" fmla="*/ 0 w 19"/>
                  <a:gd name="T25" fmla="*/ 0 h 13"/>
                  <a:gd name="T26" fmla="*/ 19 w 19"/>
                  <a:gd name="T27" fmla="*/ 0 h 13"/>
                  <a:gd name="T28" fmla="*/ 19 w 19"/>
                  <a:gd name="T29" fmla="*/ 2 h 13"/>
                  <a:gd name="T30" fmla="*/ 0 w 19"/>
                  <a:gd name="T31" fmla="*/ 2 h 13"/>
                  <a:gd name="T32" fmla="*/ 0 w 19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13">
                    <a:moveTo>
                      <a:pt x="7" y="12"/>
                    </a:moveTo>
                    <a:lnTo>
                      <a:pt x="7" y="6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0" y="6"/>
                    </a:lnTo>
                    <a:lnTo>
                      <a:pt x="10" y="12"/>
                    </a:lnTo>
                    <a:lnTo>
                      <a:pt x="7" y="12"/>
                    </a:lnTo>
                    <a:close/>
                    <a:moveTo>
                      <a:pt x="0" y="10"/>
                    </a:moveTo>
                    <a:lnTo>
                      <a:pt x="19" y="10"/>
                    </a:lnTo>
                    <a:lnTo>
                      <a:pt x="19" y="13"/>
                    </a:lnTo>
                    <a:lnTo>
                      <a:pt x="0" y="13"/>
                    </a:lnTo>
                    <a:lnTo>
                      <a:pt x="0" y="1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76"/>
              <p:cNvSpPr>
                <a:spLocks/>
              </p:cNvSpPr>
              <p:nvPr/>
            </p:nvSpPr>
            <p:spPr bwMode="auto">
              <a:xfrm>
                <a:off x="3966" y="1721"/>
                <a:ext cx="3" cy="11"/>
              </a:xfrm>
              <a:custGeom>
                <a:avLst/>
                <a:gdLst>
                  <a:gd name="T0" fmla="*/ 0 w 3"/>
                  <a:gd name="T1" fmla="*/ 11 h 11"/>
                  <a:gd name="T2" fmla="*/ 0 w 3"/>
                  <a:gd name="T3" fmla="*/ 5 h 11"/>
                  <a:gd name="T4" fmla="*/ 0 w 3"/>
                  <a:gd name="T5" fmla="*/ 0 h 11"/>
                  <a:gd name="T6" fmla="*/ 3 w 3"/>
                  <a:gd name="T7" fmla="*/ 0 h 11"/>
                  <a:gd name="T8" fmla="*/ 3 w 3"/>
                  <a:gd name="T9" fmla="*/ 5 h 11"/>
                  <a:gd name="T10" fmla="*/ 3 w 3"/>
                  <a:gd name="T11" fmla="*/ 11 h 11"/>
                  <a:gd name="T12" fmla="*/ 0 w 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0" y="11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5"/>
                    </a:lnTo>
                    <a:lnTo>
                      <a:pt x="3" y="11"/>
                    </a:lnTo>
                    <a:lnTo>
                      <a:pt x="0" y="1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Rectangle 77"/>
              <p:cNvSpPr>
                <a:spLocks noChangeArrowheads="1"/>
              </p:cNvSpPr>
              <p:nvPr/>
            </p:nvSpPr>
            <p:spPr bwMode="auto">
              <a:xfrm>
                <a:off x="3959" y="1730"/>
                <a:ext cx="19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Rectangle 78"/>
              <p:cNvSpPr>
                <a:spLocks noChangeArrowheads="1"/>
              </p:cNvSpPr>
              <p:nvPr/>
            </p:nvSpPr>
            <p:spPr bwMode="auto">
              <a:xfrm>
                <a:off x="3959" y="1720"/>
                <a:ext cx="19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79"/>
              <p:cNvSpPr>
                <a:spLocks noEditPoints="1"/>
              </p:cNvSpPr>
              <p:nvPr/>
            </p:nvSpPr>
            <p:spPr bwMode="auto">
              <a:xfrm>
                <a:off x="4096" y="1717"/>
                <a:ext cx="16" cy="39"/>
              </a:xfrm>
              <a:custGeom>
                <a:avLst/>
                <a:gdLst>
                  <a:gd name="T0" fmla="*/ 7 w 16"/>
                  <a:gd name="T1" fmla="*/ 38 h 39"/>
                  <a:gd name="T2" fmla="*/ 7 w 16"/>
                  <a:gd name="T3" fmla="*/ 20 h 39"/>
                  <a:gd name="T4" fmla="*/ 7 w 16"/>
                  <a:gd name="T5" fmla="*/ 2 h 39"/>
                  <a:gd name="T6" fmla="*/ 10 w 16"/>
                  <a:gd name="T7" fmla="*/ 2 h 39"/>
                  <a:gd name="T8" fmla="*/ 10 w 16"/>
                  <a:gd name="T9" fmla="*/ 20 h 39"/>
                  <a:gd name="T10" fmla="*/ 10 w 16"/>
                  <a:gd name="T11" fmla="*/ 38 h 39"/>
                  <a:gd name="T12" fmla="*/ 7 w 16"/>
                  <a:gd name="T13" fmla="*/ 38 h 39"/>
                  <a:gd name="T14" fmla="*/ 0 w 16"/>
                  <a:gd name="T15" fmla="*/ 37 h 39"/>
                  <a:gd name="T16" fmla="*/ 16 w 16"/>
                  <a:gd name="T17" fmla="*/ 37 h 39"/>
                  <a:gd name="T18" fmla="*/ 16 w 16"/>
                  <a:gd name="T19" fmla="*/ 39 h 39"/>
                  <a:gd name="T20" fmla="*/ 0 w 16"/>
                  <a:gd name="T21" fmla="*/ 39 h 39"/>
                  <a:gd name="T22" fmla="*/ 0 w 16"/>
                  <a:gd name="T23" fmla="*/ 37 h 39"/>
                  <a:gd name="T24" fmla="*/ 0 w 16"/>
                  <a:gd name="T25" fmla="*/ 0 h 39"/>
                  <a:gd name="T26" fmla="*/ 16 w 16"/>
                  <a:gd name="T27" fmla="*/ 0 h 39"/>
                  <a:gd name="T28" fmla="*/ 16 w 16"/>
                  <a:gd name="T29" fmla="*/ 3 h 39"/>
                  <a:gd name="T30" fmla="*/ 0 w 16"/>
                  <a:gd name="T31" fmla="*/ 3 h 39"/>
                  <a:gd name="T32" fmla="*/ 0 w 16"/>
                  <a:gd name="T3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39">
                    <a:moveTo>
                      <a:pt x="7" y="38"/>
                    </a:moveTo>
                    <a:lnTo>
                      <a:pt x="7" y="2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0" y="20"/>
                    </a:lnTo>
                    <a:lnTo>
                      <a:pt x="10" y="38"/>
                    </a:lnTo>
                    <a:lnTo>
                      <a:pt x="7" y="38"/>
                    </a:lnTo>
                    <a:close/>
                    <a:moveTo>
                      <a:pt x="0" y="37"/>
                    </a:moveTo>
                    <a:lnTo>
                      <a:pt x="16" y="37"/>
                    </a:lnTo>
                    <a:lnTo>
                      <a:pt x="16" y="39"/>
                    </a:lnTo>
                    <a:lnTo>
                      <a:pt x="0" y="39"/>
                    </a:lnTo>
                    <a:lnTo>
                      <a:pt x="0" y="37"/>
                    </a:lnTo>
                    <a:close/>
                    <a:moveTo>
                      <a:pt x="0" y="0"/>
                    </a:moveTo>
                    <a:lnTo>
                      <a:pt x="16" y="0"/>
                    </a:lnTo>
                    <a:lnTo>
                      <a:pt x="16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80"/>
              <p:cNvSpPr>
                <a:spLocks/>
              </p:cNvSpPr>
              <p:nvPr/>
            </p:nvSpPr>
            <p:spPr bwMode="auto">
              <a:xfrm>
                <a:off x="4103" y="1719"/>
                <a:ext cx="3" cy="36"/>
              </a:xfrm>
              <a:custGeom>
                <a:avLst/>
                <a:gdLst>
                  <a:gd name="T0" fmla="*/ 0 w 3"/>
                  <a:gd name="T1" fmla="*/ 36 h 36"/>
                  <a:gd name="T2" fmla="*/ 0 w 3"/>
                  <a:gd name="T3" fmla="*/ 18 h 36"/>
                  <a:gd name="T4" fmla="*/ 0 w 3"/>
                  <a:gd name="T5" fmla="*/ 0 h 36"/>
                  <a:gd name="T6" fmla="*/ 3 w 3"/>
                  <a:gd name="T7" fmla="*/ 0 h 36"/>
                  <a:gd name="T8" fmla="*/ 3 w 3"/>
                  <a:gd name="T9" fmla="*/ 18 h 36"/>
                  <a:gd name="T10" fmla="*/ 3 w 3"/>
                  <a:gd name="T11" fmla="*/ 36 h 36"/>
                  <a:gd name="T12" fmla="*/ 0 w 3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6">
                    <a:moveTo>
                      <a:pt x="0" y="36"/>
                    </a:moveTo>
                    <a:lnTo>
                      <a:pt x="0" y="1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18"/>
                    </a:lnTo>
                    <a:lnTo>
                      <a:pt x="3" y="36"/>
                    </a:lnTo>
                    <a:lnTo>
                      <a:pt x="0" y="3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Rectangle 81"/>
              <p:cNvSpPr>
                <a:spLocks noChangeArrowheads="1"/>
              </p:cNvSpPr>
              <p:nvPr/>
            </p:nvSpPr>
            <p:spPr bwMode="auto">
              <a:xfrm>
                <a:off x="4096" y="1754"/>
                <a:ext cx="16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Rectangle 82"/>
              <p:cNvSpPr>
                <a:spLocks noChangeArrowheads="1"/>
              </p:cNvSpPr>
              <p:nvPr/>
            </p:nvSpPr>
            <p:spPr bwMode="auto">
              <a:xfrm>
                <a:off x="4096" y="1717"/>
                <a:ext cx="16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83"/>
              <p:cNvSpPr>
                <a:spLocks noEditPoints="1"/>
              </p:cNvSpPr>
              <p:nvPr/>
            </p:nvSpPr>
            <p:spPr bwMode="auto">
              <a:xfrm>
                <a:off x="4233" y="1692"/>
                <a:ext cx="17" cy="23"/>
              </a:xfrm>
              <a:custGeom>
                <a:avLst/>
                <a:gdLst>
                  <a:gd name="T0" fmla="*/ 6 w 17"/>
                  <a:gd name="T1" fmla="*/ 20 h 23"/>
                  <a:gd name="T2" fmla="*/ 6 w 17"/>
                  <a:gd name="T3" fmla="*/ 11 h 23"/>
                  <a:gd name="T4" fmla="*/ 6 w 17"/>
                  <a:gd name="T5" fmla="*/ 1 h 23"/>
                  <a:gd name="T6" fmla="*/ 9 w 17"/>
                  <a:gd name="T7" fmla="*/ 1 h 23"/>
                  <a:gd name="T8" fmla="*/ 9 w 17"/>
                  <a:gd name="T9" fmla="*/ 11 h 23"/>
                  <a:gd name="T10" fmla="*/ 9 w 17"/>
                  <a:gd name="T11" fmla="*/ 20 h 23"/>
                  <a:gd name="T12" fmla="*/ 6 w 17"/>
                  <a:gd name="T13" fmla="*/ 20 h 23"/>
                  <a:gd name="T14" fmla="*/ 0 w 17"/>
                  <a:gd name="T15" fmla="*/ 19 h 23"/>
                  <a:gd name="T16" fmla="*/ 17 w 17"/>
                  <a:gd name="T17" fmla="*/ 19 h 23"/>
                  <a:gd name="T18" fmla="*/ 17 w 17"/>
                  <a:gd name="T19" fmla="*/ 23 h 23"/>
                  <a:gd name="T20" fmla="*/ 0 w 17"/>
                  <a:gd name="T21" fmla="*/ 23 h 23"/>
                  <a:gd name="T22" fmla="*/ 0 w 17"/>
                  <a:gd name="T23" fmla="*/ 19 h 23"/>
                  <a:gd name="T24" fmla="*/ 0 w 17"/>
                  <a:gd name="T25" fmla="*/ 0 h 23"/>
                  <a:gd name="T26" fmla="*/ 17 w 17"/>
                  <a:gd name="T27" fmla="*/ 0 h 23"/>
                  <a:gd name="T28" fmla="*/ 17 w 17"/>
                  <a:gd name="T29" fmla="*/ 2 h 23"/>
                  <a:gd name="T30" fmla="*/ 0 w 17"/>
                  <a:gd name="T31" fmla="*/ 2 h 23"/>
                  <a:gd name="T32" fmla="*/ 0 w 17"/>
                  <a:gd name="T3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" h="23">
                    <a:moveTo>
                      <a:pt x="6" y="20"/>
                    </a:moveTo>
                    <a:lnTo>
                      <a:pt x="6" y="1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9" y="11"/>
                    </a:lnTo>
                    <a:lnTo>
                      <a:pt x="9" y="20"/>
                    </a:lnTo>
                    <a:lnTo>
                      <a:pt x="6" y="20"/>
                    </a:lnTo>
                    <a:close/>
                    <a:moveTo>
                      <a:pt x="0" y="19"/>
                    </a:moveTo>
                    <a:lnTo>
                      <a:pt x="17" y="19"/>
                    </a:lnTo>
                    <a:lnTo>
                      <a:pt x="17" y="23"/>
                    </a:lnTo>
                    <a:lnTo>
                      <a:pt x="0" y="23"/>
                    </a:lnTo>
                    <a:lnTo>
                      <a:pt x="0" y="19"/>
                    </a:lnTo>
                    <a:close/>
                    <a:moveTo>
                      <a:pt x="0" y="0"/>
                    </a:moveTo>
                    <a:lnTo>
                      <a:pt x="17" y="0"/>
                    </a:lnTo>
                    <a:lnTo>
                      <a:pt x="17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84"/>
              <p:cNvSpPr>
                <a:spLocks/>
              </p:cNvSpPr>
              <p:nvPr/>
            </p:nvSpPr>
            <p:spPr bwMode="auto">
              <a:xfrm>
                <a:off x="4239" y="1693"/>
                <a:ext cx="3" cy="19"/>
              </a:xfrm>
              <a:custGeom>
                <a:avLst/>
                <a:gdLst>
                  <a:gd name="T0" fmla="*/ 0 w 3"/>
                  <a:gd name="T1" fmla="*/ 19 h 19"/>
                  <a:gd name="T2" fmla="*/ 0 w 3"/>
                  <a:gd name="T3" fmla="*/ 10 h 19"/>
                  <a:gd name="T4" fmla="*/ 0 w 3"/>
                  <a:gd name="T5" fmla="*/ 0 h 19"/>
                  <a:gd name="T6" fmla="*/ 3 w 3"/>
                  <a:gd name="T7" fmla="*/ 0 h 19"/>
                  <a:gd name="T8" fmla="*/ 3 w 3"/>
                  <a:gd name="T9" fmla="*/ 10 h 19"/>
                  <a:gd name="T10" fmla="*/ 3 w 3"/>
                  <a:gd name="T11" fmla="*/ 19 h 19"/>
                  <a:gd name="T12" fmla="*/ 0 w 3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9">
                    <a:moveTo>
                      <a:pt x="0" y="19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10"/>
                    </a:lnTo>
                    <a:lnTo>
                      <a:pt x="3" y="19"/>
                    </a:lnTo>
                    <a:lnTo>
                      <a:pt x="0" y="1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Rectangle 85"/>
              <p:cNvSpPr>
                <a:spLocks noChangeArrowheads="1"/>
              </p:cNvSpPr>
              <p:nvPr/>
            </p:nvSpPr>
            <p:spPr bwMode="auto">
              <a:xfrm>
                <a:off x="4233" y="1711"/>
                <a:ext cx="17" cy="4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Rectangle 86"/>
              <p:cNvSpPr>
                <a:spLocks noChangeArrowheads="1"/>
              </p:cNvSpPr>
              <p:nvPr/>
            </p:nvSpPr>
            <p:spPr bwMode="auto">
              <a:xfrm>
                <a:off x="4233" y="1692"/>
                <a:ext cx="17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87"/>
              <p:cNvSpPr>
                <a:spLocks noEditPoints="1"/>
              </p:cNvSpPr>
              <p:nvPr/>
            </p:nvSpPr>
            <p:spPr bwMode="auto">
              <a:xfrm>
                <a:off x="4369" y="1682"/>
                <a:ext cx="17" cy="29"/>
              </a:xfrm>
              <a:custGeom>
                <a:avLst/>
                <a:gdLst>
                  <a:gd name="T0" fmla="*/ 7 w 17"/>
                  <a:gd name="T1" fmla="*/ 27 h 29"/>
                  <a:gd name="T2" fmla="*/ 7 w 17"/>
                  <a:gd name="T3" fmla="*/ 14 h 29"/>
                  <a:gd name="T4" fmla="*/ 7 w 17"/>
                  <a:gd name="T5" fmla="*/ 1 h 29"/>
                  <a:gd name="T6" fmla="*/ 9 w 17"/>
                  <a:gd name="T7" fmla="*/ 1 h 29"/>
                  <a:gd name="T8" fmla="*/ 9 w 17"/>
                  <a:gd name="T9" fmla="*/ 14 h 29"/>
                  <a:gd name="T10" fmla="*/ 9 w 17"/>
                  <a:gd name="T11" fmla="*/ 27 h 29"/>
                  <a:gd name="T12" fmla="*/ 7 w 17"/>
                  <a:gd name="T13" fmla="*/ 27 h 29"/>
                  <a:gd name="T14" fmla="*/ 0 w 17"/>
                  <a:gd name="T15" fmla="*/ 26 h 29"/>
                  <a:gd name="T16" fmla="*/ 17 w 17"/>
                  <a:gd name="T17" fmla="*/ 26 h 29"/>
                  <a:gd name="T18" fmla="*/ 17 w 17"/>
                  <a:gd name="T19" fmla="*/ 29 h 29"/>
                  <a:gd name="T20" fmla="*/ 0 w 17"/>
                  <a:gd name="T21" fmla="*/ 29 h 29"/>
                  <a:gd name="T22" fmla="*/ 0 w 17"/>
                  <a:gd name="T23" fmla="*/ 26 h 29"/>
                  <a:gd name="T24" fmla="*/ 0 w 17"/>
                  <a:gd name="T25" fmla="*/ 0 h 29"/>
                  <a:gd name="T26" fmla="*/ 17 w 17"/>
                  <a:gd name="T27" fmla="*/ 0 h 29"/>
                  <a:gd name="T28" fmla="*/ 17 w 17"/>
                  <a:gd name="T29" fmla="*/ 3 h 29"/>
                  <a:gd name="T30" fmla="*/ 0 w 17"/>
                  <a:gd name="T31" fmla="*/ 3 h 29"/>
                  <a:gd name="T32" fmla="*/ 0 w 17"/>
                  <a:gd name="T3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" h="29">
                    <a:moveTo>
                      <a:pt x="7" y="27"/>
                    </a:moveTo>
                    <a:lnTo>
                      <a:pt x="7" y="14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9" y="14"/>
                    </a:lnTo>
                    <a:lnTo>
                      <a:pt x="9" y="27"/>
                    </a:lnTo>
                    <a:lnTo>
                      <a:pt x="7" y="27"/>
                    </a:lnTo>
                    <a:close/>
                    <a:moveTo>
                      <a:pt x="0" y="26"/>
                    </a:moveTo>
                    <a:lnTo>
                      <a:pt x="17" y="26"/>
                    </a:lnTo>
                    <a:lnTo>
                      <a:pt x="17" y="29"/>
                    </a:lnTo>
                    <a:lnTo>
                      <a:pt x="0" y="29"/>
                    </a:lnTo>
                    <a:lnTo>
                      <a:pt x="0" y="26"/>
                    </a:lnTo>
                    <a:close/>
                    <a:moveTo>
                      <a:pt x="0" y="0"/>
                    </a:moveTo>
                    <a:lnTo>
                      <a:pt x="17" y="0"/>
                    </a:lnTo>
                    <a:lnTo>
                      <a:pt x="17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88"/>
              <p:cNvSpPr>
                <a:spLocks/>
              </p:cNvSpPr>
              <p:nvPr/>
            </p:nvSpPr>
            <p:spPr bwMode="auto">
              <a:xfrm>
                <a:off x="4376" y="1683"/>
                <a:ext cx="2" cy="26"/>
              </a:xfrm>
              <a:custGeom>
                <a:avLst/>
                <a:gdLst>
                  <a:gd name="T0" fmla="*/ 0 w 2"/>
                  <a:gd name="T1" fmla="*/ 26 h 26"/>
                  <a:gd name="T2" fmla="*/ 0 w 2"/>
                  <a:gd name="T3" fmla="*/ 13 h 26"/>
                  <a:gd name="T4" fmla="*/ 0 w 2"/>
                  <a:gd name="T5" fmla="*/ 0 h 26"/>
                  <a:gd name="T6" fmla="*/ 2 w 2"/>
                  <a:gd name="T7" fmla="*/ 0 h 26"/>
                  <a:gd name="T8" fmla="*/ 2 w 2"/>
                  <a:gd name="T9" fmla="*/ 13 h 26"/>
                  <a:gd name="T10" fmla="*/ 2 w 2"/>
                  <a:gd name="T11" fmla="*/ 26 h 26"/>
                  <a:gd name="T12" fmla="*/ 0 w 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6">
                    <a:moveTo>
                      <a:pt x="0" y="26"/>
                    </a:moveTo>
                    <a:lnTo>
                      <a:pt x="0" y="1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13"/>
                    </a:lnTo>
                    <a:lnTo>
                      <a:pt x="2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Rectangle 89"/>
              <p:cNvSpPr>
                <a:spLocks noChangeArrowheads="1"/>
              </p:cNvSpPr>
              <p:nvPr/>
            </p:nvSpPr>
            <p:spPr bwMode="auto">
              <a:xfrm>
                <a:off x="4369" y="1708"/>
                <a:ext cx="17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Rectangle 90"/>
              <p:cNvSpPr>
                <a:spLocks noChangeArrowheads="1"/>
              </p:cNvSpPr>
              <p:nvPr/>
            </p:nvSpPr>
            <p:spPr bwMode="auto">
              <a:xfrm>
                <a:off x="4369" y="1682"/>
                <a:ext cx="17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91"/>
              <p:cNvSpPr>
                <a:spLocks noEditPoints="1"/>
              </p:cNvSpPr>
              <p:nvPr/>
            </p:nvSpPr>
            <p:spPr bwMode="auto">
              <a:xfrm>
                <a:off x="4505" y="1820"/>
                <a:ext cx="16" cy="21"/>
              </a:xfrm>
              <a:custGeom>
                <a:avLst/>
                <a:gdLst>
                  <a:gd name="T0" fmla="*/ 7 w 16"/>
                  <a:gd name="T1" fmla="*/ 20 h 21"/>
                  <a:gd name="T2" fmla="*/ 7 w 16"/>
                  <a:gd name="T3" fmla="*/ 10 h 21"/>
                  <a:gd name="T4" fmla="*/ 7 w 16"/>
                  <a:gd name="T5" fmla="*/ 1 h 21"/>
                  <a:gd name="T6" fmla="*/ 10 w 16"/>
                  <a:gd name="T7" fmla="*/ 1 h 21"/>
                  <a:gd name="T8" fmla="*/ 10 w 16"/>
                  <a:gd name="T9" fmla="*/ 10 h 21"/>
                  <a:gd name="T10" fmla="*/ 10 w 16"/>
                  <a:gd name="T11" fmla="*/ 20 h 21"/>
                  <a:gd name="T12" fmla="*/ 7 w 16"/>
                  <a:gd name="T13" fmla="*/ 20 h 21"/>
                  <a:gd name="T14" fmla="*/ 0 w 16"/>
                  <a:gd name="T15" fmla="*/ 19 h 21"/>
                  <a:gd name="T16" fmla="*/ 16 w 16"/>
                  <a:gd name="T17" fmla="*/ 19 h 21"/>
                  <a:gd name="T18" fmla="*/ 16 w 16"/>
                  <a:gd name="T19" fmla="*/ 21 h 21"/>
                  <a:gd name="T20" fmla="*/ 0 w 16"/>
                  <a:gd name="T21" fmla="*/ 21 h 21"/>
                  <a:gd name="T22" fmla="*/ 0 w 16"/>
                  <a:gd name="T23" fmla="*/ 19 h 21"/>
                  <a:gd name="T24" fmla="*/ 0 w 16"/>
                  <a:gd name="T25" fmla="*/ 0 h 21"/>
                  <a:gd name="T26" fmla="*/ 16 w 16"/>
                  <a:gd name="T27" fmla="*/ 0 h 21"/>
                  <a:gd name="T28" fmla="*/ 16 w 16"/>
                  <a:gd name="T29" fmla="*/ 2 h 21"/>
                  <a:gd name="T30" fmla="*/ 0 w 16"/>
                  <a:gd name="T31" fmla="*/ 2 h 21"/>
                  <a:gd name="T32" fmla="*/ 0 w 16"/>
                  <a:gd name="T3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21">
                    <a:moveTo>
                      <a:pt x="7" y="20"/>
                    </a:moveTo>
                    <a:lnTo>
                      <a:pt x="7" y="10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0" y="10"/>
                    </a:lnTo>
                    <a:lnTo>
                      <a:pt x="10" y="20"/>
                    </a:lnTo>
                    <a:lnTo>
                      <a:pt x="7" y="20"/>
                    </a:lnTo>
                    <a:close/>
                    <a:moveTo>
                      <a:pt x="0" y="19"/>
                    </a:moveTo>
                    <a:lnTo>
                      <a:pt x="16" y="19"/>
                    </a:lnTo>
                    <a:lnTo>
                      <a:pt x="16" y="21"/>
                    </a:lnTo>
                    <a:lnTo>
                      <a:pt x="0" y="21"/>
                    </a:lnTo>
                    <a:lnTo>
                      <a:pt x="0" y="19"/>
                    </a:lnTo>
                    <a:close/>
                    <a:moveTo>
                      <a:pt x="0" y="0"/>
                    </a:moveTo>
                    <a:lnTo>
                      <a:pt x="16" y="0"/>
                    </a:lnTo>
                    <a:lnTo>
                      <a:pt x="16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92"/>
              <p:cNvSpPr>
                <a:spLocks/>
              </p:cNvSpPr>
              <p:nvPr/>
            </p:nvSpPr>
            <p:spPr bwMode="auto">
              <a:xfrm>
                <a:off x="4512" y="1821"/>
                <a:ext cx="3" cy="19"/>
              </a:xfrm>
              <a:custGeom>
                <a:avLst/>
                <a:gdLst>
                  <a:gd name="T0" fmla="*/ 0 w 3"/>
                  <a:gd name="T1" fmla="*/ 19 h 19"/>
                  <a:gd name="T2" fmla="*/ 0 w 3"/>
                  <a:gd name="T3" fmla="*/ 9 h 19"/>
                  <a:gd name="T4" fmla="*/ 0 w 3"/>
                  <a:gd name="T5" fmla="*/ 0 h 19"/>
                  <a:gd name="T6" fmla="*/ 3 w 3"/>
                  <a:gd name="T7" fmla="*/ 0 h 19"/>
                  <a:gd name="T8" fmla="*/ 3 w 3"/>
                  <a:gd name="T9" fmla="*/ 9 h 19"/>
                  <a:gd name="T10" fmla="*/ 3 w 3"/>
                  <a:gd name="T11" fmla="*/ 19 h 19"/>
                  <a:gd name="T12" fmla="*/ 0 w 3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9"/>
                    </a:lnTo>
                    <a:lnTo>
                      <a:pt x="3" y="19"/>
                    </a:lnTo>
                    <a:lnTo>
                      <a:pt x="0" y="1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Rectangle 93"/>
              <p:cNvSpPr>
                <a:spLocks noChangeArrowheads="1"/>
              </p:cNvSpPr>
              <p:nvPr/>
            </p:nvSpPr>
            <p:spPr bwMode="auto">
              <a:xfrm>
                <a:off x="4505" y="1839"/>
                <a:ext cx="16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Rectangle 94"/>
              <p:cNvSpPr>
                <a:spLocks noChangeArrowheads="1"/>
              </p:cNvSpPr>
              <p:nvPr/>
            </p:nvSpPr>
            <p:spPr bwMode="auto">
              <a:xfrm>
                <a:off x="4505" y="1820"/>
                <a:ext cx="16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95"/>
              <p:cNvSpPr>
                <a:spLocks noEditPoints="1"/>
              </p:cNvSpPr>
              <p:nvPr/>
            </p:nvSpPr>
            <p:spPr bwMode="auto">
              <a:xfrm>
                <a:off x="4641" y="1759"/>
                <a:ext cx="18" cy="13"/>
              </a:xfrm>
              <a:custGeom>
                <a:avLst/>
                <a:gdLst>
                  <a:gd name="T0" fmla="*/ 7 w 18"/>
                  <a:gd name="T1" fmla="*/ 12 h 13"/>
                  <a:gd name="T2" fmla="*/ 7 w 18"/>
                  <a:gd name="T3" fmla="*/ 7 h 13"/>
                  <a:gd name="T4" fmla="*/ 7 w 18"/>
                  <a:gd name="T5" fmla="*/ 1 h 13"/>
                  <a:gd name="T6" fmla="*/ 10 w 18"/>
                  <a:gd name="T7" fmla="*/ 1 h 13"/>
                  <a:gd name="T8" fmla="*/ 10 w 18"/>
                  <a:gd name="T9" fmla="*/ 7 h 13"/>
                  <a:gd name="T10" fmla="*/ 10 w 18"/>
                  <a:gd name="T11" fmla="*/ 12 h 13"/>
                  <a:gd name="T12" fmla="*/ 7 w 18"/>
                  <a:gd name="T13" fmla="*/ 12 h 13"/>
                  <a:gd name="T14" fmla="*/ 0 w 18"/>
                  <a:gd name="T15" fmla="*/ 11 h 13"/>
                  <a:gd name="T16" fmla="*/ 18 w 18"/>
                  <a:gd name="T17" fmla="*/ 11 h 13"/>
                  <a:gd name="T18" fmla="*/ 18 w 18"/>
                  <a:gd name="T19" fmla="*/ 13 h 13"/>
                  <a:gd name="T20" fmla="*/ 0 w 18"/>
                  <a:gd name="T21" fmla="*/ 13 h 13"/>
                  <a:gd name="T22" fmla="*/ 0 w 18"/>
                  <a:gd name="T23" fmla="*/ 11 h 13"/>
                  <a:gd name="T24" fmla="*/ 0 w 18"/>
                  <a:gd name="T25" fmla="*/ 0 h 13"/>
                  <a:gd name="T26" fmla="*/ 18 w 18"/>
                  <a:gd name="T27" fmla="*/ 0 h 13"/>
                  <a:gd name="T28" fmla="*/ 18 w 18"/>
                  <a:gd name="T29" fmla="*/ 3 h 13"/>
                  <a:gd name="T30" fmla="*/ 0 w 18"/>
                  <a:gd name="T31" fmla="*/ 3 h 13"/>
                  <a:gd name="T32" fmla="*/ 0 w 1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3">
                    <a:moveTo>
                      <a:pt x="7" y="12"/>
                    </a:moveTo>
                    <a:lnTo>
                      <a:pt x="7" y="7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0" y="7"/>
                    </a:lnTo>
                    <a:lnTo>
                      <a:pt x="10" y="12"/>
                    </a:lnTo>
                    <a:lnTo>
                      <a:pt x="7" y="12"/>
                    </a:lnTo>
                    <a:close/>
                    <a:moveTo>
                      <a:pt x="0" y="11"/>
                    </a:moveTo>
                    <a:lnTo>
                      <a:pt x="18" y="11"/>
                    </a:lnTo>
                    <a:lnTo>
                      <a:pt x="18" y="13"/>
                    </a:lnTo>
                    <a:lnTo>
                      <a:pt x="0" y="13"/>
                    </a:lnTo>
                    <a:lnTo>
                      <a:pt x="0" y="11"/>
                    </a:lnTo>
                    <a:close/>
                    <a:moveTo>
                      <a:pt x="0" y="0"/>
                    </a:moveTo>
                    <a:lnTo>
                      <a:pt x="18" y="0"/>
                    </a:lnTo>
                    <a:lnTo>
                      <a:pt x="18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96"/>
              <p:cNvSpPr>
                <a:spLocks/>
              </p:cNvSpPr>
              <p:nvPr/>
            </p:nvSpPr>
            <p:spPr bwMode="auto">
              <a:xfrm>
                <a:off x="4648" y="1760"/>
                <a:ext cx="3" cy="11"/>
              </a:xfrm>
              <a:custGeom>
                <a:avLst/>
                <a:gdLst>
                  <a:gd name="T0" fmla="*/ 0 w 3"/>
                  <a:gd name="T1" fmla="*/ 11 h 11"/>
                  <a:gd name="T2" fmla="*/ 0 w 3"/>
                  <a:gd name="T3" fmla="*/ 6 h 11"/>
                  <a:gd name="T4" fmla="*/ 0 w 3"/>
                  <a:gd name="T5" fmla="*/ 0 h 11"/>
                  <a:gd name="T6" fmla="*/ 3 w 3"/>
                  <a:gd name="T7" fmla="*/ 0 h 11"/>
                  <a:gd name="T8" fmla="*/ 3 w 3"/>
                  <a:gd name="T9" fmla="*/ 6 h 11"/>
                  <a:gd name="T10" fmla="*/ 3 w 3"/>
                  <a:gd name="T11" fmla="*/ 11 h 11"/>
                  <a:gd name="T12" fmla="*/ 0 w 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6"/>
                    </a:lnTo>
                    <a:lnTo>
                      <a:pt x="3" y="11"/>
                    </a:lnTo>
                    <a:lnTo>
                      <a:pt x="0" y="1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Rectangle 97"/>
              <p:cNvSpPr>
                <a:spLocks noChangeArrowheads="1"/>
              </p:cNvSpPr>
              <p:nvPr/>
            </p:nvSpPr>
            <p:spPr bwMode="auto">
              <a:xfrm>
                <a:off x="4641" y="1770"/>
                <a:ext cx="18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Rectangle 98"/>
              <p:cNvSpPr>
                <a:spLocks noChangeArrowheads="1"/>
              </p:cNvSpPr>
              <p:nvPr/>
            </p:nvSpPr>
            <p:spPr bwMode="auto">
              <a:xfrm>
                <a:off x="4641" y="1759"/>
                <a:ext cx="18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99"/>
              <p:cNvSpPr>
                <a:spLocks noEditPoints="1"/>
              </p:cNvSpPr>
              <p:nvPr/>
            </p:nvSpPr>
            <p:spPr bwMode="auto">
              <a:xfrm>
                <a:off x="4778" y="1814"/>
                <a:ext cx="17" cy="91"/>
              </a:xfrm>
              <a:custGeom>
                <a:avLst/>
                <a:gdLst>
                  <a:gd name="T0" fmla="*/ 6 w 17"/>
                  <a:gd name="T1" fmla="*/ 89 h 91"/>
                  <a:gd name="T2" fmla="*/ 6 w 17"/>
                  <a:gd name="T3" fmla="*/ 46 h 91"/>
                  <a:gd name="T4" fmla="*/ 6 w 17"/>
                  <a:gd name="T5" fmla="*/ 2 h 91"/>
                  <a:gd name="T6" fmla="*/ 9 w 17"/>
                  <a:gd name="T7" fmla="*/ 2 h 91"/>
                  <a:gd name="T8" fmla="*/ 9 w 17"/>
                  <a:gd name="T9" fmla="*/ 46 h 91"/>
                  <a:gd name="T10" fmla="*/ 9 w 17"/>
                  <a:gd name="T11" fmla="*/ 89 h 91"/>
                  <a:gd name="T12" fmla="*/ 6 w 17"/>
                  <a:gd name="T13" fmla="*/ 89 h 91"/>
                  <a:gd name="T14" fmla="*/ 0 w 17"/>
                  <a:gd name="T15" fmla="*/ 88 h 91"/>
                  <a:gd name="T16" fmla="*/ 17 w 17"/>
                  <a:gd name="T17" fmla="*/ 88 h 91"/>
                  <a:gd name="T18" fmla="*/ 17 w 17"/>
                  <a:gd name="T19" fmla="*/ 91 h 91"/>
                  <a:gd name="T20" fmla="*/ 0 w 17"/>
                  <a:gd name="T21" fmla="*/ 91 h 91"/>
                  <a:gd name="T22" fmla="*/ 0 w 17"/>
                  <a:gd name="T23" fmla="*/ 88 h 91"/>
                  <a:gd name="T24" fmla="*/ 0 w 17"/>
                  <a:gd name="T25" fmla="*/ 0 h 91"/>
                  <a:gd name="T26" fmla="*/ 17 w 17"/>
                  <a:gd name="T27" fmla="*/ 0 h 91"/>
                  <a:gd name="T28" fmla="*/ 17 w 17"/>
                  <a:gd name="T29" fmla="*/ 3 h 91"/>
                  <a:gd name="T30" fmla="*/ 0 w 17"/>
                  <a:gd name="T31" fmla="*/ 3 h 91"/>
                  <a:gd name="T32" fmla="*/ 0 w 17"/>
                  <a:gd name="T3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" h="91">
                    <a:moveTo>
                      <a:pt x="6" y="89"/>
                    </a:moveTo>
                    <a:lnTo>
                      <a:pt x="6" y="46"/>
                    </a:lnTo>
                    <a:lnTo>
                      <a:pt x="6" y="2"/>
                    </a:lnTo>
                    <a:lnTo>
                      <a:pt x="9" y="2"/>
                    </a:lnTo>
                    <a:lnTo>
                      <a:pt x="9" y="46"/>
                    </a:lnTo>
                    <a:lnTo>
                      <a:pt x="9" y="89"/>
                    </a:lnTo>
                    <a:lnTo>
                      <a:pt x="6" y="89"/>
                    </a:lnTo>
                    <a:close/>
                    <a:moveTo>
                      <a:pt x="0" y="88"/>
                    </a:moveTo>
                    <a:lnTo>
                      <a:pt x="17" y="88"/>
                    </a:lnTo>
                    <a:lnTo>
                      <a:pt x="17" y="91"/>
                    </a:lnTo>
                    <a:lnTo>
                      <a:pt x="0" y="91"/>
                    </a:lnTo>
                    <a:lnTo>
                      <a:pt x="0" y="88"/>
                    </a:lnTo>
                    <a:close/>
                    <a:moveTo>
                      <a:pt x="0" y="0"/>
                    </a:moveTo>
                    <a:lnTo>
                      <a:pt x="17" y="0"/>
                    </a:lnTo>
                    <a:lnTo>
                      <a:pt x="17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100"/>
              <p:cNvSpPr>
                <a:spLocks/>
              </p:cNvSpPr>
              <p:nvPr/>
            </p:nvSpPr>
            <p:spPr bwMode="auto">
              <a:xfrm>
                <a:off x="4784" y="1816"/>
                <a:ext cx="3" cy="87"/>
              </a:xfrm>
              <a:custGeom>
                <a:avLst/>
                <a:gdLst>
                  <a:gd name="T0" fmla="*/ 0 w 3"/>
                  <a:gd name="T1" fmla="*/ 87 h 87"/>
                  <a:gd name="T2" fmla="*/ 0 w 3"/>
                  <a:gd name="T3" fmla="*/ 44 h 87"/>
                  <a:gd name="T4" fmla="*/ 0 w 3"/>
                  <a:gd name="T5" fmla="*/ 0 h 87"/>
                  <a:gd name="T6" fmla="*/ 3 w 3"/>
                  <a:gd name="T7" fmla="*/ 0 h 87"/>
                  <a:gd name="T8" fmla="*/ 3 w 3"/>
                  <a:gd name="T9" fmla="*/ 44 h 87"/>
                  <a:gd name="T10" fmla="*/ 3 w 3"/>
                  <a:gd name="T11" fmla="*/ 87 h 87"/>
                  <a:gd name="T12" fmla="*/ 0 w 3"/>
                  <a:gd name="T1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87">
                    <a:moveTo>
                      <a:pt x="0" y="87"/>
                    </a:moveTo>
                    <a:lnTo>
                      <a:pt x="0" y="4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44"/>
                    </a:lnTo>
                    <a:lnTo>
                      <a:pt x="3" y="87"/>
                    </a:lnTo>
                    <a:lnTo>
                      <a:pt x="0" y="87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Rectangle 101"/>
              <p:cNvSpPr>
                <a:spLocks noChangeArrowheads="1"/>
              </p:cNvSpPr>
              <p:nvPr/>
            </p:nvSpPr>
            <p:spPr bwMode="auto">
              <a:xfrm>
                <a:off x="4778" y="1902"/>
                <a:ext cx="17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Rectangle 102"/>
              <p:cNvSpPr>
                <a:spLocks noChangeArrowheads="1"/>
              </p:cNvSpPr>
              <p:nvPr/>
            </p:nvSpPr>
            <p:spPr bwMode="auto">
              <a:xfrm>
                <a:off x="4778" y="1814"/>
                <a:ext cx="17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103"/>
              <p:cNvSpPr>
                <a:spLocks noEditPoints="1"/>
              </p:cNvSpPr>
              <p:nvPr/>
            </p:nvSpPr>
            <p:spPr bwMode="auto">
              <a:xfrm>
                <a:off x="4914" y="1852"/>
                <a:ext cx="17" cy="35"/>
              </a:xfrm>
              <a:custGeom>
                <a:avLst/>
                <a:gdLst>
                  <a:gd name="T0" fmla="*/ 7 w 17"/>
                  <a:gd name="T1" fmla="*/ 34 h 35"/>
                  <a:gd name="T2" fmla="*/ 7 w 17"/>
                  <a:gd name="T3" fmla="*/ 17 h 35"/>
                  <a:gd name="T4" fmla="*/ 7 w 17"/>
                  <a:gd name="T5" fmla="*/ 1 h 35"/>
                  <a:gd name="T6" fmla="*/ 9 w 17"/>
                  <a:gd name="T7" fmla="*/ 1 h 35"/>
                  <a:gd name="T8" fmla="*/ 9 w 17"/>
                  <a:gd name="T9" fmla="*/ 17 h 35"/>
                  <a:gd name="T10" fmla="*/ 9 w 17"/>
                  <a:gd name="T11" fmla="*/ 34 h 35"/>
                  <a:gd name="T12" fmla="*/ 7 w 17"/>
                  <a:gd name="T13" fmla="*/ 34 h 35"/>
                  <a:gd name="T14" fmla="*/ 0 w 17"/>
                  <a:gd name="T15" fmla="*/ 33 h 35"/>
                  <a:gd name="T16" fmla="*/ 17 w 17"/>
                  <a:gd name="T17" fmla="*/ 33 h 35"/>
                  <a:gd name="T18" fmla="*/ 17 w 17"/>
                  <a:gd name="T19" fmla="*/ 35 h 35"/>
                  <a:gd name="T20" fmla="*/ 0 w 17"/>
                  <a:gd name="T21" fmla="*/ 35 h 35"/>
                  <a:gd name="T22" fmla="*/ 0 w 17"/>
                  <a:gd name="T23" fmla="*/ 33 h 35"/>
                  <a:gd name="T24" fmla="*/ 0 w 17"/>
                  <a:gd name="T25" fmla="*/ 0 h 35"/>
                  <a:gd name="T26" fmla="*/ 17 w 17"/>
                  <a:gd name="T27" fmla="*/ 0 h 35"/>
                  <a:gd name="T28" fmla="*/ 17 w 17"/>
                  <a:gd name="T29" fmla="*/ 3 h 35"/>
                  <a:gd name="T30" fmla="*/ 0 w 17"/>
                  <a:gd name="T31" fmla="*/ 3 h 35"/>
                  <a:gd name="T32" fmla="*/ 0 w 17"/>
                  <a:gd name="T3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" h="35">
                    <a:moveTo>
                      <a:pt x="7" y="34"/>
                    </a:moveTo>
                    <a:lnTo>
                      <a:pt x="7" y="17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9" y="17"/>
                    </a:lnTo>
                    <a:lnTo>
                      <a:pt x="9" y="34"/>
                    </a:lnTo>
                    <a:lnTo>
                      <a:pt x="7" y="34"/>
                    </a:lnTo>
                    <a:close/>
                    <a:moveTo>
                      <a:pt x="0" y="33"/>
                    </a:moveTo>
                    <a:lnTo>
                      <a:pt x="17" y="33"/>
                    </a:lnTo>
                    <a:lnTo>
                      <a:pt x="17" y="35"/>
                    </a:lnTo>
                    <a:lnTo>
                      <a:pt x="0" y="35"/>
                    </a:lnTo>
                    <a:lnTo>
                      <a:pt x="0" y="33"/>
                    </a:lnTo>
                    <a:close/>
                    <a:moveTo>
                      <a:pt x="0" y="0"/>
                    </a:moveTo>
                    <a:lnTo>
                      <a:pt x="17" y="0"/>
                    </a:lnTo>
                    <a:lnTo>
                      <a:pt x="17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104"/>
              <p:cNvSpPr>
                <a:spLocks/>
              </p:cNvSpPr>
              <p:nvPr/>
            </p:nvSpPr>
            <p:spPr bwMode="auto">
              <a:xfrm>
                <a:off x="4921" y="1853"/>
                <a:ext cx="2" cy="33"/>
              </a:xfrm>
              <a:custGeom>
                <a:avLst/>
                <a:gdLst>
                  <a:gd name="T0" fmla="*/ 0 w 2"/>
                  <a:gd name="T1" fmla="*/ 33 h 33"/>
                  <a:gd name="T2" fmla="*/ 0 w 2"/>
                  <a:gd name="T3" fmla="*/ 16 h 33"/>
                  <a:gd name="T4" fmla="*/ 0 w 2"/>
                  <a:gd name="T5" fmla="*/ 0 h 33"/>
                  <a:gd name="T6" fmla="*/ 2 w 2"/>
                  <a:gd name="T7" fmla="*/ 0 h 33"/>
                  <a:gd name="T8" fmla="*/ 2 w 2"/>
                  <a:gd name="T9" fmla="*/ 16 h 33"/>
                  <a:gd name="T10" fmla="*/ 2 w 2"/>
                  <a:gd name="T11" fmla="*/ 33 h 33"/>
                  <a:gd name="T12" fmla="*/ 0 w 2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3">
                    <a:moveTo>
                      <a:pt x="0" y="33"/>
                    </a:moveTo>
                    <a:lnTo>
                      <a:pt x="0" y="1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16"/>
                    </a:lnTo>
                    <a:lnTo>
                      <a:pt x="2" y="33"/>
                    </a:lnTo>
                    <a:lnTo>
                      <a:pt x="0" y="3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Rectangle 105"/>
              <p:cNvSpPr>
                <a:spLocks noChangeArrowheads="1"/>
              </p:cNvSpPr>
              <p:nvPr/>
            </p:nvSpPr>
            <p:spPr bwMode="auto">
              <a:xfrm>
                <a:off x="4914" y="1885"/>
                <a:ext cx="17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Rectangle 106"/>
              <p:cNvSpPr>
                <a:spLocks noChangeArrowheads="1"/>
              </p:cNvSpPr>
              <p:nvPr/>
            </p:nvSpPr>
            <p:spPr bwMode="auto">
              <a:xfrm>
                <a:off x="4914" y="1852"/>
                <a:ext cx="17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Rectangle 107"/>
              <p:cNvSpPr>
                <a:spLocks noChangeArrowheads="1"/>
              </p:cNvSpPr>
              <p:nvPr/>
            </p:nvSpPr>
            <p:spPr bwMode="auto">
              <a:xfrm>
                <a:off x="3080" y="1331"/>
                <a:ext cx="4" cy="11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Rectangle 108"/>
              <p:cNvSpPr>
                <a:spLocks noChangeArrowheads="1"/>
              </p:cNvSpPr>
              <p:nvPr/>
            </p:nvSpPr>
            <p:spPr bwMode="auto">
              <a:xfrm>
                <a:off x="3080" y="1331"/>
                <a:ext cx="4" cy="1114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109"/>
              <p:cNvSpPr>
                <a:spLocks noEditPoints="1"/>
              </p:cNvSpPr>
              <p:nvPr/>
            </p:nvSpPr>
            <p:spPr bwMode="auto">
              <a:xfrm>
                <a:off x="3082" y="1329"/>
                <a:ext cx="12" cy="1117"/>
              </a:xfrm>
              <a:custGeom>
                <a:avLst/>
                <a:gdLst>
                  <a:gd name="T0" fmla="*/ 0 w 12"/>
                  <a:gd name="T1" fmla="*/ 1115 h 1117"/>
                  <a:gd name="T2" fmla="*/ 12 w 12"/>
                  <a:gd name="T3" fmla="*/ 1115 h 1117"/>
                  <a:gd name="T4" fmla="*/ 12 w 12"/>
                  <a:gd name="T5" fmla="*/ 1117 h 1117"/>
                  <a:gd name="T6" fmla="*/ 0 w 12"/>
                  <a:gd name="T7" fmla="*/ 1117 h 1117"/>
                  <a:gd name="T8" fmla="*/ 0 w 12"/>
                  <a:gd name="T9" fmla="*/ 1115 h 1117"/>
                  <a:gd name="T10" fmla="*/ 0 w 12"/>
                  <a:gd name="T11" fmla="*/ 743 h 1117"/>
                  <a:gd name="T12" fmla="*/ 12 w 12"/>
                  <a:gd name="T13" fmla="*/ 743 h 1117"/>
                  <a:gd name="T14" fmla="*/ 12 w 12"/>
                  <a:gd name="T15" fmla="*/ 746 h 1117"/>
                  <a:gd name="T16" fmla="*/ 0 w 12"/>
                  <a:gd name="T17" fmla="*/ 746 h 1117"/>
                  <a:gd name="T18" fmla="*/ 0 w 12"/>
                  <a:gd name="T19" fmla="*/ 743 h 1117"/>
                  <a:gd name="T20" fmla="*/ 0 w 12"/>
                  <a:gd name="T21" fmla="*/ 372 h 1117"/>
                  <a:gd name="T22" fmla="*/ 12 w 12"/>
                  <a:gd name="T23" fmla="*/ 372 h 1117"/>
                  <a:gd name="T24" fmla="*/ 12 w 12"/>
                  <a:gd name="T25" fmla="*/ 374 h 1117"/>
                  <a:gd name="T26" fmla="*/ 0 w 12"/>
                  <a:gd name="T27" fmla="*/ 374 h 1117"/>
                  <a:gd name="T28" fmla="*/ 0 w 12"/>
                  <a:gd name="T29" fmla="*/ 372 h 1117"/>
                  <a:gd name="T30" fmla="*/ 0 w 12"/>
                  <a:gd name="T31" fmla="*/ 0 h 1117"/>
                  <a:gd name="T32" fmla="*/ 12 w 12"/>
                  <a:gd name="T33" fmla="*/ 0 h 1117"/>
                  <a:gd name="T34" fmla="*/ 12 w 12"/>
                  <a:gd name="T35" fmla="*/ 3 h 1117"/>
                  <a:gd name="T36" fmla="*/ 0 w 12"/>
                  <a:gd name="T37" fmla="*/ 3 h 1117"/>
                  <a:gd name="T38" fmla="*/ 0 w 12"/>
                  <a:gd name="T39" fmla="*/ 0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117">
                    <a:moveTo>
                      <a:pt x="0" y="1115"/>
                    </a:moveTo>
                    <a:lnTo>
                      <a:pt x="12" y="1115"/>
                    </a:lnTo>
                    <a:lnTo>
                      <a:pt x="12" y="1117"/>
                    </a:lnTo>
                    <a:lnTo>
                      <a:pt x="0" y="1117"/>
                    </a:lnTo>
                    <a:lnTo>
                      <a:pt x="0" y="1115"/>
                    </a:lnTo>
                    <a:close/>
                    <a:moveTo>
                      <a:pt x="0" y="743"/>
                    </a:moveTo>
                    <a:lnTo>
                      <a:pt x="12" y="743"/>
                    </a:lnTo>
                    <a:lnTo>
                      <a:pt x="12" y="746"/>
                    </a:lnTo>
                    <a:lnTo>
                      <a:pt x="0" y="746"/>
                    </a:lnTo>
                    <a:lnTo>
                      <a:pt x="0" y="743"/>
                    </a:lnTo>
                    <a:close/>
                    <a:moveTo>
                      <a:pt x="0" y="372"/>
                    </a:moveTo>
                    <a:lnTo>
                      <a:pt x="12" y="372"/>
                    </a:lnTo>
                    <a:lnTo>
                      <a:pt x="12" y="374"/>
                    </a:lnTo>
                    <a:lnTo>
                      <a:pt x="0" y="374"/>
                    </a:lnTo>
                    <a:lnTo>
                      <a:pt x="0" y="372"/>
                    </a:lnTo>
                    <a:close/>
                    <a:moveTo>
                      <a:pt x="0" y="0"/>
                    </a:moveTo>
                    <a:lnTo>
                      <a:pt x="12" y="0"/>
                    </a:lnTo>
                    <a:lnTo>
                      <a:pt x="12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Rectangle 110"/>
              <p:cNvSpPr>
                <a:spLocks noChangeArrowheads="1"/>
              </p:cNvSpPr>
              <p:nvPr/>
            </p:nvSpPr>
            <p:spPr bwMode="auto">
              <a:xfrm>
                <a:off x="3082" y="2444"/>
                <a:ext cx="12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Rectangle 111"/>
              <p:cNvSpPr>
                <a:spLocks noChangeArrowheads="1"/>
              </p:cNvSpPr>
              <p:nvPr/>
            </p:nvSpPr>
            <p:spPr bwMode="auto">
              <a:xfrm>
                <a:off x="3082" y="2072"/>
                <a:ext cx="12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Rectangle 112"/>
              <p:cNvSpPr>
                <a:spLocks noChangeArrowheads="1"/>
              </p:cNvSpPr>
              <p:nvPr/>
            </p:nvSpPr>
            <p:spPr bwMode="auto">
              <a:xfrm>
                <a:off x="3082" y="1701"/>
                <a:ext cx="12" cy="2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Rectangle 113"/>
              <p:cNvSpPr>
                <a:spLocks noChangeArrowheads="1"/>
              </p:cNvSpPr>
              <p:nvPr/>
            </p:nvSpPr>
            <p:spPr bwMode="auto">
              <a:xfrm>
                <a:off x="3082" y="1329"/>
                <a:ext cx="12" cy="3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Rectangle 114"/>
              <p:cNvSpPr>
                <a:spLocks noChangeArrowheads="1"/>
              </p:cNvSpPr>
              <p:nvPr/>
            </p:nvSpPr>
            <p:spPr bwMode="auto">
              <a:xfrm>
                <a:off x="3082" y="2445"/>
                <a:ext cx="1909" cy="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Rectangle 115"/>
              <p:cNvSpPr>
                <a:spLocks noChangeArrowheads="1"/>
              </p:cNvSpPr>
              <p:nvPr/>
            </p:nvSpPr>
            <p:spPr bwMode="auto">
              <a:xfrm>
                <a:off x="3082" y="2445"/>
                <a:ext cx="1909" cy="1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Rectangle 116"/>
              <p:cNvSpPr>
                <a:spLocks noChangeArrowheads="1"/>
              </p:cNvSpPr>
              <p:nvPr/>
            </p:nvSpPr>
            <p:spPr bwMode="auto">
              <a:xfrm>
                <a:off x="2935" y="2406"/>
                <a:ext cx="14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" name="Rectangle 117"/>
              <p:cNvSpPr>
                <a:spLocks noChangeArrowheads="1"/>
              </p:cNvSpPr>
              <p:nvPr/>
            </p:nvSpPr>
            <p:spPr bwMode="auto">
              <a:xfrm>
                <a:off x="2935" y="2057"/>
                <a:ext cx="148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" name="Rectangle 118"/>
              <p:cNvSpPr>
                <a:spLocks noChangeArrowheads="1"/>
              </p:cNvSpPr>
              <p:nvPr/>
            </p:nvSpPr>
            <p:spPr bwMode="auto">
              <a:xfrm>
                <a:off x="2935" y="1685"/>
                <a:ext cx="148" cy="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" name="Rectangle 119"/>
              <p:cNvSpPr>
                <a:spLocks noChangeArrowheads="1"/>
              </p:cNvSpPr>
              <p:nvPr/>
            </p:nvSpPr>
            <p:spPr bwMode="auto">
              <a:xfrm>
                <a:off x="2935" y="1315"/>
                <a:ext cx="148" cy="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" name="Rectangle 120"/>
              <p:cNvSpPr>
                <a:spLocks noChangeArrowheads="1"/>
              </p:cNvSpPr>
              <p:nvPr/>
            </p:nvSpPr>
            <p:spPr bwMode="auto">
              <a:xfrm rot="16200000">
                <a:off x="2335" y="1810"/>
                <a:ext cx="102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Relative </a:t>
                </a:r>
                <a:r>
                  <a:rPr kumimoji="0" lang="en-US" altLang="en-US" sz="1000" b="1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cell viability (MTT)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" name="Line 122"/>
              <p:cNvSpPr>
                <a:spLocks noChangeShapeType="1"/>
              </p:cNvSpPr>
              <p:nvPr/>
            </p:nvSpPr>
            <p:spPr bwMode="auto">
              <a:xfrm flipH="1">
                <a:off x="3148" y="1419"/>
                <a:ext cx="144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123"/>
              <p:cNvSpPr>
                <a:spLocks noChangeShapeType="1"/>
              </p:cNvSpPr>
              <p:nvPr/>
            </p:nvSpPr>
            <p:spPr bwMode="auto">
              <a:xfrm>
                <a:off x="3151" y="1422"/>
                <a:ext cx="1" cy="18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Rectangle 124"/>
              <p:cNvSpPr>
                <a:spLocks noChangeArrowheads="1"/>
              </p:cNvSpPr>
              <p:nvPr/>
            </p:nvSpPr>
            <p:spPr bwMode="auto">
              <a:xfrm>
                <a:off x="3200" y="1333"/>
                <a:ext cx="108" cy="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^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" name="Rectangle 125"/>
              <p:cNvSpPr>
                <a:spLocks noChangeArrowheads="1"/>
              </p:cNvSpPr>
              <p:nvPr/>
            </p:nvSpPr>
            <p:spPr bwMode="auto">
              <a:xfrm>
                <a:off x="3261" y="1440"/>
                <a:ext cx="94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#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" name="Rectangle 126"/>
              <p:cNvSpPr>
                <a:spLocks noChangeArrowheads="1"/>
              </p:cNvSpPr>
              <p:nvPr/>
            </p:nvSpPr>
            <p:spPr bwMode="auto">
              <a:xfrm>
                <a:off x="4882" y="1666"/>
                <a:ext cx="132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*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1" name="Rectangle 127"/>
              <p:cNvSpPr>
                <a:spLocks noChangeArrowheads="1"/>
              </p:cNvSpPr>
              <p:nvPr/>
            </p:nvSpPr>
            <p:spPr bwMode="auto">
              <a:xfrm>
                <a:off x="4881" y="1550"/>
                <a:ext cx="94" cy="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#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2" name="Rectangle 128"/>
              <p:cNvSpPr>
                <a:spLocks noChangeArrowheads="1"/>
              </p:cNvSpPr>
              <p:nvPr/>
            </p:nvSpPr>
            <p:spPr bwMode="auto">
              <a:xfrm>
                <a:off x="4756" y="1673"/>
                <a:ext cx="1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*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" name="Rectangle 129"/>
              <p:cNvSpPr>
                <a:spLocks noChangeArrowheads="1"/>
              </p:cNvSpPr>
              <p:nvPr/>
            </p:nvSpPr>
            <p:spPr bwMode="auto">
              <a:xfrm>
                <a:off x="4755" y="1557"/>
                <a:ext cx="94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#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4" name="Rectangle 130"/>
              <p:cNvSpPr>
                <a:spLocks noChangeArrowheads="1"/>
              </p:cNvSpPr>
              <p:nvPr/>
            </p:nvSpPr>
            <p:spPr bwMode="auto">
              <a:xfrm>
                <a:off x="4483" y="1673"/>
                <a:ext cx="13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*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" name="Rectangle 131"/>
              <p:cNvSpPr>
                <a:spLocks noChangeArrowheads="1"/>
              </p:cNvSpPr>
              <p:nvPr/>
            </p:nvSpPr>
            <p:spPr bwMode="auto">
              <a:xfrm>
                <a:off x="4482" y="1557"/>
                <a:ext cx="94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#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" name="Line 132"/>
              <p:cNvSpPr>
                <a:spLocks noChangeShapeType="1"/>
              </p:cNvSpPr>
              <p:nvPr/>
            </p:nvSpPr>
            <p:spPr bwMode="auto">
              <a:xfrm flipH="1">
                <a:off x="4504" y="1527"/>
                <a:ext cx="144" cy="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133"/>
              <p:cNvSpPr>
                <a:spLocks noChangeShapeType="1"/>
              </p:cNvSpPr>
              <p:nvPr/>
            </p:nvSpPr>
            <p:spPr bwMode="auto">
              <a:xfrm>
                <a:off x="4646" y="1528"/>
                <a:ext cx="1" cy="18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Rectangle 134"/>
              <p:cNvSpPr>
                <a:spLocks noChangeArrowheads="1"/>
              </p:cNvSpPr>
              <p:nvPr/>
            </p:nvSpPr>
            <p:spPr bwMode="auto">
              <a:xfrm>
                <a:off x="4538" y="1437"/>
                <a:ext cx="108" cy="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^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153"/>
          <p:cNvGrpSpPr/>
          <p:nvPr/>
        </p:nvGrpSpPr>
        <p:grpSpPr>
          <a:xfrm>
            <a:off x="5855419" y="1426255"/>
            <a:ext cx="643807" cy="424828"/>
            <a:chOff x="5506980" y="218126"/>
            <a:chExt cx="643807" cy="424828"/>
          </a:xfrm>
        </p:grpSpPr>
        <p:sp>
          <p:nvSpPr>
            <p:cNvPr id="155" name="Rectangle 154"/>
            <p:cNvSpPr/>
            <p:nvPr/>
          </p:nvSpPr>
          <p:spPr>
            <a:xfrm>
              <a:off x="5506980" y="468042"/>
              <a:ext cx="134478" cy="100677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5581400" y="396733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4-OHT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581400" y="218126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5506980" y="293274"/>
              <a:ext cx="134478" cy="1006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sp>
        <p:nvSpPr>
          <p:cNvPr id="2" name="Rectangle 1"/>
          <p:cNvSpPr/>
          <p:nvPr/>
        </p:nvSpPr>
        <p:spPr>
          <a:xfrm>
            <a:off x="5800726" y="1426255"/>
            <a:ext cx="652463" cy="4322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7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/>
          <p:cNvSpPr txBox="1"/>
          <p:nvPr/>
        </p:nvSpPr>
        <p:spPr>
          <a:xfrm>
            <a:off x="4013336" y="3892514"/>
            <a:ext cx="4492712" cy="104638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4: Regulation of DICER mRNA expression in CHO-K1 cells. 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Cells were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‘serum-starved’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and transfected with anti-miR-29b-1/a-3p, premiR-29b-1/a-3p, and their respective controls for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 h. Q-PCR and values were normalized to GAPDH. Values are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mean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± SEM of 1 experiment with each sample ran in triplicates. *p &lt; 0.05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DMSO control transfected cells.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tangle 80"/>
          <p:cNvSpPr>
            <a:spLocks noChangeArrowheads="1"/>
          </p:cNvSpPr>
          <p:nvPr/>
        </p:nvSpPr>
        <p:spPr bwMode="auto">
          <a:xfrm>
            <a:off x="4692356" y="2667815"/>
            <a:ext cx="30480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1"/>
          <p:cNvSpPr>
            <a:spLocks noEditPoints="1"/>
          </p:cNvSpPr>
          <p:nvPr/>
        </p:nvSpPr>
        <p:spPr bwMode="auto">
          <a:xfrm>
            <a:off x="4690768" y="2666227"/>
            <a:ext cx="307975" cy="523875"/>
          </a:xfrm>
          <a:custGeom>
            <a:avLst/>
            <a:gdLst>
              <a:gd name="T0" fmla="*/ 0 w 2664"/>
              <a:gd name="T1" fmla="*/ 24 h 4520"/>
              <a:gd name="T2" fmla="*/ 24 w 2664"/>
              <a:gd name="T3" fmla="*/ 0 h 4520"/>
              <a:gd name="T4" fmla="*/ 2640 w 2664"/>
              <a:gd name="T5" fmla="*/ 0 h 4520"/>
              <a:gd name="T6" fmla="*/ 2664 w 2664"/>
              <a:gd name="T7" fmla="*/ 24 h 4520"/>
              <a:gd name="T8" fmla="*/ 2664 w 2664"/>
              <a:gd name="T9" fmla="*/ 4496 h 4520"/>
              <a:gd name="T10" fmla="*/ 2640 w 2664"/>
              <a:gd name="T11" fmla="*/ 4520 h 4520"/>
              <a:gd name="T12" fmla="*/ 24 w 2664"/>
              <a:gd name="T13" fmla="*/ 4520 h 4520"/>
              <a:gd name="T14" fmla="*/ 0 w 2664"/>
              <a:gd name="T15" fmla="*/ 4496 h 4520"/>
              <a:gd name="T16" fmla="*/ 0 w 2664"/>
              <a:gd name="T17" fmla="*/ 24 h 4520"/>
              <a:gd name="T18" fmla="*/ 48 w 2664"/>
              <a:gd name="T19" fmla="*/ 4496 h 4520"/>
              <a:gd name="T20" fmla="*/ 24 w 2664"/>
              <a:gd name="T21" fmla="*/ 4472 h 4520"/>
              <a:gd name="T22" fmla="*/ 2640 w 2664"/>
              <a:gd name="T23" fmla="*/ 4472 h 4520"/>
              <a:gd name="T24" fmla="*/ 2616 w 2664"/>
              <a:gd name="T25" fmla="*/ 4496 h 4520"/>
              <a:gd name="T26" fmla="*/ 2616 w 2664"/>
              <a:gd name="T27" fmla="*/ 24 h 4520"/>
              <a:gd name="T28" fmla="*/ 2640 w 2664"/>
              <a:gd name="T29" fmla="*/ 48 h 4520"/>
              <a:gd name="T30" fmla="*/ 24 w 2664"/>
              <a:gd name="T31" fmla="*/ 48 h 4520"/>
              <a:gd name="T32" fmla="*/ 48 w 2664"/>
              <a:gd name="T33" fmla="*/ 24 h 4520"/>
              <a:gd name="T34" fmla="*/ 48 w 2664"/>
              <a:gd name="T35" fmla="*/ 4496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64" h="4520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2640" y="0"/>
                </a:lnTo>
                <a:cubicBezTo>
                  <a:pt x="2654" y="0"/>
                  <a:pt x="2664" y="11"/>
                  <a:pt x="2664" y="24"/>
                </a:cubicBezTo>
                <a:lnTo>
                  <a:pt x="2664" y="4496"/>
                </a:lnTo>
                <a:cubicBezTo>
                  <a:pt x="2664" y="4510"/>
                  <a:pt x="2654" y="4520"/>
                  <a:pt x="2640" y="4520"/>
                </a:cubicBezTo>
                <a:lnTo>
                  <a:pt x="24" y="4520"/>
                </a:lnTo>
                <a:cubicBezTo>
                  <a:pt x="11" y="4520"/>
                  <a:pt x="0" y="4510"/>
                  <a:pt x="0" y="4496"/>
                </a:cubicBezTo>
                <a:lnTo>
                  <a:pt x="0" y="24"/>
                </a:lnTo>
                <a:close/>
                <a:moveTo>
                  <a:pt x="48" y="4496"/>
                </a:moveTo>
                <a:lnTo>
                  <a:pt x="24" y="4472"/>
                </a:lnTo>
                <a:lnTo>
                  <a:pt x="2640" y="4472"/>
                </a:lnTo>
                <a:lnTo>
                  <a:pt x="2616" y="4496"/>
                </a:lnTo>
                <a:lnTo>
                  <a:pt x="2616" y="24"/>
                </a:lnTo>
                <a:lnTo>
                  <a:pt x="2640" y="48"/>
                </a:lnTo>
                <a:lnTo>
                  <a:pt x="24" y="48"/>
                </a:lnTo>
                <a:lnTo>
                  <a:pt x="48" y="24"/>
                </a:lnTo>
                <a:lnTo>
                  <a:pt x="48" y="449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82"/>
          <p:cNvSpPr>
            <a:spLocks noChangeArrowheads="1"/>
          </p:cNvSpPr>
          <p:nvPr/>
        </p:nvSpPr>
        <p:spPr bwMode="auto">
          <a:xfrm>
            <a:off x="5225756" y="1251764"/>
            <a:ext cx="304800" cy="1935164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83"/>
          <p:cNvSpPr>
            <a:spLocks noEditPoints="1"/>
          </p:cNvSpPr>
          <p:nvPr/>
        </p:nvSpPr>
        <p:spPr bwMode="auto">
          <a:xfrm>
            <a:off x="5222581" y="1248589"/>
            <a:ext cx="309563" cy="1941514"/>
          </a:xfrm>
          <a:custGeom>
            <a:avLst/>
            <a:gdLst>
              <a:gd name="T0" fmla="*/ 0 w 2672"/>
              <a:gd name="T1" fmla="*/ 24 h 16744"/>
              <a:gd name="T2" fmla="*/ 24 w 2672"/>
              <a:gd name="T3" fmla="*/ 0 h 16744"/>
              <a:gd name="T4" fmla="*/ 2648 w 2672"/>
              <a:gd name="T5" fmla="*/ 0 h 16744"/>
              <a:gd name="T6" fmla="*/ 2672 w 2672"/>
              <a:gd name="T7" fmla="*/ 24 h 16744"/>
              <a:gd name="T8" fmla="*/ 2672 w 2672"/>
              <a:gd name="T9" fmla="*/ 16720 h 16744"/>
              <a:gd name="T10" fmla="*/ 2648 w 2672"/>
              <a:gd name="T11" fmla="*/ 16744 h 16744"/>
              <a:gd name="T12" fmla="*/ 24 w 2672"/>
              <a:gd name="T13" fmla="*/ 16744 h 16744"/>
              <a:gd name="T14" fmla="*/ 0 w 2672"/>
              <a:gd name="T15" fmla="*/ 16720 h 16744"/>
              <a:gd name="T16" fmla="*/ 0 w 2672"/>
              <a:gd name="T17" fmla="*/ 24 h 16744"/>
              <a:gd name="T18" fmla="*/ 48 w 2672"/>
              <a:gd name="T19" fmla="*/ 16720 h 16744"/>
              <a:gd name="T20" fmla="*/ 24 w 2672"/>
              <a:gd name="T21" fmla="*/ 16696 h 16744"/>
              <a:gd name="T22" fmla="*/ 2648 w 2672"/>
              <a:gd name="T23" fmla="*/ 16696 h 16744"/>
              <a:gd name="T24" fmla="*/ 2624 w 2672"/>
              <a:gd name="T25" fmla="*/ 16720 h 16744"/>
              <a:gd name="T26" fmla="*/ 2624 w 2672"/>
              <a:gd name="T27" fmla="*/ 24 h 16744"/>
              <a:gd name="T28" fmla="*/ 2648 w 2672"/>
              <a:gd name="T29" fmla="*/ 48 h 16744"/>
              <a:gd name="T30" fmla="*/ 24 w 2672"/>
              <a:gd name="T31" fmla="*/ 48 h 16744"/>
              <a:gd name="T32" fmla="*/ 48 w 2672"/>
              <a:gd name="T33" fmla="*/ 24 h 16744"/>
              <a:gd name="T34" fmla="*/ 48 w 2672"/>
              <a:gd name="T35" fmla="*/ 16720 h 16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72" h="16744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2648" y="0"/>
                </a:lnTo>
                <a:cubicBezTo>
                  <a:pt x="2662" y="0"/>
                  <a:pt x="2672" y="11"/>
                  <a:pt x="2672" y="24"/>
                </a:cubicBezTo>
                <a:lnTo>
                  <a:pt x="2672" y="16720"/>
                </a:lnTo>
                <a:cubicBezTo>
                  <a:pt x="2672" y="16734"/>
                  <a:pt x="2662" y="16744"/>
                  <a:pt x="2648" y="16744"/>
                </a:cubicBezTo>
                <a:lnTo>
                  <a:pt x="24" y="16744"/>
                </a:lnTo>
                <a:cubicBezTo>
                  <a:pt x="11" y="16744"/>
                  <a:pt x="0" y="16734"/>
                  <a:pt x="0" y="16720"/>
                </a:cubicBezTo>
                <a:lnTo>
                  <a:pt x="0" y="24"/>
                </a:lnTo>
                <a:close/>
                <a:moveTo>
                  <a:pt x="48" y="16720"/>
                </a:moveTo>
                <a:lnTo>
                  <a:pt x="24" y="16696"/>
                </a:lnTo>
                <a:lnTo>
                  <a:pt x="2648" y="16696"/>
                </a:lnTo>
                <a:lnTo>
                  <a:pt x="2624" y="16720"/>
                </a:lnTo>
                <a:lnTo>
                  <a:pt x="2624" y="24"/>
                </a:lnTo>
                <a:lnTo>
                  <a:pt x="2648" y="48"/>
                </a:lnTo>
                <a:lnTo>
                  <a:pt x="24" y="48"/>
                </a:lnTo>
                <a:lnTo>
                  <a:pt x="48" y="24"/>
                </a:lnTo>
                <a:lnTo>
                  <a:pt x="48" y="1672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84"/>
          <p:cNvSpPr>
            <a:spLocks noChangeArrowheads="1"/>
          </p:cNvSpPr>
          <p:nvPr/>
        </p:nvSpPr>
        <p:spPr bwMode="auto">
          <a:xfrm>
            <a:off x="5759156" y="1769289"/>
            <a:ext cx="303213" cy="14176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85"/>
          <p:cNvSpPr>
            <a:spLocks noEditPoints="1"/>
          </p:cNvSpPr>
          <p:nvPr/>
        </p:nvSpPr>
        <p:spPr bwMode="auto">
          <a:xfrm>
            <a:off x="5755981" y="1766114"/>
            <a:ext cx="309563" cy="1423989"/>
          </a:xfrm>
          <a:custGeom>
            <a:avLst/>
            <a:gdLst>
              <a:gd name="T0" fmla="*/ 0 w 2664"/>
              <a:gd name="T1" fmla="*/ 24 h 12272"/>
              <a:gd name="T2" fmla="*/ 24 w 2664"/>
              <a:gd name="T3" fmla="*/ 0 h 12272"/>
              <a:gd name="T4" fmla="*/ 2640 w 2664"/>
              <a:gd name="T5" fmla="*/ 0 h 12272"/>
              <a:gd name="T6" fmla="*/ 2664 w 2664"/>
              <a:gd name="T7" fmla="*/ 24 h 12272"/>
              <a:gd name="T8" fmla="*/ 2664 w 2664"/>
              <a:gd name="T9" fmla="*/ 12248 h 12272"/>
              <a:gd name="T10" fmla="*/ 2640 w 2664"/>
              <a:gd name="T11" fmla="*/ 12272 h 12272"/>
              <a:gd name="T12" fmla="*/ 24 w 2664"/>
              <a:gd name="T13" fmla="*/ 12272 h 12272"/>
              <a:gd name="T14" fmla="*/ 0 w 2664"/>
              <a:gd name="T15" fmla="*/ 12248 h 12272"/>
              <a:gd name="T16" fmla="*/ 0 w 2664"/>
              <a:gd name="T17" fmla="*/ 24 h 12272"/>
              <a:gd name="T18" fmla="*/ 48 w 2664"/>
              <a:gd name="T19" fmla="*/ 12248 h 12272"/>
              <a:gd name="T20" fmla="*/ 24 w 2664"/>
              <a:gd name="T21" fmla="*/ 12224 h 12272"/>
              <a:gd name="T22" fmla="*/ 2640 w 2664"/>
              <a:gd name="T23" fmla="*/ 12224 h 12272"/>
              <a:gd name="T24" fmla="*/ 2616 w 2664"/>
              <a:gd name="T25" fmla="*/ 12248 h 12272"/>
              <a:gd name="T26" fmla="*/ 2616 w 2664"/>
              <a:gd name="T27" fmla="*/ 24 h 12272"/>
              <a:gd name="T28" fmla="*/ 2640 w 2664"/>
              <a:gd name="T29" fmla="*/ 48 h 12272"/>
              <a:gd name="T30" fmla="*/ 24 w 2664"/>
              <a:gd name="T31" fmla="*/ 48 h 12272"/>
              <a:gd name="T32" fmla="*/ 48 w 2664"/>
              <a:gd name="T33" fmla="*/ 24 h 12272"/>
              <a:gd name="T34" fmla="*/ 48 w 2664"/>
              <a:gd name="T35" fmla="*/ 12248 h 12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64" h="12272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2640" y="0"/>
                </a:lnTo>
                <a:cubicBezTo>
                  <a:pt x="2654" y="0"/>
                  <a:pt x="2664" y="11"/>
                  <a:pt x="2664" y="24"/>
                </a:cubicBezTo>
                <a:lnTo>
                  <a:pt x="2664" y="12248"/>
                </a:lnTo>
                <a:cubicBezTo>
                  <a:pt x="2664" y="12262"/>
                  <a:pt x="2654" y="12272"/>
                  <a:pt x="2640" y="12272"/>
                </a:cubicBezTo>
                <a:lnTo>
                  <a:pt x="24" y="12272"/>
                </a:lnTo>
                <a:cubicBezTo>
                  <a:pt x="11" y="12272"/>
                  <a:pt x="0" y="12262"/>
                  <a:pt x="0" y="12248"/>
                </a:cubicBezTo>
                <a:lnTo>
                  <a:pt x="0" y="24"/>
                </a:lnTo>
                <a:close/>
                <a:moveTo>
                  <a:pt x="48" y="12248"/>
                </a:moveTo>
                <a:lnTo>
                  <a:pt x="24" y="12224"/>
                </a:lnTo>
                <a:lnTo>
                  <a:pt x="2640" y="12224"/>
                </a:lnTo>
                <a:lnTo>
                  <a:pt x="2616" y="12248"/>
                </a:lnTo>
                <a:lnTo>
                  <a:pt x="2616" y="24"/>
                </a:lnTo>
                <a:lnTo>
                  <a:pt x="2640" y="48"/>
                </a:lnTo>
                <a:lnTo>
                  <a:pt x="24" y="48"/>
                </a:lnTo>
                <a:lnTo>
                  <a:pt x="48" y="24"/>
                </a:lnTo>
                <a:lnTo>
                  <a:pt x="48" y="12248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86"/>
          <p:cNvSpPr>
            <a:spLocks noChangeArrowheads="1"/>
          </p:cNvSpPr>
          <p:nvPr/>
        </p:nvSpPr>
        <p:spPr bwMode="auto">
          <a:xfrm>
            <a:off x="6290968" y="2667815"/>
            <a:ext cx="30480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87"/>
          <p:cNvSpPr>
            <a:spLocks noEditPoints="1"/>
          </p:cNvSpPr>
          <p:nvPr/>
        </p:nvSpPr>
        <p:spPr bwMode="auto">
          <a:xfrm>
            <a:off x="6287793" y="2666227"/>
            <a:ext cx="311150" cy="523875"/>
          </a:xfrm>
          <a:custGeom>
            <a:avLst/>
            <a:gdLst>
              <a:gd name="T0" fmla="*/ 0 w 2672"/>
              <a:gd name="T1" fmla="*/ 24 h 4520"/>
              <a:gd name="T2" fmla="*/ 24 w 2672"/>
              <a:gd name="T3" fmla="*/ 0 h 4520"/>
              <a:gd name="T4" fmla="*/ 2648 w 2672"/>
              <a:gd name="T5" fmla="*/ 0 h 4520"/>
              <a:gd name="T6" fmla="*/ 2672 w 2672"/>
              <a:gd name="T7" fmla="*/ 24 h 4520"/>
              <a:gd name="T8" fmla="*/ 2672 w 2672"/>
              <a:gd name="T9" fmla="*/ 4496 h 4520"/>
              <a:gd name="T10" fmla="*/ 2648 w 2672"/>
              <a:gd name="T11" fmla="*/ 4520 h 4520"/>
              <a:gd name="T12" fmla="*/ 24 w 2672"/>
              <a:gd name="T13" fmla="*/ 4520 h 4520"/>
              <a:gd name="T14" fmla="*/ 0 w 2672"/>
              <a:gd name="T15" fmla="*/ 4496 h 4520"/>
              <a:gd name="T16" fmla="*/ 0 w 2672"/>
              <a:gd name="T17" fmla="*/ 24 h 4520"/>
              <a:gd name="T18" fmla="*/ 48 w 2672"/>
              <a:gd name="T19" fmla="*/ 4496 h 4520"/>
              <a:gd name="T20" fmla="*/ 24 w 2672"/>
              <a:gd name="T21" fmla="*/ 4472 h 4520"/>
              <a:gd name="T22" fmla="*/ 2648 w 2672"/>
              <a:gd name="T23" fmla="*/ 4472 h 4520"/>
              <a:gd name="T24" fmla="*/ 2624 w 2672"/>
              <a:gd name="T25" fmla="*/ 4496 h 4520"/>
              <a:gd name="T26" fmla="*/ 2624 w 2672"/>
              <a:gd name="T27" fmla="*/ 24 h 4520"/>
              <a:gd name="T28" fmla="*/ 2648 w 2672"/>
              <a:gd name="T29" fmla="*/ 48 h 4520"/>
              <a:gd name="T30" fmla="*/ 24 w 2672"/>
              <a:gd name="T31" fmla="*/ 48 h 4520"/>
              <a:gd name="T32" fmla="*/ 48 w 2672"/>
              <a:gd name="T33" fmla="*/ 24 h 4520"/>
              <a:gd name="T34" fmla="*/ 48 w 2672"/>
              <a:gd name="T35" fmla="*/ 4496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72" h="4520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2648" y="0"/>
                </a:lnTo>
                <a:cubicBezTo>
                  <a:pt x="2662" y="0"/>
                  <a:pt x="2672" y="11"/>
                  <a:pt x="2672" y="24"/>
                </a:cubicBezTo>
                <a:lnTo>
                  <a:pt x="2672" y="4496"/>
                </a:lnTo>
                <a:cubicBezTo>
                  <a:pt x="2672" y="4510"/>
                  <a:pt x="2662" y="4520"/>
                  <a:pt x="2648" y="4520"/>
                </a:cubicBezTo>
                <a:lnTo>
                  <a:pt x="24" y="4520"/>
                </a:lnTo>
                <a:cubicBezTo>
                  <a:pt x="11" y="4520"/>
                  <a:pt x="0" y="4510"/>
                  <a:pt x="0" y="4496"/>
                </a:cubicBezTo>
                <a:lnTo>
                  <a:pt x="0" y="24"/>
                </a:lnTo>
                <a:close/>
                <a:moveTo>
                  <a:pt x="48" y="4496"/>
                </a:moveTo>
                <a:lnTo>
                  <a:pt x="24" y="4472"/>
                </a:lnTo>
                <a:lnTo>
                  <a:pt x="2648" y="4472"/>
                </a:lnTo>
                <a:lnTo>
                  <a:pt x="2624" y="4496"/>
                </a:lnTo>
                <a:lnTo>
                  <a:pt x="2624" y="24"/>
                </a:lnTo>
                <a:lnTo>
                  <a:pt x="2648" y="48"/>
                </a:lnTo>
                <a:lnTo>
                  <a:pt x="24" y="48"/>
                </a:lnTo>
                <a:lnTo>
                  <a:pt x="48" y="24"/>
                </a:lnTo>
                <a:lnTo>
                  <a:pt x="48" y="449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88"/>
          <p:cNvSpPr>
            <a:spLocks noChangeArrowheads="1"/>
          </p:cNvSpPr>
          <p:nvPr/>
        </p:nvSpPr>
        <p:spPr bwMode="auto">
          <a:xfrm>
            <a:off x="6824368" y="3055165"/>
            <a:ext cx="303213" cy="131763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89"/>
          <p:cNvSpPr>
            <a:spLocks noEditPoints="1"/>
          </p:cNvSpPr>
          <p:nvPr/>
        </p:nvSpPr>
        <p:spPr bwMode="auto">
          <a:xfrm>
            <a:off x="6821193" y="3051990"/>
            <a:ext cx="309563" cy="138113"/>
          </a:xfrm>
          <a:custGeom>
            <a:avLst/>
            <a:gdLst>
              <a:gd name="T0" fmla="*/ 0 w 2664"/>
              <a:gd name="T1" fmla="*/ 24 h 1184"/>
              <a:gd name="T2" fmla="*/ 24 w 2664"/>
              <a:gd name="T3" fmla="*/ 0 h 1184"/>
              <a:gd name="T4" fmla="*/ 2640 w 2664"/>
              <a:gd name="T5" fmla="*/ 0 h 1184"/>
              <a:gd name="T6" fmla="*/ 2664 w 2664"/>
              <a:gd name="T7" fmla="*/ 24 h 1184"/>
              <a:gd name="T8" fmla="*/ 2664 w 2664"/>
              <a:gd name="T9" fmla="*/ 1160 h 1184"/>
              <a:gd name="T10" fmla="*/ 2640 w 2664"/>
              <a:gd name="T11" fmla="*/ 1184 h 1184"/>
              <a:gd name="T12" fmla="*/ 24 w 2664"/>
              <a:gd name="T13" fmla="*/ 1184 h 1184"/>
              <a:gd name="T14" fmla="*/ 0 w 2664"/>
              <a:gd name="T15" fmla="*/ 1160 h 1184"/>
              <a:gd name="T16" fmla="*/ 0 w 2664"/>
              <a:gd name="T17" fmla="*/ 24 h 1184"/>
              <a:gd name="T18" fmla="*/ 48 w 2664"/>
              <a:gd name="T19" fmla="*/ 1160 h 1184"/>
              <a:gd name="T20" fmla="*/ 24 w 2664"/>
              <a:gd name="T21" fmla="*/ 1136 h 1184"/>
              <a:gd name="T22" fmla="*/ 2640 w 2664"/>
              <a:gd name="T23" fmla="*/ 1136 h 1184"/>
              <a:gd name="T24" fmla="*/ 2616 w 2664"/>
              <a:gd name="T25" fmla="*/ 1160 h 1184"/>
              <a:gd name="T26" fmla="*/ 2616 w 2664"/>
              <a:gd name="T27" fmla="*/ 24 h 1184"/>
              <a:gd name="T28" fmla="*/ 2640 w 2664"/>
              <a:gd name="T29" fmla="*/ 48 h 1184"/>
              <a:gd name="T30" fmla="*/ 24 w 2664"/>
              <a:gd name="T31" fmla="*/ 48 h 1184"/>
              <a:gd name="T32" fmla="*/ 48 w 2664"/>
              <a:gd name="T33" fmla="*/ 24 h 1184"/>
              <a:gd name="T34" fmla="*/ 48 w 2664"/>
              <a:gd name="T35" fmla="*/ 1160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64" h="1184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2640" y="0"/>
                </a:lnTo>
                <a:cubicBezTo>
                  <a:pt x="2654" y="0"/>
                  <a:pt x="2664" y="11"/>
                  <a:pt x="2664" y="24"/>
                </a:cubicBezTo>
                <a:lnTo>
                  <a:pt x="2664" y="1160"/>
                </a:lnTo>
                <a:cubicBezTo>
                  <a:pt x="2664" y="1174"/>
                  <a:pt x="2654" y="1184"/>
                  <a:pt x="2640" y="1184"/>
                </a:cubicBezTo>
                <a:lnTo>
                  <a:pt x="24" y="1184"/>
                </a:lnTo>
                <a:cubicBezTo>
                  <a:pt x="11" y="1184"/>
                  <a:pt x="0" y="1174"/>
                  <a:pt x="0" y="1160"/>
                </a:cubicBezTo>
                <a:lnTo>
                  <a:pt x="0" y="24"/>
                </a:lnTo>
                <a:close/>
                <a:moveTo>
                  <a:pt x="48" y="1160"/>
                </a:moveTo>
                <a:lnTo>
                  <a:pt x="24" y="1136"/>
                </a:lnTo>
                <a:lnTo>
                  <a:pt x="2640" y="1136"/>
                </a:lnTo>
                <a:lnTo>
                  <a:pt x="2616" y="1160"/>
                </a:lnTo>
                <a:lnTo>
                  <a:pt x="2616" y="24"/>
                </a:lnTo>
                <a:lnTo>
                  <a:pt x="2640" y="48"/>
                </a:lnTo>
                <a:lnTo>
                  <a:pt x="24" y="48"/>
                </a:lnTo>
                <a:lnTo>
                  <a:pt x="48" y="24"/>
                </a:lnTo>
                <a:lnTo>
                  <a:pt x="48" y="116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90"/>
          <p:cNvSpPr>
            <a:spLocks noChangeArrowheads="1"/>
          </p:cNvSpPr>
          <p:nvPr/>
        </p:nvSpPr>
        <p:spPr bwMode="auto">
          <a:xfrm>
            <a:off x="7356181" y="3058340"/>
            <a:ext cx="304800" cy="1285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91"/>
          <p:cNvSpPr>
            <a:spLocks noEditPoints="1"/>
          </p:cNvSpPr>
          <p:nvPr/>
        </p:nvSpPr>
        <p:spPr bwMode="auto">
          <a:xfrm>
            <a:off x="7354593" y="3056753"/>
            <a:ext cx="309563" cy="133350"/>
          </a:xfrm>
          <a:custGeom>
            <a:avLst/>
            <a:gdLst>
              <a:gd name="T0" fmla="*/ 0 w 2672"/>
              <a:gd name="T1" fmla="*/ 24 h 1152"/>
              <a:gd name="T2" fmla="*/ 24 w 2672"/>
              <a:gd name="T3" fmla="*/ 0 h 1152"/>
              <a:gd name="T4" fmla="*/ 2648 w 2672"/>
              <a:gd name="T5" fmla="*/ 0 h 1152"/>
              <a:gd name="T6" fmla="*/ 2672 w 2672"/>
              <a:gd name="T7" fmla="*/ 24 h 1152"/>
              <a:gd name="T8" fmla="*/ 2672 w 2672"/>
              <a:gd name="T9" fmla="*/ 1128 h 1152"/>
              <a:gd name="T10" fmla="*/ 2648 w 2672"/>
              <a:gd name="T11" fmla="*/ 1152 h 1152"/>
              <a:gd name="T12" fmla="*/ 24 w 2672"/>
              <a:gd name="T13" fmla="*/ 1152 h 1152"/>
              <a:gd name="T14" fmla="*/ 0 w 2672"/>
              <a:gd name="T15" fmla="*/ 1128 h 1152"/>
              <a:gd name="T16" fmla="*/ 0 w 2672"/>
              <a:gd name="T17" fmla="*/ 24 h 1152"/>
              <a:gd name="T18" fmla="*/ 48 w 2672"/>
              <a:gd name="T19" fmla="*/ 1128 h 1152"/>
              <a:gd name="T20" fmla="*/ 24 w 2672"/>
              <a:gd name="T21" fmla="*/ 1104 h 1152"/>
              <a:gd name="T22" fmla="*/ 2648 w 2672"/>
              <a:gd name="T23" fmla="*/ 1104 h 1152"/>
              <a:gd name="T24" fmla="*/ 2624 w 2672"/>
              <a:gd name="T25" fmla="*/ 1128 h 1152"/>
              <a:gd name="T26" fmla="*/ 2624 w 2672"/>
              <a:gd name="T27" fmla="*/ 24 h 1152"/>
              <a:gd name="T28" fmla="*/ 2648 w 2672"/>
              <a:gd name="T29" fmla="*/ 48 h 1152"/>
              <a:gd name="T30" fmla="*/ 24 w 2672"/>
              <a:gd name="T31" fmla="*/ 48 h 1152"/>
              <a:gd name="T32" fmla="*/ 48 w 2672"/>
              <a:gd name="T33" fmla="*/ 24 h 1152"/>
              <a:gd name="T34" fmla="*/ 48 w 2672"/>
              <a:gd name="T35" fmla="*/ 11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72" h="1152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2648" y="0"/>
                </a:lnTo>
                <a:cubicBezTo>
                  <a:pt x="2662" y="0"/>
                  <a:pt x="2672" y="11"/>
                  <a:pt x="2672" y="24"/>
                </a:cubicBezTo>
                <a:lnTo>
                  <a:pt x="2672" y="1128"/>
                </a:lnTo>
                <a:cubicBezTo>
                  <a:pt x="2672" y="1142"/>
                  <a:pt x="2662" y="1152"/>
                  <a:pt x="2648" y="1152"/>
                </a:cubicBezTo>
                <a:lnTo>
                  <a:pt x="24" y="1152"/>
                </a:lnTo>
                <a:cubicBezTo>
                  <a:pt x="11" y="1152"/>
                  <a:pt x="0" y="1142"/>
                  <a:pt x="0" y="1128"/>
                </a:cubicBezTo>
                <a:lnTo>
                  <a:pt x="0" y="24"/>
                </a:lnTo>
                <a:close/>
                <a:moveTo>
                  <a:pt x="48" y="1128"/>
                </a:moveTo>
                <a:lnTo>
                  <a:pt x="24" y="1104"/>
                </a:lnTo>
                <a:lnTo>
                  <a:pt x="2648" y="1104"/>
                </a:lnTo>
                <a:lnTo>
                  <a:pt x="2624" y="1128"/>
                </a:lnTo>
                <a:lnTo>
                  <a:pt x="2624" y="24"/>
                </a:lnTo>
                <a:lnTo>
                  <a:pt x="2648" y="48"/>
                </a:lnTo>
                <a:lnTo>
                  <a:pt x="24" y="48"/>
                </a:lnTo>
                <a:lnTo>
                  <a:pt x="48" y="24"/>
                </a:lnTo>
                <a:lnTo>
                  <a:pt x="48" y="1128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92"/>
          <p:cNvSpPr>
            <a:spLocks noChangeArrowheads="1"/>
          </p:cNvSpPr>
          <p:nvPr/>
        </p:nvSpPr>
        <p:spPr bwMode="auto">
          <a:xfrm>
            <a:off x="4827293" y="2666227"/>
            <a:ext cx="34925" cy="4763"/>
          </a:xfrm>
          <a:prstGeom prst="rect">
            <a:avLst/>
          </a:pr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Rectangle 93"/>
          <p:cNvSpPr>
            <a:spLocks noChangeArrowheads="1"/>
          </p:cNvSpPr>
          <p:nvPr/>
        </p:nvSpPr>
        <p:spPr bwMode="auto">
          <a:xfrm>
            <a:off x="5359106" y="1248589"/>
            <a:ext cx="36513" cy="4763"/>
          </a:xfrm>
          <a:prstGeom prst="rect">
            <a:avLst/>
          </a:pr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Rectangle 94"/>
          <p:cNvSpPr>
            <a:spLocks noChangeArrowheads="1"/>
          </p:cNvSpPr>
          <p:nvPr/>
        </p:nvSpPr>
        <p:spPr bwMode="auto">
          <a:xfrm>
            <a:off x="5892506" y="1766114"/>
            <a:ext cx="34925" cy="6350"/>
          </a:xfrm>
          <a:prstGeom prst="rect">
            <a:avLst/>
          </a:pr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95"/>
          <p:cNvSpPr>
            <a:spLocks noChangeArrowheads="1"/>
          </p:cNvSpPr>
          <p:nvPr/>
        </p:nvSpPr>
        <p:spPr bwMode="auto">
          <a:xfrm>
            <a:off x="6425906" y="2666227"/>
            <a:ext cx="34925" cy="4763"/>
          </a:xfrm>
          <a:prstGeom prst="rect">
            <a:avLst/>
          </a:pr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96"/>
          <p:cNvSpPr>
            <a:spLocks noChangeArrowheads="1"/>
          </p:cNvSpPr>
          <p:nvPr/>
        </p:nvSpPr>
        <p:spPr bwMode="auto">
          <a:xfrm>
            <a:off x="6959306" y="3051990"/>
            <a:ext cx="33338" cy="6350"/>
          </a:xfrm>
          <a:prstGeom prst="rect">
            <a:avLst/>
          </a:pr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98"/>
          <p:cNvSpPr>
            <a:spLocks noChangeArrowheads="1"/>
          </p:cNvSpPr>
          <p:nvPr/>
        </p:nvSpPr>
        <p:spPr bwMode="auto">
          <a:xfrm>
            <a:off x="4576468" y="1112064"/>
            <a:ext cx="4763" cy="2074864"/>
          </a:xfrm>
          <a:prstGeom prst="rect">
            <a:avLst/>
          </a:pr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9"/>
          <p:cNvSpPr>
            <a:spLocks noEditPoints="1"/>
          </p:cNvSpPr>
          <p:nvPr/>
        </p:nvSpPr>
        <p:spPr bwMode="auto">
          <a:xfrm>
            <a:off x="4578056" y="1108889"/>
            <a:ext cx="33338" cy="2081214"/>
          </a:xfrm>
          <a:custGeom>
            <a:avLst/>
            <a:gdLst>
              <a:gd name="T0" fmla="*/ 0 w 21"/>
              <a:gd name="T1" fmla="*/ 1307 h 1311"/>
              <a:gd name="T2" fmla="*/ 21 w 21"/>
              <a:gd name="T3" fmla="*/ 1307 h 1311"/>
              <a:gd name="T4" fmla="*/ 21 w 21"/>
              <a:gd name="T5" fmla="*/ 1311 h 1311"/>
              <a:gd name="T6" fmla="*/ 0 w 21"/>
              <a:gd name="T7" fmla="*/ 1311 h 1311"/>
              <a:gd name="T8" fmla="*/ 0 w 21"/>
              <a:gd name="T9" fmla="*/ 1307 h 1311"/>
              <a:gd name="T10" fmla="*/ 0 w 21"/>
              <a:gd name="T11" fmla="*/ 981 h 1311"/>
              <a:gd name="T12" fmla="*/ 21 w 21"/>
              <a:gd name="T13" fmla="*/ 981 h 1311"/>
              <a:gd name="T14" fmla="*/ 21 w 21"/>
              <a:gd name="T15" fmla="*/ 984 h 1311"/>
              <a:gd name="T16" fmla="*/ 0 w 21"/>
              <a:gd name="T17" fmla="*/ 984 h 1311"/>
              <a:gd name="T18" fmla="*/ 0 w 21"/>
              <a:gd name="T19" fmla="*/ 981 h 1311"/>
              <a:gd name="T20" fmla="*/ 0 w 21"/>
              <a:gd name="T21" fmla="*/ 653 h 1311"/>
              <a:gd name="T22" fmla="*/ 21 w 21"/>
              <a:gd name="T23" fmla="*/ 653 h 1311"/>
              <a:gd name="T24" fmla="*/ 21 w 21"/>
              <a:gd name="T25" fmla="*/ 657 h 1311"/>
              <a:gd name="T26" fmla="*/ 0 w 21"/>
              <a:gd name="T27" fmla="*/ 657 h 1311"/>
              <a:gd name="T28" fmla="*/ 0 w 21"/>
              <a:gd name="T29" fmla="*/ 653 h 1311"/>
              <a:gd name="T30" fmla="*/ 0 w 21"/>
              <a:gd name="T31" fmla="*/ 327 h 1311"/>
              <a:gd name="T32" fmla="*/ 21 w 21"/>
              <a:gd name="T33" fmla="*/ 327 h 1311"/>
              <a:gd name="T34" fmla="*/ 21 w 21"/>
              <a:gd name="T35" fmla="*/ 330 h 1311"/>
              <a:gd name="T36" fmla="*/ 0 w 21"/>
              <a:gd name="T37" fmla="*/ 330 h 1311"/>
              <a:gd name="T38" fmla="*/ 0 w 21"/>
              <a:gd name="T39" fmla="*/ 327 h 1311"/>
              <a:gd name="T40" fmla="*/ 0 w 21"/>
              <a:gd name="T41" fmla="*/ 0 h 1311"/>
              <a:gd name="T42" fmla="*/ 21 w 21"/>
              <a:gd name="T43" fmla="*/ 0 h 1311"/>
              <a:gd name="T44" fmla="*/ 21 w 21"/>
              <a:gd name="T45" fmla="*/ 4 h 1311"/>
              <a:gd name="T46" fmla="*/ 0 w 21"/>
              <a:gd name="T47" fmla="*/ 4 h 1311"/>
              <a:gd name="T48" fmla="*/ 0 w 21"/>
              <a:gd name="T49" fmla="*/ 0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" h="1311">
                <a:moveTo>
                  <a:pt x="0" y="1307"/>
                </a:moveTo>
                <a:lnTo>
                  <a:pt x="21" y="1307"/>
                </a:lnTo>
                <a:lnTo>
                  <a:pt x="21" y="1311"/>
                </a:lnTo>
                <a:lnTo>
                  <a:pt x="0" y="1311"/>
                </a:lnTo>
                <a:lnTo>
                  <a:pt x="0" y="1307"/>
                </a:lnTo>
                <a:close/>
                <a:moveTo>
                  <a:pt x="0" y="981"/>
                </a:moveTo>
                <a:lnTo>
                  <a:pt x="21" y="981"/>
                </a:lnTo>
                <a:lnTo>
                  <a:pt x="21" y="984"/>
                </a:lnTo>
                <a:lnTo>
                  <a:pt x="0" y="984"/>
                </a:lnTo>
                <a:lnTo>
                  <a:pt x="0" y="981"/>
                </a:lnTo>
                <a:close/>
                <a:moveTo>
                  <a:pt x="0" y="653"/>
                </a:moveTo>
                <a:lnTo>
                  <a:pt x="21" y="653"/>
                </a:lnTo>
                <a:lnTo>
                  <a:pt x="21" y="657"/>
                </a:lnTo>
                <a:lnTo>
                  <a:pt x="0" y="657"/>
                </a:lnTo>
                <a:lnTo>
                  <a:pt x="0" y="653"/>
                </a:lnTo>
                <a:close/>
                <a:moveTo>
                  <a:pt x="0" y="327"/>
                </a:moveTo>
                <a:lnTo>
                  <a:pt x="21" y="327"/>
                </a:lnTo>
                <a:lnTo>
                  <a:pt x="21" y="330"/>
                </a:lnTo>
                <a:lnTo>
                  <a:pt x="0" y="330"/>
                </a:lnTo>
                <a:lnTo>
                  <a:pt x="0" y="327"/>
                </a:lnTo>
                <a:close/>
                <a:moveTo>
                  <a:pt x="0" y="0"/>
                </a:moveTo>
                <a:lnTo>
                  <a:pt x="21" y="0"/>
                </a:lnTo>
                <a:lnTo>
                  <a:pt x="21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100"/>
          <p:cNvSpPr>
            <a:spLocks noChangeArrowheads="1"/>
          </p:cNvSpPr>
          <p:nvPr/>
        </p:nvSpPr>
        <p:spPr bwMode="auto">
          <a:xfrm>
            <a:off x="4578056" y="3183753"/>
            <a:ext cx="3197225" cy="6350"/>
          </a:xfrm>
          <a:prstGeom prst="rect">
            <a:avLst/>
          </a:pr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01"/>
          <p:cNvSpPr>
            <a:spLocks noEditPoints="1"/>
          </p:cNvSpPr>
          <p:nvPr/>
        </p:nvSpPr>
        <p:spPr bwMode="auto">
          <a:xfrm>
            <a:off x="4576468" y="3186928"/>
            <a:ext cx="3201988" cy="219075"/>
          </a:xfrm>
          <a:custGeom>
            <a:avLst/>
            <a:gdLst>
              <a:gd name="T0" fmla="*/ 3 w 2017"/>
              <a:gd name="T1" fmla="*/ 23 h 138"/>
              <a:gd name="T2" fmla="*/ 0 w 2017"/>
              <a:gd name="T3" fmla="*/ 0 h 138"/>
              <a:gd name="T4" fmla="*/ 3 w 2017"/>
              <a:gd name="T5" fmla="*/ 0 h 138"/>
              <a:gd name="T6" fmla="*/ 0 w 2017"/>
              <a:gd name="T7" fmla="*/ 138 h 138"/>
              <a:gd name="T8" fmla="*/ 3 w 2017"/>
              <a:gd name="T9" fmla="*/ 0 h 138"/>
              <a:gd name="T10" fmla="*/ 338 w 2017"/>
              <a:gd name="T11" fmla="*/ 23 h 138"/>
              <a:gd name="T12" fmla="*/ 335 w 2017"/>
              <a:gd name="T13" fmla="*/ 0 h 138"/>
              <a:gd name="T14" fmla="*/ 338 w 2017"/>
              <a:gd name="T15" fmla="*/ 0 h 138"/>
              <a:gd name="T16" fmla="*/ 335 w 2017"/>
              <a:gd name="T17" fmla="*/ 138 h 138"/>
              <a:gd name="T18" fmla="*/ 338 w 2017"/>
              <a:gd name="T19" fmla="*/ 0 h 138"/>
              <a:gd name="T20" fmla="*/ 674 w 2017"/>
              <a:gd name="T21" fmla="*/ 23 h 138"/>
              <a:gd name="T22" fmla="*/ 671 w 2017"/>
              <a:gd name="T23" fmla="*/ 0 h 138"/>
              <a:gd name="T24" fmla="*/ 674 w 2017"/>
              <a:gd name="T25" fmla="*/ 0 h 138"/>
              <a:gd name="T26" fmla="*/ 671 w 2017"/>
              <a:gd name="T27" fmla="*/ 138 h 138"/>
              <a:gd name="T28" fmla="*/ 674 w 2017"/>
              <a:gd name="T29" fmla="*/ 0 h 138"/>
              <a:gd name="T30" fmla="*/ 1010 w 2017"/>
              <a:gd name="T31" fmla="*/ 23 h 138"/>
              <a:gd name="T32" fmla="*/ 1006 w 2017"/>
              <a:gd name="T33" fmla="*/ 0 h 138"/>
              <a:gd name="T34" fmla="*/ 1010 w 2017"/>
              <a:gd name="T35" fmla="*/ 0 h 138"/>
              <a:gd name="T36" fmla="*/ 1006 w 2017"/>
              <a:gd name="T37" fmla="*/ 138 h 138"/>
              <a:gd name="T38" fmla="*/ 1010 w 2017"/>
              <a:gd name="T39" fmla="*/ 0 h 138"/>
              <a:gd name="T40" fmla="*/ 1346 w 2017"/>
              <a:gd name="T41" fmla="*/ 23 h 138"/>
              <a:gd name="T42" fmla="*/ 1342 w 2017"/>
              <a:gd name="T43" fmla="*/ 0 h 138"/>
              <a:gd name="T44" fmla="*/ 1346 w 2017"/>
              <a:gd name="T45" fmla="*/ 0 h 138"/>
              <a:gd name="T46" fmla="*/ 1342 w 2017"/>
              <a:gd name="T47" fmla="*/ 138 h 138"/>
              <a:gd name="T48" fmla="*/ 1346 w 2017"/>
              <a:gd name="T49" fmla="*/ 0 h 138"/>
              <a:gd name="T50" fmla="*/ 1681 w 2017"/>
              <a:gd name="T51" fmla="*/ 23 h 138"/>
              <a:gd name="T52" fmla="*/ 1678 w 2017"/>
              <a:gd name="T53" fmla="*/ 0 h 138"/>
              <a:gd name="T54" fmla="*/ 1681 w 2017"/>
              <a:gd name="T55" fmla="*/ 0 h 138"/>
              <a:gd name="T56" fmla="*/ 1678 w 2017"/>
              <a:gd name="T57" fmla="*/ 138 h 138"/>
              <a:gd name="T58" fmla="*/ 1681 w 2017"/>
              <a:gd name="T59" fmla="*/ 0 h 138"/>
              <a:gd name="T60" fmla="*/ 2017 w 2017"/>
              <a:gd name="T61" fmla="*/ 23 h 138"/>
              <a:gd name="T62" fmla="*/ 2013 w 2017"/>
              <a:gd name="T63" fmla="*/ 0 h 138"/>
              <a:gd name="T64" fmla="*/ 2017 w 2017"/>
              <a:gd name="T65" fmla="*/ 0 h 138"/>
              <a:gd name="T66" fmla="*/ 2013 w 2017"/>
              <a:gd name="T67" fmla="*/ 138 h 138"/>
              <a:gd name="T68" fmla="*/ 2017 w 2017"/>
              <a:gd name="T6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17" h="138">
                <a:moveTo>
                  <a:pt x="3" y="0"/>
                </a:moveTo>
                <a:lnTo>
                  <a:pt x="3" y="23"/>
                </a:lnTo>
                <a:lnTo>
                  <a:pt x="0" y="23"/>
                </a:lnTo>
                <a:lnTo>
                  <a:pt x="0" y="0"/>
                </a:lnTo>
                <a:lnTo>
                  <a:pt x="3" y="0"/>
                </a:lnTo>
                <a:close/>
                <a:moveTo>
                  <a:pt x="3" y="0"/>
                </a:moveTo>
                <a:lnTo>
                  <a:pt x="3" y="138"/>
                </a:lnTo>
                <a:lnTo>
                  <a:pt x="0" y="138"/>
                </a:lnTo>
                <a:lnTo>
                  <a:pt x="0" y="0"/>
                </a:lnTo>
                <a:lnTo>
                  <a:pt x="3" y="0"/>
                </a:lnTo>
                <a:close/>
                <a:moveTo>
                  <a:pt x="338" y="0"/>
                </a:moveTo>
                <a:lnTo>
                  <a:pt x="338" y="23"/>
                </a:lnTo>
                <a:lnTo>
                  <a:pt x="335" y="23"/>
                </a:lnTo>
                <a:lnTo>
                  <a:pt x="335" y="0"/>
                </a:lnTo>
                <a:lnTo>
                  <a:pt x="338" y="0"/>
                </a:lnTo>
                <a:close/>
                <a:moveTo>
                  <a:pt x="338" y="0"/>
                </a:moveTo>
                <a:lnTo>
                  <a:pt x="338" y="138"/>
                </a:lnTo>
                <a:lnTo>
                  <a:pt x="335" y="138"/>
                </a:lnTo>
                <a:lnTo>
                  <a:pt x="335" y="0"/>
                </a:lnTo>
                <a:lnTo>
                  <a:pt x="338" y="0"/>
                </a:lnTo>
                <a:close/>
                <a:moveTo>
                  <a:pt x="674" y="0"/>
                </a:moveTo>
                <a:lnTo>
                  <a:pt x="674" y="23"/>
                </a:lnTo>
                <a:lnTo>
                  <a:pt x="671" y="23"/>
                </a:lnTo>
                <a:lnTo>
                  <a:pt x="671" y="0"/>
                </a:lnTo>
                <a:lnTo>
                  <a:pt x="674" y="0"/>
                </a:lnTo>
                <a:close/>
                <a:moveTo>
                  <a:pt x="674" y="0"/>
                </a:moveTo>
                <a:lnTo>
                  <a:pt x="674" y="138"/>
                </a:lnTo>
                <a:lnTo>
                  <a:pt x="671" y="138"/>
                </a:lnTo>
                <a:lnTo>
                  <a:pt x="671" y="0"/>
                </a:lnTo>
                <a:lnTo>
                  <a:pt x="674" y="0"/>
                </a:lnTo>
                <a:close/>
                <a:moveTo>
                  <a:pt x="1010" y="0"/>
                </a:moveTo>
                <a:lnTo>
                  <a:pt x="1010" y="23"/>
                </a:lnTo>
                <a:lnTo>
                  <a:pt x="1006" y="23"/>
                </a:lnTo>
                <a:lnTo>
                  <a:pt x="1006" y="0"/>
                </a:lnTo>
                <a:lnTo>
                  <a:pt x="1010" y="0"/>
                </a:lnTo>
                <a:close/>
                <a:moveTo>
                  <a:pt x="1010" y="0"/>
                </a:moveTo>
                <a:lnTo>
                  <a:pt x="1010" y="138"/>
                </a:lnTo>
                <a:lnTo>
                  <a:pt x="1006" y="138"/>
                </a:lnTo>
                <a:lnTo>
                  <a:pt x="1006" y="0"/>
                </a:lnTo>
                <a:lnTo>
                  <a:pt x="1010" y="0"/>
                </a:lnTo>
                <a:close/>
                <a:moveTo>
                  <a:pt x="1346" y="0"/>
                </a:moveTo>
                <a:lnTo>
                  <a:pt x="1346" y="23"/>
                </a:lnTo>
                <a:lnTo>
                  <a:pt x="1342" y="23"/>
                </a:lnTo>
                <a:lnTo>
                  <a:pt x="1342" y="0"/>
                </a:lnTo>
                <a:lnTo>
                  <a:pt x="1346" y="0"/>
                </a:lnTo>
                <a:close/>
                <a:moveTo>
                  <a:pt x="1346" y="0"/>
                </a:moveTo>
                <a:lnTo>
                  <a:pt x="1346" y="138"/>
                </a:lnTo>
                <a:lnTo>
                  <a:pt x="1342" y="138"/>
                </a:lnTo>
                <a:lnTo>
                  <a:pt x="1342" y="0"/>
                </a:lnTo>
                <a:lnTo>
                  <a:pt x="1346" y="0"/>
                </a:lnTo>
                <a:close/>
                <a:moveTo>
                  <a:pt x="1681" y="0"/>
                </a:moveTo>
                <a:lnTo>
                  <a:pt x="1681" y="23"/>
                </a:lnTo>
                <a:lnTo>
                  <a:pt x="1678" y="23"/>
                </a:lnTo>
                <a:lnTo>
                  <a:pt x="1678" y="0"/>
                </a:lnTo>
                <a:lnTo>
                  <a:pt x="1681" y="0"/>
                </a:lnTo>
                <a:close/>
                <a:moveTo>
                  <a:pt x="1681" y="0"/>
                </a:moveTo>
                <a:lnTo>
                  <a:pt x="1681" y="138"/>
                </a:lnTo>
                <a:lnTo>
                  <a:pt x="1678" y="138"/>
                </a:lnTo>
                <a:lnTo>
                  <a:pt x="1678" y="0"/>
                </a:lnTo>
                <a:lnTo>
                  <a:pt x="1681" y="0"/>
                </a:lnTo>
                <a:close/>
                <a:moveTo>
                  <a:pt x="2017" y="0"/>
                </a:moveTo>
                <a:lnTo>
                  <a:pt x="2017" y="23"/>
                </a:lnTo>
                <a:lnTo>
                  <a:pt x="2013" y="23"/>
                </a:lnTo>
                <a:lnTo>
                  <a:pt x="2013" y="0"/>
                </a:lnTo>
                <a:lnTo>
                  <a:pt x="2017" y="0"/>
                </a:lnTo>
                <a:close/>
                <a:moveTo>
                  <a:pt x="2017" y="0"/>
                </a:moveTo>
                <a:lnTo>
                  <a:pt x="2017" y="138"/>
                </a:lnTo>
                <a:lnTo>
                  <a:pt x="2013" y="138"/>
                </a:lnTo>
                <a:lnTo>
                  <a:pt x="2013" y="0"/>
                </a:lnTo>
                <a:lnTo>
                  <a:pt x="2017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02"/>
          <p:cNvSpPr>
            <a:spLocks noEditPoints="1"/>
          </p:cNvSpPr>
          <p:nvPr/>
        </p:nvSpPr>
        <p:spPr bwMode="auto">
          <a:xfrm>
            <a:off x="4576468" y="3406003"/>
            <a:ext cx="3201988" cy="217488"/>
          </a:xfrm>
          <a:custGeom>
            <a:avLst/>
            <a:gdLst>
              <a:gd name="T0" fmla="*/ 3 w 2017"/>
              <a:gd name="T1" fmla="*/ 0 h 137"/>
              <a:gd name="T2" fmla="*/ 3 w 2017"/>
              <a:gd name="T3" fmla="*/ 137 h 137"/>
              <a:gd name="T4" fmla="*/ 0 w 2017"/>
              <a:gd name="T5" fmla="*/ 137 h 137"/>
              <a:gd name="T6" fmla="*/ 0 w 2017"/>
              <a:gd name="T7" fmla="*/ 0 h 137"/>
              <a:gd name="T8" fmla="*/ 3 w 2017"/>
              <a:gd name="T9" fmla="*/ 0 h 137"/>
              <a:gd name="T10" fmla="*/ 1010 w 2017"/>
              <a:gd name="T11" fmla="*/ 0 h 137"/>
              <a:gd name="T12" fmla="*/ 1010 w 2017"/>
              <a:gd name="T13" fmla="*/ 137 h 137"/>
              <a:gd name="T14" fmla="*/ 1006 w 2017"/>
              <a:gd name="T15" fmla="*/ 137 h 137"/>
              <a:gd name="T16" fmla="*/ 1006 w 2017"/>
              <a:gd name="T17" fmla="*/ 0 h 137"/>
              <a:gd name="T18" fmla="*/ 1010 w 2017"/>
              <a:gd name="T19" fmla="*/ 0 h 137"/>
              <a:gd name="T20" fmla="*/ 2017 w 2017"/>
              <a:gd name="T21" fmla="*/ 0 h 137"/>
              <a:gd name="T22" fmla="*/ 2017 w 2017"/>
              <a:gd name="T23" fmla="*/ 137 h 137"/>
              <a:gd name="T24" fmla="*/ 2013 w 2017"/>
              <a:gd name="T25" fmla="*/ 137 h 137"/>
              <a:gd name="T26" fmla="*/ 2013 w 2017"/>
              <a:gd name="T27" fmla="*/ 0 h 137"/>
              <a:gd name="T28" fmla="*/ 2017 w 2017"/>
              <a:gd name="T2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17" h="137">
                <a:moveTo>
                  <a:pt x="3" y="0"/>
                </a:moveTo>
                <a:lnTo>
                  <a:pt x="3" y="137"/>
                </a:lnTo>
                <a:lnTo>
                  <a:pt x="0" y="137"/>
                </a:lnTo>
                <a:lnTo>
                  <a:pt x="0" y="0"/>
                </a:lnTo>
                <a:lnTo>
                  <a:pt x="3" y="0"/>
                </a:lnTo>
                <a:close/>
                <a:moveTo>
                  <a:pt x="1010" y="0"/>
                </a:moveTo>
                <a:lnTo>
                  <a:pt x="1010" y="137"/>
                </a:lnTo>
                <a:lnTo>
                  <a:pt x="1006" y="137"/>
                </a:lnTo>
                <a:lnTo>
                  <a:pt x="1006" y="0"/>
                </a:lnTo>
                <a:lnTo>
                  <a:pt x="1010" y="0"/>
                </a:lnTo>
                <a:close/>
                <a:moveTo>
                  <a:pt x="2017" y="0"/>
                </a:moveTo>
                <a:lnTo>
                  <a:pt x="2017" y="137"/>
                </a:lnTo>
                <a:lnTo>
                  <a:pt x="2013" y="137"/>
                </a:lnTo>
                <a:lnTo>
                  <a:pt x="2013" y="0"/>
                </a:lnTo>
                <a:lnTo>
                  <a:pt x="2017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103"/>
          <p:cNvSpPr>
            <a:spLocks noChangeArrowheads="1"/>
          </p:cNvSpPr>
          <p:nvPr/>
        </p:nvSpPr>
        <p:spPr bwMode="auto">
          <a:xfrm>
            <a:off x="4412956" y="3121840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04"/>
          <p:cNvSpPr>
            <a:spLocks noChangeArrowheads="1"/>
          </p:cNvSpPr>
          <p:nvPr/>
        </p:nvSpPr>
        <p:spPr bwMode="auto">
          <a:xfrm>
            <a:off x="4412956" y="2602727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05"/>
          <p:cNvSpPr>
            <a:spLocks noChangeArrowheads="1"/>
          </p:cNvSpPr>
          <p:nvPr/>
        </p:nvSpPr>
        <p:spPr bwMode="auto">
          <a:xfrm>
            <a:off x="4412956" y="2085202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06"/>
          <p:cNvSpPr>
            <a:spLocks noChangeArrowheads="1"/>
          </p:cNvSpPr>
          <p:nvPr/>
        </p:nvSpPr>
        <p:spPr bwMode="auto">
          <a:xfrm>
            <a:off x="4412956" y="1566089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07"/>
          <p:cNvSpPr>
            <a:spLocks noChangeArrowheads="1"/>
          </p:cNvSpPr>
          <p:nvPr/>
        </p:nvSpPr>
        <p:spPr bwMode="auto">
          <a:xfrm>
            <a:off x="4412956" y="1046976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08"/>
          <p:cNvSpPr>
            <a:spLocks noChangeArrowheads="1"/>
          </p:cNvSpPr>
          <p:nvPr/>
        </p:nvSpPr>
        <p:spPr bwMode="auto">
          <a:xfrm>
            <a:off x="4603456" y="3258365"/>
            <a:ext cx="50165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Control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09"/>
          <p:cNvSpPr>
            <a:spLocks noChangeArrowheads="1"/>
          </p:cNvSpPr>
          <p:nvPr/>
        </p:nvSpPr>
        <p:spPr bwMode="auto">
          <a:xfrm>
            <a:off x="5216231" y="3258365"/>
            <a:ext cx="4000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29b-1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10"/>
          <p:cNvSpPr>
            <a:spLocks noChangeArrowheads="1"/>
          </p:cNvSpPr>
          <p:nvPr/>
        </p:nvSpPr>
        <p:spPr bwMode="auto">
          <a:xfrm>
            <a:off x="5808368" y="3258365"/>
            <a:ext cx="2555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29a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11"/>
          <p:cNvSpPr>
            <a:spLocks noChangeArrowheads="1"/>
          </p:cNvSpPr>
          <p:nvPr/>
        </p:nvSpPr>
        <p:spPr bwMode="auto">
          <a:xfrm>
            <a:off x="6202068" y="3258365"/>
            <a:ext cx="50165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Control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12"/>
          <p:cNvSpPr>
            <a:spLocks noChangeArrowheads="1"/>
          </p:cNvSpPr>
          <p:nvPr/>
        </p:nvSpPr>
        <p:spPr bwMode="auto">
          <a:xfrm>
            <a:off x="6814843" y="3258365"/>
            <a:ext cx="4000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29b-1</a:t>
            </a:r>
            <a:endParaRPr kumimoji="0" lang="en-US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13"/>
          <p:cNvSpPr>
            <a:spLocks noChangeArrowheads="1"/>
          </p:cNvSpPr>
          <p:nvPr/>
        </p:nvSpPr>
        <p:spPr bwMode="auto">
          <a:xfrm>
            <a:off x="7406981" y="3258365"/>
            <a:ext cx="2555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29a</a:t>
            </a:r>
            <a:endParaRPr kumimoji="0" lang="en-US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14"/>
          <p:cNvSpPr>
            <a:spLocks noChangeArrowheads="1"/>
          </p:cNvSpPr>
          <p:nvPr/>
        </p:nvSpPr>
        <p:spPr bwMode="auto">
          <a:xfrm>
            <a:off x="5065418" y="3488553"/>
            <a:ext cx="6921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Anti-</a:t>
            </a:r>
            <a:r>
              <a:rPr kumimoji="0" lang="en-US" alt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miR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15"/>
          <p:cNvSpPr>
            <a:spLocks noChangeArrowheads="1"/>
          </p:cNvSpPr>
          <p:nvPr/>
        </p:nvSpPr>
        <p:spPr bwMode="auto">
          <a:xfrm>
            <a:off x="6684668" y="3488553"/>
            <a:ext cx="6397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Pre-</a:t>
            </a:r>
            <a:r>
              <a:rPr kumimoji="0" lang="en-US" alt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miR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116"/>
          <p:cNvSpPr>
            <a:spLocks noChangeArrowheads="1"/>
          </p:cNvSpPr>
          <p:nvPr/>
        </p:nvSpPr>
        <p:spPr bwMode="auto">
          <a:xfrm rot="16200000">
            <a:off x="2900067" y="2110602"/>
            <a:ext cx="258445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DICER mRNA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Expression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478399" y="2260496"/>
            <a:ext cx="1125922" cy="457130"/>
            <a:chOff x="4846744" y="1856459"/>
            <a:chExt cx="1125922" cy="457130"/>
          </a:xfrm>
        </p:grpSpPr>
        <p:sp>
          <p:nvSpPr>
            <p:cNvPr id="109" name="TextBox 108"/>
            <p:cNvSpPr txBox="1"/>
            <p:nvPr/>
          </p:nvSpPr>
          <p:spPr>
            <a:xfrm>
              <a:off x="5219119" y="1859198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698232" y="1856459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846744" y="2071168"/>
              <a:ext cx="10160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5356833" y="2082529"/>
              <a:ext cx="2229" cy="2310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5854063" y="2075253"/>
              <a:ext cx="2229" cy="2310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4898858" y="810196"/>
            <a:ext cx="1125922" cy="1496693"/>
            <a:chOff x="3267203" y="406159"/>
            <a:chExt cx="1125922" cy="1496693"/>
          </a:xfrm>
        </p:grpSpPr>
        <p:sp>
          <p:nvSpPr>
            <p:cNvPr id="119" name="TextBox 118"/>
            <p:cNvSpPr txBox="1"/>
            <p:nvPr/>
          </p:nvSpPr>
          <p:spPr>
            <a:xfrm>
              <a:off x="3639578" y="408898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118691" y="406159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3267203" y="627692"/>
              <a:ext cx="10160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3777292" y="624984"/>
              <a:ext cx="2229" cy="1909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4274522" y="618160"/>
              <a:ext cx="2229" cy="1909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3273944" y="618174"/>
              <a:ext cx="2229" cy="1284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4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892" y="37188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4" y="1370692"/>
            <a:ext cx="5656124" cy="406020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04886" y="501752"/>
            <a:ext cx="39156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Commonly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DOWNREGULATED genes 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637856" y="33360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46064" y="501752"/>
            <a:ext cx="3413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Commonly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UPREGULATED genes 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97055" y="5457690"/>
            <a:ext cx="10814735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Figure 5: Pathway analysis GO processes.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Differentially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expressed genes were identified in pairwise comparisons: Anti-miR-29a vs. Pre-miR29a and Anti-miR-29a vs. Pre-miR-29b-1 using the tuxedo suite of programs including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cufflink-cuff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diff2.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were 357 commonly downregulated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 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181 commonly upregulated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genes.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Gene Ontology (GO) cellular processes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analysis was performed using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GeneGo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Pathways Software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MetaCore</a:t>
            </a:r>
            <a:r>
              <a:rPr lang="en-U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74" y="1295016"/>
            <a:ext cx="5656124" cy="406020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582" y="1295016"/>
            <a:ext cx="6137097" cy="406269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37350" y="783486"/>
            <a:ext cx="2096903" cy="602057"/>
            <a:chOff x="4279881" y="624816"/>
            <a:chExt cx="2096903" cy="602057"/>
          </a:xfrm>
        </p:grpSpPr>
        <p:sp>
          <p:nvSpPr>
            <p:cNvPr id="3" name="Rectangle 2"/>
            <p:cNvSpPr/>
            <p:nvPr/>
          </p:nvSpPr>
          <p:spPr>
            <a:xfrm>
              <a:off x="4354398" y="743915"/>
              <a:ext cx="293326" cy="10104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354397" y="894201"/>
              <a:ext cx="293327" cy="962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54397" y="1044487"/>
              <a:ext cx="293327" cy="112683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89115" y="679020"/>
              <a:ext cx="172354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AS-miR-29a VS Pre-miR-29a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89115" y="844500"/>
              <a:ext cx="17876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AS-miR-29a VS Pre-miR-29b-1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89115" y="996041"/>
              <a:ext cx="65274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Common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279881" y="624816"/>
              <a:ext cx="2096903" cy="5945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285686" y="1081987"/>
            <a:ext cx="2739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Downregulated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GO processes</a:t>
            </a:r>
            <a:endParaRPr lang="en-US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61947" y="1084482"/>
            <a:ext cx="24913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Upregulated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GO processes</a:t>
            </a:r>
            <a:endParaRPr lang="en-US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89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056" y="3565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3" y="695054"/>
            <a:ext cx="4918322" cy="414368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98441" y="371888"/>
            <a:ext cx="43868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Network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analysis: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 Adhesion, Cell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matrix interactions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07178" y="37188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42592" y="347800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204" y="440322"/>
            <a:ext cx="3755855" cy="353885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939320" y="440322"/>
            <a:ext cx="33149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Network: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SKP2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STAT3, CDK6,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LARP5, M33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151" y="3647284"/>
            <a:ext cx="4657371" cy="271679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049333" y="3478007"/>
            <a:ext cx="1604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Network: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Cyclin E, CDK6, TAB1, TGFbeta3, IDH2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52969" y="139072"/>
            <a:ext cx="29865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Commonly DOWNREGULATED genes 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5110" y="986576"/>
            <a:ext cx="228420" cy="61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44531" y="74157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60270" y="1005360"/>
            <a:ext cx="10775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Receptor ligand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60270" y="1207491"/>
            <a:ext cx="12779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 factor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60270" y="138332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2518" y="1597136"/>
            <a:ext cx="190350" cy="40704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960270" y="156194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Generic receptor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60270" y="177687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GPCR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4678" y="2239767"/>
            <a:ext cx="182008" cy="3816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5942430" y="2204342"/>
            <a:ext cx="1162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Generic protease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42430" y="2373549"/>
            <a:ext cx="1133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Metalloprotease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4678" y="2598421"/>
            <a:ext cx="203040" cy="13992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942430" y="2544414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kinase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38685" y="1985546"/>
            <a:ext cx="164970" cy="20352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960270" y="1961475"/>
            <a:ext cx="1502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Generic binding protein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24678" y="2719800"/>
            <a:ext cx="177660" cy="41976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942430" y="2701141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Generic phosphatase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38889" y="2911998"/>
            <a:ext cx="13516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phosphatase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406978"/>
              </p:ext>
            </p:extLst>
          </p:nvPr>
        </p:nvGraphicFramePr>
        <p:xfrm>
          <a:off x="5817894" y="3107299"/>
          <a:ext cx="20637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Image" r:id="rId12" imgW="207000" imgH="164520" progId="Photoshop.Image.7">
                  <p:embed/>
                </p:oleObj>
              </mc:Choice>
              <mc:Fallback>
                <p:oleObj name="Image" r:id="rId12" imgW="207000" imgH="164520" progId="Photoshop.Image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817894" y="3107299"/>
                        <a:ext cx="20637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5938099" y="3078475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7670871" y="755625"/>
            <a:ext cx="191069" cy="1984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7692619" y="778638"/>
            <a:ext cx="147574" cy="1524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95192" y="719089"/>
            <a:ext cx="10422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Downregulated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21993" y="4806529"/>
            <a:ext cx="5996618" cy="156966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Figure 6: Network analysis of commonly downregulated genes by miR-29b-1 and miR-29a in CHO-K1 cells.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Cellular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processes pathway analysis was performed using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GeneGo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Pathways Software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MetaCore</a:t>
            </a:r>
            <a:r>
              <a:rPr lang="en-US" sz="1200" baseline="30000" dirty="0" err="1"/>
              <a:t>TM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for the 357 commonly downregulated genes.  A. The top pathways in Network analysis is Cell Adhesion, cell matrix interactions.  B. The first network identified by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MetaCore</a:t>
            </a:r>
            <a:r>
              <a:rPr lang="en-U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is the SKP2, STAT3, CDK6, LARP5, M33 network.  C. The second network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identified by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MetaCore</a:t>
            </a:r>
            <a:r>
              <a:rPr lang="en-US" sz="12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involves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Cyclin E, CDK6, TAB1, TGFbeta3, IDH2.  </a:t>
            </a:r>
            <a:r>
              <a:rPr lang="en-US" sz="12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aqua-highlighted pathways are canonical pathways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259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66" y="1153415"/>
            <a:ext cx="5530532" cy="49527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179" y="1055635"/>
            <a:ext cx="6396913" cy="4591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74250" y="873310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 maps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17022" y="951347"/>
            <a:ext cx="37785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Gene Ontology (GO) cellular processes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659" y="5927715"/>
            <a:ext cx="10814735" cy="64633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Figure 7. Comparison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1079 miR-29-3p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predicted </a:t>
            </a:r>
            <a:r>
              <a:rPr lang="en-US" sz="1200" b="1" i="1" dirty="0">
                <a:latin typeface="Arial" pitchFamily="34" charset="0"/>
                <a:cs typeface="Arial" pitchFamily="34" charset="0"/>
              </a:rPr>
              <a:t>Mus </a:t>
            </a:r>
            <a:r>
              <a:rPr lang="en-US" sz="1200" b="1" i="1" dirty="0" err="1">
                <a:latin typeface="Arial" pitchFamily="34" charset="0"/>
                <a:cs typeface="Arial" pitchFamily="34" charset="0"/>
              </a:rPr>
              <a:t>musculus</a:t>
            </a:r>
            <a:r>
              <a:rPr lang="en-US" sz="12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targets (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TargetScan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ver. 7.1) and genes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downregulated by both miR-29b-1 and miR-29a in our CHO-K1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transcriptome.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Pathway network maps and Gene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Ontology (GO) cellular processes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analysis was performed using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GeneGo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Pathways Software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MetaCore</a:t>
            </a:r>
            <a:r>
              <a:rPr lang="en-U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05023" y="432618"/>
            <a:ext cx="245635" cy="179081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05023" y="703040"/>
            <a:ext cx="245635" cy="170270"/>
          </a:xfrm>
          <a:prstGeom prst="rect">
            <a:avLst/>
          </a:prstGeom>
          <a:pattFill prst="wdUpDiag">
            <a:fgClr>
              <a:schemeClr val="accent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05023" y="162198"/>
            <a:ext cx="229941" cy="147926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85979" y="100601"/>
            <a:ext cx="22509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miR-29-3p targets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Mus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musculus</a:t>
            </a:r>
            <a:endParaRPr lang="en-US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85979" y="402110"/>
            <a:ext cx="42867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Downregulated by both miR-29b-1 AND miR-29a in CHO-K1 cells</a:t>
            </a:r>
            <a:endParaRPr lang="en-US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5979" y="655256"/>
            <a:ext cx="17187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Common miR-29 targets</a:t>
            </a:r>
            <a:endParaRPr lang="en-US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892" y="98413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37856" y="94585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09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904" y="793796"/>
            <a:ext cx="4560203" cy="36579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18272" y="4589915"/>
            <a:ext cx="5063613" cy="120032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Figure 8. Representative genes uniquely downregulated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by both miR-29b-1 and miR-29a in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the CHO-K1 transcriptome but that are not targets of </a:t>
            </a:r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Mus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miR-29-3p in Target Scan.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Pathway network maps and Gene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Ontology (GO) cellular processes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pathway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analysis was performed using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GeneGo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Pathways Software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MetaCore</a:t>
            </a:r>
            <a:r>
              <a:rPr lang="en-US" sz="12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656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96693" y="796102"/>
            <a:ext cx="7984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C:\Users\cmklin01\Documents\CMKdata\SeaHorse XF24 data\sum TAM-R cell lines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File = CHOK1sum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078506" y="1835151"/>
            <a:ext cx="2049463" cy="2581275"/>
            <a:chOff x="3216" y="1444"/>
            <a:chExt cx="1291" cy="1626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141" y="1815"/>
              <a:ext cx="241" cy="107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4138" y="1812"/>
              <a:ext cx="247" cy="1079"/>
            </a:xfrm>
            <a:custGeom>
              <a:avLst/>
              <a:gdLst>
                <a:gd name="T0" fmla="*/ 0 w 4112"/>
                <a:gd name="T1" fmla="*/ 48 h 18000"/>
                <a:gd name="T2" fmla="*/ 48 w 4112"/>
                <a:gd name="T3" fmla="*/ 0 h 18000"/>
                <a:gd name="T4" fmla="*/ 4064 w 4112"/>
                <a:gd name="T5" fmla="*/ 0 h 18000"/>
                <a:gd name="T6" fmla="*/ 4112 w 4112"/>
                <a:gd name="T7" fmla="*/ 48 h 18000"/>
                <a:gd name="T8" fmla="*/ 4112 w 4112"/>
                <a:gd name="T9" fmla="*/ 17952 h 18000"/>
                <a:gd name="T10" fmla="*/ 4064 w 4112"/>
                <a:gd name="T11" fmla="*/ 18000 h 18000"/>
                <a:gd name="T12" fmla="*/ 48 w 4112"/>
                <a:gd name="T13" fmla="*/ 18000 h 18000"/>
                <a:gd name="T14" fmla="*/ 0 w 4112"/>
                <a:gd name="T15" fmla="*/ 17952 h 18000"/>
                <a:gd name="T16" fmla="*/ 0 w 4112"/>
                <a:gd name="T17" fmla="*/ 48 h 18000"/>
                <a:gd name="T18" fmla="*/ 96 w 4112"/>
                <a:gd name="T19" fmla="*/ 17952 h 18000"/>
                <a:gd name="T20" fmla="*/ 48 w 4112"/>
                <a:gd name="T21" fmla="*/ 17904 h 18000"/>
                <a:gd name="T22" fmla="*/ 4064 w 4112"/>
                <a:gd name="T23" fmla="*/ 17904 h 18000"/>
                <a:gd name="T24" fmla="*/ 4016 w 4112"/>
                <a:gd name="T25" fmla="*/ 17952 h 18000"/>
                <a:gd name="T26" fmla="*/ 4016 w 4112"/>
                <a:gd name="T27" fmla="*/ 48 h 18000"/>
                <a:gd name="T28" fmla="*/ 4064 w 4112"/>
                <a:gd name="T29" fmla="*/ 96 h 18000"/>
                <a:gd name="T30" fmla="*/ 48 w 4112"/>
                <a:gd name="T31" fmla="*/ 96 h 18000"/>
                <a:gd name="T32" fmla="*/ 96 w 4112"/>
                <a:gd name="T33" fmla="*/ 48 h 18000"/>
                <a:gd name="T34" fmla="*/ 96 w 4112"/>
                <a:gd name="T35" fmla="*/ 17952 h 1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2" h="18000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4064" y="0"/>
                  </a:lnTo>
                  <a:cubicBezTo>
                    <a:pt x="4091" y="0"/>
                    <a:pt x="4112" y="22"/>
                    <a:pt x="4112" y="48"/>
                  </a:cubicBezTo>
                  <a:lnTo>
                    <a:pt x="4112" y="17952"/>
                  </a:lnTo>
                  <a:cubicBezTo>
                    <a:pt x="4112" y="17979"/>
                    <a:pt x="4091" y="18000"/>
                    <a:pt x="4064" y="18000"/>
                  </a:cubicBezTo>
                  <a:lnTo>
                    <a:pt x="48" y="18000"/>
                  </a:lnTo>
                  <a:cubicBezTo>
                    <a:pt x="22" y="18000"/>
                    <a:pt x="0" y="17979"/>
                    <a:pt x="0" y="17952"/>
                  </a:cubicBezTo>
                  <a:lnTo>
                    <a:pt x="0" y="48"/>
                  </a:lnTo>
                  <a:close/>
                  <a:moveTo>
                    <a:pt x="96" y="17952"/>
                  </a:moveTo>
                  <a:lnTo>
                    <a:pt x="48" y="17904"/>
                  </a:lnTo>
                  <a:lnTo>
                    <a:pt x="4064" y="17904"/>
                  </a:lnTo>
                  <a:lnTo>
                    <a:pt x="4016" y="17952"/>
                  </a:lnTo>
                  <a:lnTo>
                    <a:pt x="4016" y="48"/>
                  </a:lnTo>
                  <a:lnTo>
                    <a:pt x="4064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1795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656" y="1930"/>
              <a:ext cx="241" cy="9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653" y="1927"/>
              <a:ext cx="247" cy="964"/>
            </a:xfrm>
            <a:custGeom>
              <a:avLst/>
              <a:gdLst>
                <a:gd name="T0" fmla="*/ 0 w 4112"/>
                <a:gd name="T1" fmla="*/ 48 h 16080"/>
                <a:gd name="T2" fmla="*/ 48 w 4112"/>
                <a:gd name="T3" fmla="*/ 0 h 16080"/>
                <a:gd name="T4" fmla="*/ 4064 w 4112"/>
                <a:gd name="T5" fmla="*/ 0 h 16080"/>
                <a:gd name="T6" fmla="*/ 4112 w 4112"/>
                <a:gd name="T7" fmla="*/ 48 h 16080"/>
                <a:gd name="T8" fmla="*/ 4112 w 4112"/>
                <a:gd name="T9" fmla="*/ 16032 h 16080"/>
                <a:gd name="T10" fmla="*/ 4064 w 4112"/>
                <a:gd name="T11" fmla="*/ 16080 h 16080"/>
                <a:gd name="T12" fmla="*/ 48 w 4112"/>
                <a:gd name="T13" fmla="*/ 16080 h 16080"/>
                <a:gd name="T14" fmla="*/ 0 w 4112"/>
                <a:gd name="T15" fmla="*/ 16032 h 16080"/>
                <a:gd name="T16" fmla="*/ 0 w 4112"/>
                <a:gd name="T17" fmla="*/ 48 h 16080"/>
                <a:gd name="T18" fmla="*/ 96 w 4112"/>
                <a:gd name="T19" fmla="*/ 16032 h 16080"/>
                <a:gd name="T20" fmla="*/ 48 w 4112"/>
                <a:gd name="T21" fmla="*/ 15984 h 16080"/>
                <a:gd name="T22" fmla="*/ 4064 w 4112"/>
                <a:gd name="T23" fmla="*/ 15984 h 16080"/>
                <a:gd name="T24" fmla="*/ 4016 w 4112"/>
                <a:gd name="T25" fmla="*/ 16032 h 16080"/>
                <a:gd name="T26" fmla="*/ 4016 w 4112"/>
                <a:gd name="T27" fmla="*/ 48 h 16080"/>
                <a:gd name="T28" fmla="*/ 4064 w 4112"/>
                <a:gd name="T29" fmla="*/ 96 h 16080"/>
                <a:gd name="T30" fmla="*/ 48 w 4112"/>
                <a:gd name="T31" fmla="*/ 96 h 16080"/>
                <a:gd name="T32" fmla="*/ 96 w 4112"/>
                <a:gd name="T33" fmla="*/ 48 h 16080"/>
                <a:gd name="T34" fmla="*/ 96 w 4112"/>
                <a:gd name="T35" fmla="*/ 16032 h 16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2" h="16080">
                  <a:moveTo>
                    <a:pt x="0" y="48"/>
                  </a:moveTo>
                  <a:cubicBezTo>
                    <a:pt x="0" y="22"/>
                    <a:pt x="22" y="0"/>
                    <a:pt x="48" y="0"/>
                  </a:cubicBezTo>
                  <a:lnTo>
                    <a:pt x="4064" y="0"/>
                  </a:lnTo>
                  <a:cubicBezTo>
                    <a:pt x="4091" y="0"/>
                    <a:pt x="4112" y="22"/>
                    <a:pt x="4112" y="48"/>
                  </a:cubicBezTo>
                  <a:lnTo>
                    <a:pt x="4112" y="16032"/>
                  </a:lnTo>
                  <a:cubicBezTo>
                    <a:pt x="4112" y="16059"/>
                    <a:pt x="4091" y="16080"/>
                    <a:pt x="4064" y="16080"/>
                  </a:cubicBezTo>
                  <a:lnTo>
                    <a:pt x="48" y="16080"/>
                  </a:lnTo>
                  <a:cubicBezTo>
                    <a:pt x="22" y="16080"/>
                    <a:pt x="0" y="16059"/>
                    <a:pt x="0" y="16032"/>
                  </a:cubicBezTo>
                  <a:lnTo>
                    <a:pt x="0" y="48"/>
                  </a:lnTo>
                  <a:close/>
                  <a:moveTo>
                    <a:pt x="96" y="16032"/>
                  </a:moveTo>
                  <a:lnTo>
                    <a:pt x="48" y="15984"/>
                  </a:lnTo>
                  <a:lnTo>
                    <a:pt x="4064" y="15984"/>
                  </a:lnTo>
                  <a:lnTo>
                    <a:pt x="4016" y="16032"/>
                  </a:lnTo>
                  <a:lnTo>
                    <a:pt x="4016" y="48"/>
                  </a:lnTo>
                  <a:lnTo>
                    <a:pt x="4064" y="96"/>
                  </a:lnTo>
                  <a:lnTo>
                    <a:pt x="48" y="96"/>
                  </a:lnTo>
                  <a:lnTo>
                    <a:pt x="96" y="48"/>
                  </a:lnTo>
                  <a:lnTo>
                    <a:pt x="96" y="1603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3759" y="1915"/>
              <a:ext cx="36" cy="29"/>
            </a:xfrm>
            <a:custGeom>
              <a:avLst/>
              <a:gdLst>
                <a:gd name="T0" fmla="*/ 21 w 36"/>
                <a:gd name="T1" fmla="*/ 15 h 29"/>
                <a:gd name="T2" fmla="*/ 21 w 36"/>
                <a:gd name="T3" fmla="*/ 26 h 29"/>
                <a:gd name="T4" fmla="*/ 15 w 36"/>
                <a:gd name="T5" fmla="*/ 26 h 29"/>
                <a:gd name="T6" fmla="*/ 15 w 36"/>
                <a:gd name="T7" fmla="*/ 15 h 29"/>
                <a:gd name="T8" fmla="*/ 21 w 36"/>
                <a:gd name="T9" fmla="*/ 15 h 29"/>
                <a:gd name="T10" fmla="*/ 15 w 36"/>
                <a:gd name="T11" fmla="*/ 15 h 29"/>
                <a:gd name="T12" fmla="*/ 15 w 36"/>
                <a:gd name="T13" fmla="*/ 3 h 29"/>
                <a:gd name="T14" fmla="*/ 21 w 36"/>
                <a:gd name="T15" fmla="*/ 3 h 29"/>
                <a:gd name="T16" fmla="*/ 21 w 36"/>
                <a:gd name="T17" fmla="*/ 15 h 29"/>
                <a:gd name="T18" fmla="*/ 15 w 36"/>
                <a:gd name="T19" fmla="*/ 15 h 29"/>
                <a:gd name="T20" fmla="*/ 0 w 36"/>
                <a:gd name="T21" fmla="*/ 23 h 29"/>
                <a:gd name="T22" fmla="*/ 36 w 36"/>
                <a:gd name="T23" fmla="*/ 23 h 29"/>
                <a:gd name="T24" fmla="*/ 36 w 36"/>
                <a:gd name="T25" fmla="*/ 29 h 29"/>
                <a:gd name="T26" fmla="*/ 0 w 36"/>
                <a:gd name="T27" fmla="*/ 29 h 29"/>
                <a:gd name="T28" fmla="*/ 0 w 36"/>
                <a:gd name="T29" fmla="*/ 23 h 29"/>
                <a:gd name="T30" fmla="*/ 0 w 36"/>
                <a:gd name="T31" fmla="*/ 0 h 29"/>
                <a:gd name="T32" fmla="*/ 36 w 36"/>
                <a:gd name="T33" fmla="*/ 0 h 29"/>
                <a:gd name="T34" fmla="*/ 36 w 36"/>
                <a:gd name="T35" fmla="*/ 6 h 29"/>
                <a:gd name="T36" fmla="*/ 0 w 36"/>
                <a:gd name="T37" fmla="*/ 6 h 29"/>
                <a:gd name="T38" fmla="*/ 0 w 36"/>
                <a:gd name="T3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29">
                  <a:moveTo>
                    <a:pt x="21" y="15"/>
                  </a:moveTo>
                  <a:lnTo>
                    <a:pt x="21" y="26"/>
                  </a:lnTo>
                  <a:lnTo>
                    <a:pt x="15" y="26"/>
                  </a:lnTo>
                  <a:lnTo>
                    <a:pt x="15" y="15"/>
                  </a:lnTo>
                  <a:lnTo>
                    <a:pt x="21" y="15"/>
                  </a:lnTo>
                  <a:close/>
                  <a:moveTo>
                    <a:pt x="15" y="15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15"/>
                  </a:lnTo>
                  <a:lnTo>
                    <a:pt x="15" y="15"/>
                  </a:lnTo>
                  <a:close/>
                  <a:moveTo>
                    <a:pt x="0" y="23"/>
                  </a:moveTo>
                  <a:lnTo>
                    <a:pt x="36" y="23"/>
                  </a:lnTo>
                  <a:lnTo>
                    <a:pt x="36" y="29"/>
                  </a:lnTo>
                  <a:lnTo>
                    <a:pt x="0" y="29"/>
                  </a:lnTo>
                  <a:lnTo>
                    <a:pt x="0" y="23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4244" y="1801"/>
              <a:ext cx="36" cy="27"/>
            </a:xfrm>
            <a:custGeom>
              <a:avLst/>
              <a:gdLst>
                <a:gd name="T0" fmla="*/ 20 w 36"/>
                <a:gd name="T1" fmla="*/ 14 h 27"/>
                <a:gd name="T2" fmla="*/ 20 w 36"/>
                <a:gd name="T3" fmla="*/ 24 h 27"/>
                <a:gd name="T4" fmla="*/ 14 w 36"/>
                <a:gd name="T5" fmla="*/ 24 h 27"/>
                <a:gd name="T6" fmla="*/ 14 w 36"/>
                <a:gd name="T7" fmla="*/ 14 h 27"/>
                <a:gd name="T8" fmla="*/ 20 w 36"/>
                <a:gd name="T9" fmla="*/ 14 h 27"/>
                <a:gd name="T10" fmla="*/ 14 w 36"/>
                <a:gd name="T11" fmla="*/ 14 h 27"/>
                <a:gd name="T12" fmla="*/ 14 w 36"/>
                <a:gd name="T13" fmla="*/ 3 h 27"/>
                <a:gd name="T14" fmla="*/ 20 w 36"/>
                <a:gd name="T15" fmla="*/ 3 h 27"/>
                <a:gd name="T16" fmla="*/ 20 w 36"/>
                <a:gd name="T17" fmla="*/ 14 h 27"/>
                <a:gd name="T18" fmla="*/ 14 w 36"/>
                <a:gd name="T19" fmla="*/ 14 h 27"/>
                <a:gd name="T20" fmla="*/ 0 w 36"/>
                <a:gd name="T21" fmla="*/ 21 h 27"/>
                <a:gd name="T22" fmla="*/ 36 w 36"/>
                <a:gd name="T23" fmla="*/ 21 h 27"/>
                <a:gd name="T24" fmla="*/ 36 w 36"/>
                <a:gd name="T25" fmla="*/ 27 h 27"/>
                <a:gd name="T26" fmla="*/ 0 w 36"/>
                <a:gd name="T27" fmla="*/ 27 h 27"/>
                <a:gd name="T28" fmla="*/ 0 w 36"/>
                <a:gd name="T29" fmla="*/ 21 h 27"/>
                <a:gd name="T30" fmla="*/ 0 w 36"/>
                <a:gd name="T31" fmla="*/ 0 h 27"/>
                <a:gd name="T32" fmla="*/ 36 w 36"/>
                <a:gd name="T33" fmla="*/ 0 h 27"/>
                <a:gd name="T34" fmla="*/ 36 w 36"/>
                <a:gd name="T35" fmla="*/ 6 h 27"/>
                <a:gd name="T36" fmla="*/ 0 w 36"/>
                <a:gd name="T37" fmla="*/ 6 h 27"/>
                <a:gd name="T38" fmla="*/ 0 w 36"/>
                <a:gd name="T3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27">
                  <a:moveTo>
                    <a:pt x="20" y="14"/>
                  </a:moveTo>
                  <a:lnTo>
                    <a:pt x="20" y="24"/>
                  </a:lnTo>
                  <a:lnTo>
                    <a:pt x="14" y="24"/>
                  </a:lnTo>
                  <a:lnTo>
                    <a:pt x="14" y="14"/>
                  </a:lnTo>
                  <a:lnTo>
                    <a:pt x="20" y="14"/>
                  </a:lnTo>
                  <a:close/>
                  <a:moveTo>
                    <a:pt x="14" y="14"/>
                  </a:moveTo>
                  <a:lnTo>
                    <a:pt x="14" y="3"/>
                  </a:lnTo>
                  <a:lnTo>
                    <a:pt x="20" y="3"/>
                  </a:lnTo>
                  <a:lnTo>
                    <a:pt x="20" y="14"/>
                  </a:lnTo>
                  <a:lnTo>
                    <a:pt x="14" y="14"/>
                  </a:lnTo>
                  <a:close/>
                  <a:moveTo>
                    <a:pt x="0" y="21"/>
                  </a:moveTo>
                  <a:lnTo>
                    <a:pt x="36" y="21"/>
                  </a:lnTo>
                  <a:lnTo>
                    <a:pt x="36" y="27"/>
                  </a:lnTo>
                  <a:lnTo>
                    <a:pt x="0" y="27"/>
                  </a:lnTo>
                  <a:lnTo>
                    <a:pt x="0" y="21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531" y="1565"/>
              <a:ext cx="6" cy="1323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3534" y="1563"/>
              <a:ext cx="30" cy="1328"/>
            </a:xfrm>
            <a:custGeom>
              <a:avLst/>
              <a:gdLst>
                <a:gd name="T0" fmla="*/ 0 w 30"/>
                <a:gd name="T1" fmla="*/ 1322 h 1328"/>
                <a:gd name="T2" fmla="*/ 30 w 30"/>
                <a:gd name="T3" fmla="*/ 1322 h 1328"/>
                <a:gd name="T4" fmla="*/ 30 w 30"/>
                <a:gd name="T5" fmla="*/ 1328 h 1328"/>
                <a:gd name="T6" fmla="*/ 0 w 30"/>
                <a:gd name="T7" fmla="*/ 1328 h 1328"/>
                <a:gd name="T8" fmla="*/ 0 w 30"/>
                <a:gd name="T9" fmla="*/ 1322 h 1328"/>
                <a:gd name="T10" fmla="*/ 0 w 30"/>
                <a:gd name="T11" fmla="*/ 992 h 1328"/>
                <a:gd name="T12" fmla="*/ 30 w 30"/>
                <a:gd name="T13" fmla="*/ 992 h 1328"/>
                <a:gd name="T14" fmla="*/ 30 w 30"/>
                <a:gd name="T15" fmla="*/ 998 h 1328"/>
                <a:gd name="T16" fmla="*/ 0 w 30"/>
                <a:gd name="T17" fmla="*/ 998 h 1328"/>
                <a:gd name="T18" fmla="*/ 0 w 30"/>
                <a:gd name="T19" fmla="*/ 992 h 1328"/>
                <a:gd name="T20" fmla="*/ 0 w 30"/>
                <a:gd name="T21" fmla="*/ 661 h 1328"/>
                <a:gd name="T22" fmla="*/ 30 w 30"/>
                <a:gd name="T23" fmla="*/ 661 h 1328"/>
                <a:gd name="T24" fmla="*/ 30 w 30"/>
                <a:gd name="T25" fmla="*/ 667 h 1328"/>
                <a:gd name="T26" fmla="*/ 0 w 30"/>
                <a:gd name="T27" fmla="*/ 667 h 1328"/>
                <a:gd name="T28" fmla="*/ 0 w 30"/>
                <a:gd name="T29" fmla="*/ 661 h 1328"/>
                <a:gd name="T30" fmla="*/ 0 w 30"/>
                <a:gd name="T31" fmla="*/ 330 h 1328"/>
                <a:gd name="T32" fmla="*/ 30 w 30"/>
                <a:gd name="T33" fmla="*/ 330 h 1328"/>
                <a:gd name="T34" fmla="*/ 30 w 30"/>
                <a:gd name="T35" fmla="*/ 336 h 1328"/>
                <a:gd name="T36" fmla="*/ 0 w 30"/>
                <a:gd name="T37" fmla="*/ 336 h 1328"/>
                <a:gd name="T38" fmla="*/ 0 w 30"/>
                <a:gd name="T39" fmla="*/ 330 h 1328"/>
                <a:gd name="T40" fmla="*/ 0 w 30"/>
                <a:gd name="T41" fmla="*/ 0 h 1328"/>
                <a:gd name="T42" fmla="*/ 30 w 30"/>
                <a:gd name="T43" fmla="*/ 0 h 1328"/>
                <a:gd name="T44" fmla="*/ 30 w 30"/>
                <a:gd name="T45" fmla="*/ 5 h 1328"/>
                <a:gd name="T46" fmla="*/ 0 w 30"/>
                <a:gd name="T47" fmla="*/ 5 h 1328"/>
                <a:gd name="T48" fmla="*/ 0 w 30"/>
                <a:gd name="T49" fmla="*/ 0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1328">
                  <a:moveTo>
                    <a:pt x="0" y="1322"/>
                  </a:moveTo>
                  <a:lnTo>
                    <a:pt x="30" y="1322"/>
                  </a:lnTo>
                  <a:lnTo>
                    <a:pt x="30" y="1328"/>
                  </a:lnTo>
                  <a:lnTo>
                    <a:pt x="0" y="1328"/>
                  </a:lnTo>
                  <a:lnTo>
                    <a:pt x="0" y="1322"/>
                  </a:lnTo>
                  <a:close/>
                  <a:moveTo>
                    <a:pt x="0" y="992"/>
                  </a:moveTo>
                  <a:lnTo>
                    <a:pt x="30" y="992"/>
                  </a:lnTo>
                  <a:lnTo>
                    <a:pt x="30" y="998"/>
                  </a:lnTo>
                  <a:lnTo>
                    <a:pt x="0" y="998"/>
                  </a:lnTo>
                  <a:lnTo>
                    <a:pt x="0" y="992"/>
                  </a:lnTo>
                  <a:close/>
                  <a:moveTo>
                    <a:pt x="0" y="661"/>
                  </a:moveTo>
                  <a:lnTo>
                    <a:pt x="30" y="661"/>
                  </a:lnTo>
                  <a:lnTo>
                    <a:pt x="30" y="667"/>
                  </a:lnTo>
                  <a:lnTo>
                    <a:pt x="0" y="667"/>
                  </a:lnTo>
                  <a:lnTo>
                    <a:pt x="0" y="661"/>
                  </a:lnTo>
                  <a:close/>
                  <a:moveTo>
                    <a:pt x="0" y="330"/>
                  </a:moveTo>
                  <a:lnTo>
                    <a:pt x="30" y="330"/>
                  </a:lnTo>
                  <a:lnTo>
                    <a:pt x="30" y="336"/>
                  </a:lnTo>
                  <a:lnTo>
                    <a:pt x="0" y="336"/>
                  </a:lnTo>
                  <a:lnTo>
                    <a:pt x="0" y="330"/>
                  </a:lnTo>
                  <a:close/>
                  <a:moveTo>
                    <a:pt x="0" y="0"/>
                  </a:moveTo>
                  <a:lnTo>
                    <a:pt x="30" y="0"/>
                  </a:lnTo>
                  <a:lnTo>
                    <a:pt x="30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534" y="2885"/>
              <a:ext cx="971" cy="6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531" y="2888"/>
              <a:ext cx="976" cy="25"/>
            </a:xfrm>
            <a:custGeom>
              <a:avLst/>
              <a:gdLst>
                <a:gd name="T0" fmla="*/ 6 w 976"/>
                <a:gd name="T1" fmla="*/ 0 h 25"/>
                <a:gd name="T2" fmla="*/ 6 w 976"/>
                <a:gd name="T3" fmla="*/ 25 h 25"/>
                <a:gd name="T4" fmla="*/ 0 w 976"/>
                <a:gd name="T5" fmla="*/ 25 h 25"/>
                <a:gd name="T6" fmla="*/ 0 w 976"/>
                <a:gd name="T7" fmla="*/ 0 h 25"/>
                <a:gd name="T8" fmla="*/ 6 w 976"/>
                <a:gd name="T9" fmla="*/ 0 h 25"/>
                <a:gd name="T10" fmla="*/ 491 w 976"/>
                <a:gd name="T11" fmla="*/ 0 h 25"/>
                <a:gd name="T12" fmla="*/ 491 w 976"/>
                <a:gd name="T13" fmla="*/ 25 h 25"/>
                <a:gd name="T14" fmla="*/ 485 w 976"/>
                <a:gd name="T15" fmla="*/ 25 h 25"/>
                <a:gd name="T16" fmla="*/ 485 w 976"/>
                <a:gd name="T17" fmla="*/ 0 h 25"/>
                <a:gd name="T18" fmla="*/ 491 w 976"/>
                <a:gd name="T19" fmla="*/ 0 h 25"/>
                <a:gd name="T20" fmla="*/ 976 w 976"/>
                <a:gd name="T21" fmla="*/ 0 h 25"/>
                <a:gd name="T22" fmla="*/ 976 w 976"/>
                <a:gd name="T23" fmla="*/ 25 h 25"/>
                <a:gd name="T24" fmla="*/ 971 w 976"/>
                <a:gd name="T25" fmla="*/ 25 h 25"/>
                <a:gd name="T26" fmla="*/ 971 w 976"/>
                <a:gd name="T27" fmla="*/ 0 h 25"/>
                <a:gd name="T28" fmla="*/ 976 w 976"/>
                <a:gd name="T2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6" h="25">
                  <a:moveTo>
                    <a:pt x="6" y="0"/>
                  </a:move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  <a:moveTo>
                    <a:pt x="491" y="0"/>
                  </a:moveTo>
                  <a:lnTo>
                    <a:pt x="491" y="25"/>
                  </a:lnTo>
                  <a:lnTo>
                    <a:pt x="485" y="25"/>
                  </a:lnTo>
                  <a:lnTo>
                    <a:pt x="485" y="0"/>
                  </a:lnTo>
                  <a:lnTo>
                    <a:pt x="491" y="0"/>
                  </a:lnTo>
                  <a:close/>
                  <a:moveTo>
                    <a:pt x="976" y="0"/>
                  </a:moveTo>
                  <a:lnTo>
                    <a:pt x="976" y="25"/>
                  </a:lnTo>
                  <a:lnTo>
                    <a:pt x="971" y="25"/>
                  </a:lnTo>
                  <a:lnTo>
                    <a:pt x="971" y="0"/>
                  </a:lnTo>
                  <a:lnTo>
                    <a:pt x="976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399" y="2831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399" y="2500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399" y="2170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399" y="1839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399" y="1508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29" y="2934"/>
              <a:ext cx="28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EtOH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4094" y="2934"/>
              <a:ext cx="33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4-OHT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16200000">
              <a:off x="2539" y="2121"/>
              <a:ext cx="14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ECAR (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mpH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/min/µg protein)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231684" y="5286983"/>
            <a:ext cx="8297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9:  Effect of 4-OHT on </a:t>
            </a:r>
            <a:r>
              <a:rPr lang="en-US" altLang="en-US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basal ECAR </a:t>
            </a:r>
            <a:r>
              <a:rPr lang="en-US" alt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altLang="en-US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CHO-K1 cells. </a:t>
            </a:r>
            <a:r>
              <a:rPr lang="en-US" altLang="en-U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were grown in hormone-depleted IMEM containing 5% DCC-FBS for 48 h prior to 24 h treatment with 100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altLang="en-U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4-OHT. Extracellular flux assay was performed to measure baseline ECAR. Values were then normalized to protein/well.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141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7938</TotalTime>
  <Words>943</Words>
  <Application>Microsoft Office PowerPoint</Application>
  <PresentationFormat>Widescreen</PresentationFormat>
  <Paragraphs>151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Louisville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CHO-K1 cells story</dc:title>
  <dc:creator>Klinge Lab 3</dc:creator>
  <cp:lastModifiedBy>Klinge Lab 3</cp:lastModifiedBy>
  <cp:revision>243</cp:revision>
  <dcterms:created xsi:type="dcterms:W3CDTF">2016-06-06T13:22:46Z</dcterms:created>
  <dcterms:modified xsi:type="dcterms:W3CDTF">2017-01-10T19:07:15Z</dcterms:modified>
</cp:coreProperties>
</file>