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7" r:id="rId4"/>
    <p:sldId id="259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76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71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6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2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8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4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3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47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4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3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D81D1-8688-4EE0-9B21-7676F8FA695E}" type="datetimeFigureOut">
              <a:rPr lang="en-US" smtClean="0"/>
              <a:t>2/4/2017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33470-3CAC-4DF3-8EC4-F49CD3A78F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98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dx.doi.org/10.1371/journal.pone.002180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1" y="188640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S1 Fig. </a:t>
            </a:r>
            <a:r>
              <a:rPr lang="en-US" sz="1200" b="1" dirty="0"/>
              <a:t>Enriched GO terms in all modules visualized by REVIGO. </a:t>
            </a:r>
            <a:r>
              <a:rPr lang="en-US" sz="1200" dirty="0" smtClean="0"/>
              <a:t>The </a:t>
            </a:r>
            <a:r>
              <a:rPr lang="en-US" sz="1200" dirty="0"/>
              <a:t>modules “Black”, “Purple”, “Red” and “Grey” did not contain significantly enriched GO </a:t>
            </a:r>
            <a:r>
              <a:rPr lang="en-US" sz="1200" dirty="0" smtClean="0"/>
              <a:t>terms wit p &lt; 0.01 (</a:t>
            </a:r>
            <a:r>
              <a:rPr lang="en-US" sz="1200" dirty="0" err="1" smtClean="0"/>
              <a:t>Benjamini</a:t>
            </a:r>
            <a:r>
              <a:rPr lang="en-US" sz="1200" dirty="0" smtClean="0"/>
              <a:t> Hochberg corrected). </a:t>
            </a:r>
            <a:r>
              <a:rPr lang="de-DE" sz="1200" dirty="0" smtClean="0"/>
              <a:t>GO </a:t>
            </a:r>
            <a:r>
              <a:rPr lang="de-DE" sz="1200" dirty="0" err="1"/>
              <a:t>terms</a:t>
            </a:r>
            <a:r>
              <a:rPr lang="de-DE" sz="1200" dirty="0"/>
              <a:t> </a:t>
            </a:r>
            <a:r>
              <a:rPr lang="de-DE" sz="1200" dirty="0" err="1"/>
              <a:t>were</a:t>
            </a:r>
            <a:r>
              <a:rPr lang="de-DE" sz="1200" dirty="0"/>
              <a:t> </a:t>
            </a:r>
            <a:r>
              <a:rPr lang="de-DE" sz="1200" dirty="0" err="1"/>
              <a:t>analysed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REVIGO (</a:t>
            </a:r>
            <a:r>
              <a:rPr lang="de-DE" sz="1200" dirty="0" err="1"/>
              <a:t>similarity</a:t>
            </a:r>
            <a:r>
              <a:rPr lang="de-DE" sz="1200" dirty="0"/>
              <a:t> 0.9 and </a:t>
            </a:r>
            <a:r>
              <a:rPr lang="de-DE" sz="1200" dirty="0" err="1"/>
              <a:t>with</a:t>
            </a:r>
            <a:r>
              <a:rPr lang="de-DE" sz="1200" dirty="0"/>
              <a:t> p </a:t>
            </a:r>
            <a:r>
              <a:rPr lang="de-DE" sz="1200" dirty="0" err="1"/>
              <a:t>values</a:t>
            </a:r>
            <a:r>
              <a:rPr lang="de-DE" sz="1200" dirty="0"/>
              <a:t> (log10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 smtClean="0"/>
              <a:t>size</a:t>
            </a:r>
            <a:r>
              <a:rPr lang="de-DE" sz="1200" dirty="0" smtClean="0"/>
              <a:t>) </a:t>
            </a:r>
            <a:r>
              <a:rPr lang="en-US" sz="1200" dirty="0" err="1" smtClean="0"/>
              <a:t>Supek</a:t>
            </a:r>
            <a:r>
              <a:rPr lang="en-US" sz="1200" dirty="0" smtClean="0"/>
              <a:t> </a:t>
            </a:r>
            <a:r>
              <a:rPr lang="en-US" sz="1200" dirty="0"/>
              <a:t>F, </a:t>
            </a:r>
            <a:r>
              <a:rPr lang="en-US" sz="1200" dirty="0" err="1"/>
              <a:t>Bošnjak</a:t>
            </a:r>
            <a:r>
              <a:rPr lang="en-US" sz="1200" dirty="0"/>
              <a:t> M, </a:t>
            </a:r>
            <a:r>
              <a:rPr lang="en-US" sz="1200" dirty="0" err="1"/>
              <a:t>Škunca</a:t>
            </a:r>
            <a:r>
              <a:rPr lang="en-US" sz="1200" dirty="0"/>
              <a:t> N, </a:t>
            </a:r>
            <a:r>
              <a:rPr lang="en-US" sz="1200" dirty="0" err="1"/>
              <a:t>Šmuc</a:t>
            </a:r>
            <a:r>
              <a:rPr lang="en-US" sz="1200" dirty="0"/>
              <a:t> T. </a:t>
            </a:r>
            <a:r>
              <a:rPr lang="en-US" sz="1200" dirty="0" smtClean="0"/>
              <a:t>"</a:t>
            </a:r>
            <a:r>
              <a:rPr lang="en-US" sz="1200" i="1" dirty="0"/>
              <a:t>REVIGO summarizes and visualizes long lists of Gene Ontology terms" </a:t>
            </a:r>
            <a:r>
              <a:rPr lang="en-US" sz="1200" dirty="0" err="1" smtClean="0"/>
              <a:t>PLoS</a:t>
            </a:r>
            <a:r>
              <a:rPr lang="en-US" sz="1200" dirty="0" smtClean="0"/>
              <a:t> </a:t>
            </a:r>
            <a:r>
              <a:rPr lang="en-US" sz="1200" dirty="0"/>
              <a:t>ONE 2011. </a:t>
            </a:r>
            <a:r>
              <a:rPr lang="en-US" sz="1200" dirty="0">
                <a:hlinkClick r:id="rId2"/>
              </a:rPr>
              <a:t>doi:10.1371/journal.pone.0021800</a:t>
            </a:r>
            <a:r>
              <a:rPr lang="en-US" sz="1200" dirty="0"/>
              <a:t> </a:t>
            </a:r>
            <a:endParaRPr lang="de-DE" sz="1200" dirty="0"/>
          </a:p>
          <a:p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2731"/>
            <a:ext cx="9036496" cy="4942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79512" y="1016463"/>
            <a:ext cx="1606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Module: Green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538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47990"/>
            <a:ext cx="164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Module: Brown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8844"/>
            <a:ext cx="9144000" cy="496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580112" y="6510198"/>
            <a:ext cx="3284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Microtubuli</a:t>
            </a:r>
            <a:r>
              <a:rPr lang="de-DE" dirty="0" smtClean="0"/>
              <a:t>, </a:t>
            </a:r>
            <a:r>
              <a:rPr lang="de-DE" dirty="0" err="1" smtClean="0"/>
              <a:t>primary</a:t>
            </a:r>
            <a:r>
              <a:rPr lang="de-DE" dirty="0" smtClean="0"/>
              <a:t> </a:t>
            </a:r>
            <a:r>
              <a:rPr lang="de-DE" dirty="0" err="1" smtClean="0"/>
              <a:t>metabolism</a:t>
            </a:r>
            <a:endParaRPr lang="en-US" dirty="0"/>
          </a:p>
        </p:txBody>
      </p:sp>
      <p:cxnSp>
        <p:nvCxnSpPr>
          <p:cNvPr id="5" name="Gerade Verbindung 4"/>
          <p:cNvCxnSpPr/>
          <p:nvPr/>
        </p:nvCxnSpPr>
        <p:spPr>
          <a:xfrm>
            <a:off x="5580112" y="6021288"/>
            <a:ext cx="576064" cy="488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202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47990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Module: Blue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455"/>
            <a:ext cx="9144000" cy="4961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952044" y="620688"/>
            <a:ext cx="399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Phosphorelay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transduction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en-US" dirty="0"/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6948264" y="886654"/>
            <a:ext cx="1728192" cy="2914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202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47990"/>
            <a:ext cx="1951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Module: </a:t>
            </a:r>
            <a:r>
              <a:rPr lang="de-DE" dirty="0" err="1" smtClean="0"/>
              <a:t>Turquoise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23407"/>
            <a:ext cx="9144000" cy="4972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619673" y="4005064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Glyceraldehyde-3-phophate </a:t>
            </a:r>
            <a:r>
              <a:rPr lang="de-DE" sz="1200" dirty="0" err="1" smtClean="0"/>
              <a:t>metabolism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33229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47990"/>
            <a:ext cx="1865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Module: Magenta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7320545" cy="396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4800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47990"/>
            <a:ext cx="1633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Module: Yellow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03394"/>
            <a:ext cx="9144000" cy="498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364088" y="4149080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Pyridine</a:t>
            </a:r>
            <a:r>
              <a:rPr lang="de-DE" sz="1200" dirty="0" smtClean="0"/>
              <a:t> </a:t>
            </a:r>
            <a:r>
              <a:rPr lang="de-DE" sz="1200" dirty="0" err="1" smtClean="0"/>
              <a:t>containing</a:t>
            </a:r>
            <a:r>
              <a:rPr lang="de-DE" sz="1200" dirty="0" smtClean="0"/>
              <a:t> </a:t>
            </a:r>
            <a:r>
              <a:rPr lang="de-DE" sz="1200" dirty="0" err="1" smtClean="0"/>
              <a:t>metabolism</a:t>
            </a:r>
            <a:endParaRPr lang="en-US" sz="1200" dirty="0"/>
          </a:p>
        </p:txBody>
      </p:sp>
      <p:sp>
        <p:nvSpPr>
          <p:cNvPr id="4" name="Rechteck 3"/>
          <p:cNvSpPr/>
          <p:nvPr/>
        </p:nvSpPr>
        <p:spPr>
          <a:xfrm>
            <a:off x="4605145" y="5445224"/>
            <a:ext cx="934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/>
              <a:t>Porphyrine</a:t>
            </a:r>
            <a:r>
              <a:rPr lang="de-DE" sz="1200" dirty="0" smtClean="0"/>
              <a:t> </a:t>
            </a:r>
            <a:r>
              <a:rPr lang="de-DE" sz="1200" dirty="0" err="1" smtClean="0"/>
              <a:t>containing</a:t>
            </a:r>
            <a:r>
              <a:rPr lang="de-DE" sz="1200" dirty="0" smtClean="0"/>
              <a:t> </a:t>
            </a:r>
            <a:r>
              <a:rPr lang="de-DE" sz="1200" dirty="0" err="1" smtClean="0"/>
              <a:t>metabolism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44285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4799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Module: Pink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19910"/>
            <a:ext cx="9144000" cy="4980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55495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Bildschirmpräsentation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ap</dc:creator>
  <cp:lastModifiedBy>ap</cp:lastModifiedBy>
  <cp:revision>9</cp:revision>
  <dcterms:created xsi:type="dcterms:W3CDTF">2016-10-22T12:11:57Z</dcterms:created>
  <dcterms:modified xsi:type="dcterms:W3CDTF">2017-02-04T09:38:37Z</dcterms:modified>
</cp:coreProperties>
</file>