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2" y="-2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40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24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87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75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08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35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30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25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24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0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52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59629-0A49-4ABA-8EDE-87F1E8EB64D7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8A52F-3BD9-429E-A60B-3CBA83FF8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34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7"/>
          <p:cNvSpPr txBox="1"/>
          <p:nvPr/>
        </p:nvSpPr>
        <p:spPr>
          <a:xfrm>
            <a:off x="81610" y="74524"/>
            <a:ext cx="17908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Supplementary Figure 5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88"/>
          <p:cNvSpPr txBox="1"/>
          <p:nvPr/>
        </p:nvSpPr>
        <p:spPr>
          <a:xfrm>
            <a:off x="64815" y="323528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ep 18"/>
          <p:cNvGrpSpPr/>
          <p:nvPr/>
        </p:nvGrpSpPr>
        <p:grpSpPr>
          <a:xfrm>
            <a:off x="151624" y="683568"/>
            <a:ext cx="6833376" cy="2275249"/>
            <a:chOff x="151624" y="683568"/>
            <a:chExt cx="6833376" cy="2275249"/>
          </a:xfrm>
        </p:grpSpPr>
        <p:grpSp>
          <p:nvGrpSpPr>
            <p:cNvPr id="7" name="Groep 14"/>
            <p:cNvGrpSpPr/>
            <p:nvPr/>
          </p:nvGrpSpPr>
          <p:grpSpPr>
            <a:xfrm>
              <a:off x="151624" y="683568"/>
              <a:ext cx="6833376" cy="2275249"/>
              <a:chOff x="536734" y="451041"/>
              <a:chExt cx="8961897" cy="2700043"/>
            </a:xfrm>
          </p:grpSpPr>
          <p:sp>
            <p:nvSpPr>
              <p:cNvPr id="10" name="Text Box 512"/>
              <p:cNvSpPr txBox="1">
                <a:spLocks noChangeArrowheads="1"/>
              </p:cNvSpPr>
              <p:nvPr/>
            </p:nvSpPr>
            <p:spPr bwMode="auto">
              <a:xfrm>
                <a:off x="8499867" y="2186868"/>
                <a:ext cx="832205" cy="2739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GB" sz="400" b="1" dirty="0"/>
              </a:p>
              <a:p>
                <a:pPr eaLnBrk="1" hangingPunct="1"/>
                <a:r>
                  <a:rPr lang="en-GB" sz="500" b="1" dirty="0" smtClean="0"/>
                  <a:t>GSE12777</a:t>
                </a:r>
                <a:endParaRPr lang="en-GB" sz="400" b="1" dirty="0"/>
              </a:p>
            </p:txBody>
          </p:sp>
          <p:pic>
            <p:nvPicPr>
              <p:cNvPr id="11" name="Picture 513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 flipV="1">
                <a:off x="4430344" y="-1751462"/>
                <a:ext cx="291410" cy="80015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516" descr="Cb3celllinesDataV500cols_zoom"/>
              <p:cNvPicPr>
                <a:picLocks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109" r="8437" b="51189"/>
              <a:stretch>
                <a:fillRect/>
              </a:stretch>
            </p:blipFill>
            <p:spPr bwMode="auto">
              <a:xfrm>
                <a:off x="577851" y="451041"/>
                <a:ext cx="8024813" cy="1209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Rectangle 520"/>
              <p:cNvSpPr>
                <a:spLocks noChangeArrowheads="1"/>
              </p:cNvSpPr>
              <p:nvPr/>
            </p:nvSpPr>
            <p:spPr bwMode="auto">
              <a:xfrm rot="16200000">
                <a:off x="4385920" y="-2271760"/>
                <a:ext cx="576474" cy="82748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SUM52PE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KPL4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UACC-893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UACC-893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SKBR3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SKBR3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SKBR3.1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SKBR3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AU565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AU565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AU565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EFM-192A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EFM-192A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HCC2185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MFM-223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MFM-223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MDA-MB-415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MDA-MB-415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MDA-MB-415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SUM185PE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CAL-148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CAL-148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EVSA-T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EVSA1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HCC202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HCC202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SUM44PE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CAMA-1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CAMA1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CAMA1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UACC-812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UACC812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UACC812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MDA-MB-361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MDA-MB-361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MDA-MB-361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BT474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BT474.tb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BT474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BT474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HCC2218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HCC2218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MDA-MB-175VII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MDA-MB-175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MDA-MB-175VII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ZR75-30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ZR75-30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ZR75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600MPE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ZR75-1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ZR75-1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ZR75-1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HCC1419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HCC1419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MDA-MB-134VI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MDA-MB-134VI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LY2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BT474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BT474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KPL1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KPL1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KPL1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BT474EI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BT474EI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BT474EI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MDAMB361.1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ZR75B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HCC1500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HCC1500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HCC1428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HCC1428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HCC1428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BT483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BT483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BT483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EFM19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EFM19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MDA-MB-453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MDA-MB-453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MDA-MB-453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T47D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T47D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T47D1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T47D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T47D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HCC1008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SUM225CWN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HCC2157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HCC1187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DU4475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DU4475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MT3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SUM190PT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HCC1954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HCC1954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HCC1954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MDA-MB-468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MDA-MB-468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MDA-MB-468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MDA-MB-468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HCC1937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HCC1937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HCC1937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HCC70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HCC70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HCC70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HCC3153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BT20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BT20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JIMT-1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JIMT1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HCC1569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HCC1569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HCC1569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MX1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HCC38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HCC38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HCC1143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HCC1143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HCC1143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CAL-51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CAL-51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CAL-51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HCC38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CAL-120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CAL1201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CAL120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MDA-MB-436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MDA-MB-436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MDA-MB-436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MDA-MB-231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MDA-MB-231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MDA-MB-231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MDA-MB-231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MDA-MB-231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MDA-MB-231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SUM159PT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HBL100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HCC1395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HCC1395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SUM1315MO2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Hs578T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HS578T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HS578T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BT549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BT-549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BT5491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BT549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MDA-MB-157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MDA-MB-435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MDA-MB-435s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MDA-MB-435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MDA-MB-435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HDQ-P1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HDQ-P1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CAL85-1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CAL85-1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SUM149PT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MCF12A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MCF10A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MCF10A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MCF10A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HCC1500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HCC1806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HCC1806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SW527</a:t>
                </a:r>
              </a:p>
              <a:p>
                <a:pPr>
                  <a:lnSpc>
                    <a:spcPct val="60000"/>
                  </a:lnSpc>
                </a:pPr>
                <a:r>
                  <a:rPr lang="en-GB" sz="375" dirty="0">
                    <a:latin typeface="Calibri" pitchFamily="34" charset="0"/>
                  </a:rPr>
                  <a:t>SW527</a:t>
                </a:r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8506259" y="2481479"/>
                <a:ext cx="992372" cy="6696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85000"/>
                  </a:lnSpc>
                </a:pPr>
                <a:r>
                  <a:rPr lang="en-GB" sz="900" b="1" dirty="0" smtClean="0">
                    <a:ea typeface="MS PGothic" pitchFamily="34" charset="-128"/>
                  </a:rPr>
                  <a:t>PIP4K2A</a:t>
                </a:r>
              </a:p>
              <a:p>
                <a:pPr>
                  <a:lnSpc>
                    <a:spcPct val="85000"/>
                  </a:lnSpc>
                </a:pPr>
                <a:r>
                  <a:rPr lang="en-GB" sz="900" b="1" dirty="0" smtClean="0">
                    <a:ea typeface="MS PGothic" pitchFamily="34" charset="-128"/>
                  </a:rPr>
                  <a:t>PIP4K2B</a:t>
                </a:r>
              </a:p>
              <a:p>
                <a:pPr>
                  <a:lnSpc>
                    <a:spcPct val="85000"/>
                  </a:lnSpc>
                </a:pPr>
                <a:r>
                  <a:rPr lang="en-GB" sz="900" b="1" dirty="0" smtClean="0">
                    <a:ea typeface="MS PGothic" pitchFamily="34" charset="-128"/>
                  </a:rPr>
                  <a:t>PIP4K2C</a:t>
                </a:r>
              </a:p>
              <a:p>
                <a:pPr>
                  <a:lnSpc>
                    <a:spcPct val="85000"/>
                  </a:lnSpc>
                </a:pPr>
                <a:endParaRPr lang="en-GB" sz="900" dirty="0">
                  <a:ea typeface="MS PGothic" pitchFamily="34" charset="-128"/>
                </a:endParaRPr>
              </a:p>
            </p:txBody>
          </p:sp>
          <p:sp>
            <p:nvSpPr>
              <p:cNvPr id="15" name="TextBox 65"/>
              <p:cNvSpPr txBox="1"/>
              <p:nvPr/>
            </p:nvSpPr>
            <p:spPr>
              <a:xfrm>
                <a:off x="1383493" y="558358"/>
                <a:ext cx="1269561" cy="4382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000FF"/>
                    </a:solidFill>
                  </a:rPr>
                  <a:t>Luminal</a:t>
                </a:r>
                <a:endParaRPr lang="en-GB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6" name="TextBox 66"/>
              <p:cNvSpPr txBox="1"/>
              <p:nvPr/>
            </p:nvSpPr>
            <p:spPr>
              <a:xfrm>
                <a:off x="5542964" y="556869"/>
                <a:ext cx="2673162" cy="4382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Basal (</a:t>
                </a:r>
                <a:r>
                  <a:rPr lang="en-GB" dirty="0" err="1" smtClean="0">
                    <a:solidFill>
                      <a:srgbClr val="FFFF00"/>
                    </a:solidFill>
                  </a:rPr>
                  <a:t>Claudin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-low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)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17" name="Picture 6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65" y="2498299"/>
                <a:ext cx="7990209" cy="443728"/>
              </a:xfrm>
              <a:prstGeom prst="rect">
                <a:avLst/>
              </a:prstGeom>
            </p:spPr>
          </p:pic>
        </p:grpSp>
        <p:sp>
          <p:nvSpPr>
            <p:cNvPr id="8" name="Text Box 512"/>
            <p:cNvSpPr txBox="1">
              <a:spLocks noChangeArrowheads="1"/>
            </p:cNvSpPr>
            <p:nvPr/>
          </p:nvSpPr>
          <p:spPr bwMode="auto">
            <a:xfrm>
              <a:off x="6224654" y="2114899"/>
              <a:ext cx="601596" cy="169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GB" sz="500" b="1" dirty="0" smtClean="0"/>
                <a:t>GSE10890</a:t>
              </a:r>
              <a:endParaRPr lang="en-GB" sz="500" b="1" dirty="0"/>
            </a:p>
          </p:txBody>
        </p:sp>
        <p:sp>
          <p:nvSpPr>
            <p:cNvPr id="9" name="Text Box 512"/>
            <p:cNvSpPr txBox="1">
              <a:spLocks noChangeArrowheads="1"/>
            </p:cNvSpPr>
            <p:nvPr/>
          </p:nvSpPr>
          <p:spPr bwMode="auto">
            <a:xfrm>
              <a:off x="6229350" y="2025999"/>
              <a:ext cx="628650" cy="169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GB" sz="500" b="1" dirty="0" smtClean="0"/>
                <a:t>E-TABM-194</a:t>
              </a:r>
              <a:endParaRPr lang="en-GB" sz="500" b="1" dirty="0"/>
            </a:p>
          </p:txBody>
        </p:sp>
      </p:grpSp>
      <p:sp>
        <p:nvSpPr>
          <p:cNvPr id="18" name="Text Box 62"/>
          <p:cNvSpPr txBox="1">
            <a:spLocks noChangeArrowheads="1"/>
          </p:cNvSpPr>
          <p:nvPr/>
        </p:nvSpPr>
        <p:spPr bwMode="auto">
          <a:xfrm>
            <a:off x="5145009" y="4982188"/>
            <a:ext cx="1162051" cy="24622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WB: ACTA</a:t>
            </a:r>
          </a:p>
        </p:txBody>
      </p:sp>
      <p:sp>
        <p:nvSpPr>
          <p:cNvPr id="19" name="Text Box 63"/>
          <p:cNvSpPr txBox="1">
            <a:spLocks noChangeArrowheads="1"/>
          </p:cNvSpPr>
          <p:nvPr/>
        </p:nvSpPr>
        <p:spPr bwMode="auto">
          <a:xfrm>
            <a:off x="5145009" y="4650153"/>
            <a:ext cx="1162051" cy="24622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WB: PIP4K2B</a:t>
            </a:r>
            <a:endParaRPr lang="en-GB" sz="1000" b="1" dirty="0" smtClean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20" name="TextBox 71"/>
          <p:cNvSpPr txBox="1"/>
          <p:nvPr/>
        </p:nvSpPr>
        <p:spPr>
          <a:xfrm rot="17867156">
            <a:off x="3691519" y="4151265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 pitchFamily="34" charset="0"/>
                <a:cs typeface="Arial" pitchFamily="34" charset="0"/>
              </a:rPr>
              <a:t>MCF-10A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62"/>
          <p:cNvSpPr txBox="1">
            <a:spLocks noChangeArrowheads="1"/>
          </p:cNvSpPr>
          <p:nvPr/>
        </p:nvSpPr>
        <p:spPr bwMode="auto">
          <a:xfrm>
            <a:off x="5145009" y="5325549"/>
            <a:ext cx="1162051" cy="24622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WB: ERBB2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10" y="4579663"/>
            <a:ext cx="13335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10" y="5278353"/>
            <a:ext cx="13335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99" y="4984327"/>
            <a:ext cx="1333500" cy="24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77"/>
          <p:cNvSpPr/>
          <p:nvPr/>
        </p:nvSpPr>
        <p:spPr>
          <a:xfrm>
            <a:off x="3803699" y="4579941"/>
            <a:ext cx="1327102" cy="3746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86"/>
          <p:cNvGrpSpPr/>
          <p:nvPr/>
        </p:nvGrpSpPr>
        <p:grpSpPr>
          <a:xfrm>
            <a:off x="1489024" y="3780083"/>
            <a:ext cx="634207" cy="264981"/>
            <a:chOff x="1393536" y="3494333"/>
            <a:chExt cx="892426" cy="150691"/>
          </a:xfrm>
        </p:grpSpPr>
        <p:cxnSp>
          <p:nvCxnSpPr>
            <p:cNvPr id="27" name="Straight Connector 82"/>
            <p:cNvCxnSpPr/>
            <p:nvPr/>
          </p:nvCxnSpPr>
          <p:spPr>
            <a:xfrm>
              <a:off x="1393536" y="3494333"/>
              <a:ext cx="8842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84"/>
            <p:cNvCxnSpPr/>
            <p:nvPr/>
          </p:nvCxnSpPr>
          <p:spPr>
            <a:xfrm>
              <a:off x="1393733" y="3494333"/>
              <a:ext cx="0" cy="15069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85"/>
            <p:cNvCxnSpPr/>
            <p:nvPr/>
          </p:nvCxnSpPr>
          <p:spPr>
            <a:xfrm>
              <a:off x="2285962" y="3494333"/>
              <a:ext cx="0" cy="15069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89"/>
          <p:cNvSpPr txBox="1"/>
          <p:nvPr/>
        </p:nvSpPr>
        <p:spPr>
          <a:xfrm>
            <a:off x="53788" y="3308068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90"/>
          <p:cNvSpPr txBox="1"/>
          <p:nvPr/>
        </p:nvSpPr>
        <p:spPr>
          <a:xfrm>
            <a:off x="3247657" y="3308068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grpSp>
        <p:nvGrpSpPr>
          <p:cNvPr id="32" name="Group 9"/>
          <p:cNvGrpSpPr/>
          <p:nvPr/>
        </p:nvGrpSpPr>
        <p:grpSpPr>
          <a:xfrm>
            <a:off x="577851" y="4045064"/>
            <a:ext cx="1881930" cy="2203469"/>
            <a:chOff x="6680860" y="4032374"/>
            <a:chExt cx="1881930" cy="2203469"/>
          </a:xfrm>
        </p:grpSpPr>
        <p:sp>
          <p:nvSpPr>
            <p:cNvPr id="33" name="Rectangle 119"/>
            <p:cNvSpPr>
              <a:spLocks noChangeArrowheads="1"/>
            </p:cNvSpPr>
            <p:nvPr/>
          </p:nvSpPr>
          <p:spPr bwMode="auto">
            <a:xfrm>
              <a:off x="7345178" y="5492992"/>
              <a:ext cx="493712" cy="334962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4" name="Line 120"/>
            <p:cNvSpPr>
              <a:spLocks noChangeShapeType="1"/>
            </p:cNvSpPr>
            <p:nvPr/>
          </p:nvSpPr>
          <p:spPr bwMode="auto">
            <a:xfrm>
              <a:off x="7345178" y="5791442"/>
              <a:ext cx="493712" cy="0"/>
            </a:xfrm>
            <a:prstGeom prst="line">
              <a:avLst/>
            </a:prstGeom>
            <a:noFill/>
            <a:ln w="14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5" name="Freeform 121"/>
            <p:cNvSpPr>
              <a:spLocks noEditPoints="1"/>
            </p:cNvSpPr>
            <p:nvPr/>
          </p:nvSpPr>
          <p:spPr bwMode="auto">
            <a:xfrm>
              <a:off x="7592828" y="5037380"/>
              <a:ext cx="0" cy="455612"/>
            </a:xfrm>
            <a:custGeom>
              <a:avLst/>
              <a:gdLst>
                <a:gd name="T0" fmla="*/ 0 h 61"/>
                <a:gd name="T1" fmla="*/ 4 h 61"/>
                <a:gd name="T2" fmla="*/ 8 h 61"/>
                <a:gd name="T3" fmla="*/ 12 h 61"/>
                <a:gd name="T4" fmla="*/ 16 h 61"/>
                <a:gd name="T5" fmla="*/ 20 h 61"/>
                <a:gd name="T6" fmla="*/ 24 h 61"/>
                <a:gd name="T7" fmla="*/ 28 h 61"/>
                <a:gd name="T8" fmla="*/ 32 h 61"/>
                <a:gd name="T9" fmla="*/ 36 h 61"/>
                <a:gd name="T10" fmla="*/ 40 h 61"/>
                <a:gd name="T11" fmla="*/ 44 h 61"/>
                <a:gd name="T12" fmla="*/ 48 h 61"/>
                <a:gd name="T13" fmla="*/ 52 h 61"/>
                <a:gd name="T14" fmla="*/ 56 h 61"/>
                <a:gd name="T15" fmla="*/ 60 h 6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61">
                  <a:moveTo>
                    <a:pt x="0" y="4"/>
                  </a:moveTo>
                  <a:lnTo>
                    <a:pt x="0" y="8"/>
                  </a:lnTo>
                  <a:moveTo>
                    <a:pt x="0" y="12"/>
                  </a:moveTo>
                  <a:lnTo>
                    <a:pt x="0" y="16"/>
                  </a:lnTo>
                  <a:moveTo>
                    <a:pt x="0" y="20"/>
                  </a:moveTo>
                  <a:lnTo>
                    <a:pt x="0" y="24"/>
                  </a:lnTo>
                  <a:moveTo>
                    <a:pt x="0" y="28"/>
                  </a:moveTo>
                  <a:lnTo>
                    <a:pt x="0" y="32"/>
                  </a:lnTo>
                  <a:moveTo>
                    <a:pt x="0" y="36"/>
                  </a:moveTo>
                  <a:lnTo>
                    <a:pt x="0" y="40"/>
                  </a:lnTo>
                  <a:moveTo>
                    <a:pt x="0" y="44"/>
                  </a:moveTo>
                  <a:lnTo>
                    <a:pt x="0" y="48"/>
                  </a:lnTo>
                  <a:moveTo>
                    <a:pt x="0" y="52"/>
                  </a:moveTo>
                  <a:lnTo>
                    <a:pt x="0" y="56"/>
                  </a:lnTo>
                  <a:moveTo>
                    <a:pt x="0" y="60"/>
                  </a:move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6" name="Line 122"/>
            <p:cNvSpPr>
              <a:spLocks noChangeShapeType="1"/>
            </p:cNvSpPr>
            <p:nvPr/>
          </p:nvSpPr>
          <p:spPr bwMode="auto">
            <a:xfrm>
              <a:off x="7472178" y="5851767"/>
              <a:ext cx="239712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7" name="Line 123"/>
            <p:cNvSpPr>
              <a:spLocks noChangeShapeType="1"/>
            </p:cNvSpPr>
            <p:nvPr/>
          </p:nvSpPr>
          <p:spPr bwMode="auto">
            <a:xfrm>
              <a:off x="7472178" y="5007217"/>
              <a:ext cx="239712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8" name="Rectangle 124"/>
            <p:cNvSpPr>
              <a:spLocks noChangeArrowheads="1"/>
            </p:cNvSpPr>
            <p:nvPr/>
          </p:nvSpPr>
          <p:spPr bwMode="auto">
            <a:xfrm>
              <a:off x="7345178" y="5492992"/>
              <a:ext cx="493712" cy="334962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9" name="Oval 125"/>
            <p:cNvSpPr>
              <a:spLocks noChangeArrowheads="1"/>
            </p:cNvSpPr>
            <p:nvPr/>
          </p:nvSpPr>
          <p:spPr bwMode="auto">
            <a:xfrm>
              <a:off x="7570603" y="4797667"/>
              <a:ext cx="44450" cy="46037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0" name="Oval 126"/>
            <p:cNvSpPr>
              <a:spLocks noChangeArrowheads="1"/>
            </p:cNvSpPr>
            <p:nvPr/>
          </p:nvSpPr>
          <p:spPr bwMode="auto">
            <a:xfrm>
              <a:off x="7570603" y="4896092"/>
              <a:ext cx="44450" cy="44450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1" name="Oval 127"/>
            <p:cNvSpPr>
              <a:spLocks noChangeArrowheads="1"/>
            </p:cNvSpPr>
            <p:nvPr/>
          </p:nvSpPr>
          <p:spPr bwMode="auto">
            <a:xfrm>
              <a:off x="7570603" y="4954830"/>
              <a:ext cx="44450" cy="44450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2" name="Oval 128"/>
            <p:cNvSpPr>
              <a:spLocks noChangeArrowheads="1"/>
            </p:cNvSpPr>
            <p:nvPr/>
          </p:nvSpPr>
          <p:spPr bwMode="auto">
            <a:xfrm>
              <a:off x="7570603" y="4761155"/>
              <a:ext cx="44450" cy="44450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3" name="Oval 129"/>
            <p:cNvSpPr>
              <a:spLocks noChangeArrowheads="1"/>
            </p:cNvSpPr>
            <p:nvPr/>
          </p:nvSpPr>
          <p:spPr bwMode="auto">
            <a:xfrm>
              <a:off x="7570603" y="4924667"/>
              <a:ext cx="44450" cy="46037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4" name="Rectangle 130"/>
            <p:cNvSpPr>
              <a:spLocks noChangeArrowheads="1"/>
            </p:cNvSpPr>
            <p:nvPr/>
          </p:nvSpPr>
          <p:spPr bwMode="auto">
            <a:xfrm>
              <a:off x="7957953" y="5821605"/>
              <a:ext cx="492125" cy="3016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5" name="Line 131"/>
            <p:cNvSpPr>
              <a:spLocks noChangeShapeType="1"/>
            </p:cNvSpPr>
            <p:nvPr/>
          </p:nvSpPr>
          <p:spPr bwMode="auto">
            <a:xfrm>
              <a:off x="7957953" y="5843830"/>
              <a:ext cx="492125" cy="0"/>
            </a:xfrm>
            <a:prstGeom prst="line">
              <a:avLst/>
            </a:prstGeom>
            <a:noFill/>
            <a:ln w="14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6" name="Line 132"/>
            <p:cNvSpPr>
              <a:spLocks noChangeShapeType="1"/>
            </p:cNvSpPr>
            <p:nvPr/>
          </p:nvSpPr>
          <p:spPr bwMode="auto">
            <a:xfrm>
              <a:off x="8084953" y="5858117"/>
              <a:ext cx="246062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7" name="Line 133"/>
            <p:cNvSpPr>
              <a:spLocks noChangeShapeType="1"/>
            </p:cNvSpPr>
            <p:nvPr/>
          </p:nvSpPr>
          <p:spPr bwMode="auto">
            <a:xfrm>
              <a:off x="8084953" y="5805730"/>
              <a:ext cx="246062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8" name="Rectangle 134"/>
            <p:cNvSpPr>
              <a:spLocks noChangeArrowheads="1"/>
            </p:cNvSpPr>
            <p:nvPr/>
          </p:nvSpPr>
          <p:spPr bwMode="auto">
            <a:xfrm>
              <a:off x="7958076" y="5821604"/>
              <a:ext cx="492125" cy="30162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9" name="Oval 135"/>
            <p:cNvSpPr>
              <a:spLocks noChangeArrowheads="1"/>
            </p:cNvSpPr>
            <p:nvPr/>
          </p:nvSpPr>
          <p:spPr bwMode="auto">
            <a:xfrm>
              <a:off x="8181791" y="4156317"/>
              <a:ext cx="44450" cy="44450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0" name="Oval 136"/>
            <p:cNvSpPr>
              <a:spLocks noChangeArrowheads="1"/>
            </p:cNvSpPr>
            <p:nvPr/>
          </p:nvSpPr>
          <p:spPr bwMode="auto">
            <a:xfrm>
              <a:off x="8181791" y="5343767"/>
              <a:ext cx="44450" cy="44450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1" name="Oval 137"/>
            <p:cNvSpPr>
              <a:spLocks noChangeArrowheads="1"/>
            </p:cNvSpPr>
            <p:nvPr/>
          </p:nvSpPr>
          <p:spPr bwMode="auto">
            <a:xfrm>
              <a:off x="8181791" y="5396155"/>
              <a:ext cx="44450" cy="44450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2" name="Oval 138"/>
            <p:cNvSpPr>
              <a:spLocks noChangeArrowheads="1"/>
            </p:cNvSpPr>
            <p:nvPr/>
          </p:nvSpPr>
          <p:spPr bwMode="auto">
            <a:xfrm>
              <a:off x="8181791" y="4648442"/>
              <a:ext cx="44450" cy="46037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3" name="Oval 139"/>
            <p:cNvSpPr>
              <a:spLocks noChangeArrowheads="1"/>
            </p:cNvSpPr>
            <p:nvPr/>
          </p:nvSpPr>
          <p:spPr bwMode="auto">
            <a:xfrm>
              <a:off x="8181791" y="5432667"/>
              <a:ext cx="44450" cy="44450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4" name="Oval 140"/>
            <p:cNvSpPr>
              <a:spLocks noChangeArrowheads="1"/>
            </p:cNvSpPr>
            <p:nvPr/>
          </p:nvSpPr>
          <p:spPr bwMode="auto">
            <a:xfrm>
              <a:off x="8181791" y="5731117"/>
              <a:ext cx="44450" cy="46037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5" name="Oval 141"/>
            <p:cNvSpPr>
              <a:spLocks noChangeArrowheads="1"/>
            </p:cNvSpPr>
            <p:nvPr/>
          </p:nvSpPr>
          <p:spPr bwMode="auto">
            <a:xfrm>
              <a:off x="8181791" y="5634280"/>
              <a:ext cx="44450" cy="44450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6" name="Oval 142"/>
            <p:cNvSpPr>
              <a:spLocks noChangeArrowheads="1"/>
            </p:cNvSpPr>
            <p:nvPr/>
          </p:nvSpPr>
          <p:spPr bwMode="auto">
            <a:xfrm>
              <a:off x="8181791" y="5380280"/>
              <a:ext cx="44450" cy="46037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7" name="Oval 143"/>
            <p:cNvSpPr>
              <a:spLocks noChangeArrowheads="1"/>
            </p:cNvSpPr>
            <p:nvPr/>
          </p:nvSpPr>
          <p:spPr bwMode="auto">
            <a:xfrm>
              <a:off x="8181791" y="5477117"/>
              <a:ext cx="44450" cy="46037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8" name="Oval 144"/>
            <p:cNvSpPr>
              <a:spLocks noChangeArrowheads="1"/>
            </p:cNvSpPr>
            <p:nvPr/>
          </p:nvSpPr>
          <p:spPr bwMode="auto">
            <a:xfrm>
              <a:off x="8181791" y="4999280"/>
              <a:ext cx="44450" cy="46037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59" name="Oval 145"/>
            <p:cNvSpPr>
              <a:spLocks noChangeArrowheads="1"/>
            </p:cNvSpPr>
            <p:nvPr/>
          </p:nvSpPr>
          <p:spPr bwMode="auto">
            <a:xfrm>
              <a:off x="8181791" y="5746992"/>
              <a:ext cx="44450" cy="44450"/>
            </a:xfrm>
            <a:prstGeom prst="ellips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60" name="Line 146"/>
            <p:cNvSpPr>
              <a:spLocks noChangeShapeType="1"/>
            </p:cNvSpPr>
            <p:nvPr/>
          </p:nvSpPr>
          <p:spPr bwMode="auto">
            <a:xfrm>
              <a:off x="7592828" y="5926380"/>
              <a:ext cx="611187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61" name="Line 147"/>
            <p:cNvSpPr>
              <a:spLocks noChangeShapeType="1"/>
            </p:cNvSpPr>
            <p:nvPr/>
          </p:nvSpPr>
          <p:spPr bwMode="auto">
            <a:xfrm>
              <a:off x="7592828" y="5926380"/>
              <a:ext cx="0" cy="66675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62" name="Line 148"/>
            <p:cNvSpPr>
              <a:spLocks noChangeShapeType="1"/>
            </p:cNvSpPr>
            <p:nvPr/>
          </p:nvSpPr>
          <p:spPr bwMode="auto">
            <a:xfrm>
              <a:off x="8204016" y="5926380"/>
              <a:ext cx="0" cy="66675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63" name="Rectangle 149"/>
            <p:cNvSpPr>
              <a:spLocks noChangeArrowheads="1"/>
            </p:cNvSpPr>
            <p:nvPr/>
          </p:nvSpPr>
          <p:spPr bwMode="auto">
            <a:xfrm>
              <a:off x="7343591" y="6081955"/>
              <a:ext cx="44723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Luminal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150"/>
            <p:cNvSpPr>
              <a:spLocks noChangeArrowheads="1"/>
            </p:cNvSpPr>
            <p:nvPr/>
          </p:nvSpPr>
          <p:spPr bwMode="auto">
            <a:xfrm>
              <a:off x="8018278" y="6081955"/>
              <a:ext cx="3189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Basal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Line 151"/>
            <p:cNvSpPr>
              <a:spLocks noChangeShapeType="1"/>
            </p:cNvSpPr>
            <p:nvPr/>
          </p:nvSpPr>
          <p:spPr bwMode="auto">
            <a:xfrm flipV="1">
              <a:off x="7234053" y="4208705"/>
              <a:ext cx="0" cy="165735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66" name="Line 152"/>
            <p:cNvSpPr>
              <a:spLocks noChangeShapeType="1"/>
            </p:cNvSpPr>
            <p:nvPr/>
          </p:nvSpPr>
          <p:spPr bwMode="auto">
            <a:xfrm flipH="1">
              <a:off x="7167378" y="5866055"/>
              <a:ext cx="66675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67" name="Line 153"/>
            <p:cNvSpPr>
              <a:spLocks noChangeShapeType="1"/>
            </p:cNvSpPr>
            <p:nvPr/>
          </p:nvSpPr>
          <p:spPr bwMode="auto">
            <a:xfrm flipH="1">
              <a:off x="7167378" y="5448542"/>
              <a:ext cx="66675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68" name="Line 154"/>
            <p:cNvSpPr>
              <a:spLocks noChangeShapeType="1"/>
            </p:cNvSpPr>
            <p:nvPr/>
          </p:nvSpPr>
          <p:spPr bwMode="auto">
            <a:xfrm flipH="1">
              <a:off x="7167378" y="5037380"/>
              <a:ext cx="66675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69" name="Line 155"/>
            <p:cNvSpPr>
              <a:spLocks noChangeShapeType="1"/>
            </p:cNvSpPr>
            <p:nvPr/>
          </p:nvSpPr>
          <p:spPr bwMode="auto">
            <a:xfrm flipH="1">
              <a:off x="7167378" y="4626217"/>
              <a:ext cx="66675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70" name="Line 156"/>
            <p:cNvSpPr>
              <a:spLocks noChangeShapeType="1"/>
            </p:cNvSpPr>
            <p:nvPr/>
          </p:nvSpPr>
          <p:spPr bwMode="auto">
            <a:xfrm flipH="1">
              <a:off x="7167378" y="4208705"/>
              <a:ext cx="66675" cy="0"/>
            </a:xfrm>
            <a:prstGeom prst="line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71" name="Rectangle 157"/>
            <p:cNvSpPr>
              <a:spLocks noChangeArrowheads="1"/>
            </p:cNvSpPr>
            <p:nvPr/>
          </p:nvSpPr>
          <p:spPr bwMode="auto">
            <a:xfrm rot="16200000">
              <a:off x="7005112" y="5789111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Rectangle 158"/>
            <p:cNvSpPr>
              <a:spLocks noChangeArrowheads="1"/>
            </p:cNvSpPr>
            <p:nvPr/>
          </p:nvSpPr>
          <p:spPr bwMode="auto">
            <a:xfrm rot="16200000">
              <a:off x="6899313" y="5371598"/>
              <a:ext cx="2821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5000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Rectangle 159"/>
            <p:cNvSpPr>
              <a:spLocks noChangeArrowheads="1"/>
            </p:cNvSpPr>
            <p:nvPr/>
          </p:nvSpPr>
          <p:spPr bwMode="auto">
            <a:xfrm rot="16200000">
              <a:off x="6864048" y="4960436"/>
              <a:ext cx="35266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10000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ctangle 160"/>
            <p:cNvSpPr>
              <a:spLocks noChangeArrowheads="1"/>
            </p:cNvSpPr>
            <p:nvPr/>
          </p:nvSpPr>
          <p:spPr bwMode="auto">
            <a:xfrm rot="16200000">
              <a:off x="6864048" y="4131761"/>
              <a:ext cx="35266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20000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tangle 161"/>
            <p:cNvSpPr>
              <a:spLocks noChangeArrowheads="1"/>
            </p:cNvSpPr>
            <p:nvPr/>
          </p:nvSpPr>
          <p:spPr bwMode="auto">
            <a:xfrm rot="16200000">
              <a:off x="6491705" y="4938211"/>
              <a:ext cx="5321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PIP4K2B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162"/>
            <p:cNvSpPr>
              <a:spLocks noChangeArrowheads="1"/>
            </p:cNvSpPr>
            <p:nvPr/>
          </p:nvSpPr>
          <p:spPr bwMode="auto">
            <a:xfrm>
              <a:off x="7234053" y="4111867"/>
              <a:ext cx="1328737" cy="1814512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77" name="Rectangle 67"/>
            <p:cNvSpPr>
              <a:spLocks noChangeArrowheads="1"/>
            </p:cNvSpPr>
            <p:nvPr/>
          </p:nvSpPr>
          <p:spPr bwMode="auto">
            <a:xfrm rot="16200000">
              <a:off x="6868786" y="4564299"/>
              <a:ext cx="35266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15000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8" name="TextBox 81"/>
          <p:cNvSpPr txBox="1"/>
          <p:nvPr/>
        </p:nvSpPr>
        <p:spPr>
          <a:xfrm>
            <a:off x="1394071" y="3527767"/>
            <a:ext cx="8034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 pitchFamily="34" charset="0"/>
                <a:cs typeface="Arial" pitchFamily="34" charset="0"/>
              </a:rPr>
              <a:t>P = 0.0002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Rectangle 77"/>
          <p:cNvSpPr/>
          <p:nvPr/>
        </p:nvSpPr>
        <p:spPr>
          <a:xfrm>
            <a:off x="3803699" y="4991100"/>
            <a:ext cx="1327102" cy="2476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7"/>
          <p:cNvSpPr/>
          <p:nvPr/>
        </p:nvSpPr>
        <p:spPr>
          <a:xfrm>
            <a:off x="3803699" y="5275263"/>
            <a:ext cx="1327102" cy="3683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71"/>
          <p:cNvSpPr txBox="1"/>
          <p:nvPr/>
        </p:nvSpPr>
        <p:spPr>
          <a:xfrm rot="17867156">
            <a:off x="4020924" y="4232225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 pitchFamily="34" charset="0"/>
                <a:cs typeface="Arial" pitchFamily="34" charset="0"/>
              </a:rPr>
              <a:t>MCF-7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71"/>
          <p:cNvSpPr txBox="1"/>
          <p:nvPr/>
        </p:nvSpPr>
        <p:spPr>
          <a:xfrm rot="17867156">
            <a:off x="4349540" y="4236984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 pitchFamily="34" charset="0"/>
                <a:cs typeface="Arial" pitchFamily="34" charset="0"/>
              </a:rPr>
              <a:t>MCF-7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71"/>
          <p:cNvSpPr txBox="1"/>
          <p:nvPr/>
        </p:nvSpPr>
        <p:spPr>
          <a:xfrm rot="17867156">
            <a:off x="4763266" y="4241748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 pitchFamily="34" charset="0"/>
                <a:cs typeface="Arial" pitchFamily="34" charset="0"/>
              </a:rPr>
              <a:t>ZR-75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08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On-screen Show (4:3)</PresentationFormat>
  <Paragraphs>202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Paterson Institute for Cancer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Nullin Divecha</dc:creator>
  <cp:lastModifiedBy>Nullin Divecha</cp:lastModifiedBy>
  <cp:revision>1</cp:revision>
  <dcterms:created xsi:type="dcterms:W3CDTF">2013-06-26T21:14:49Z</dcterms:created>
  <dcterms:modified xsi:type="dcterms:W3CDTF">2013-06-26T21:15:09Z</dcterms:modified>
</cp:coreProperties>
</file>