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-1422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divecha\AppData\Local\Microsoft\Windows\Temporary%20Internet%20Files\Content.Outlook\EGLFXSWT\PI5P%20assay%20expt%20355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VFS3\Inositide1\Everyone\InositideLab\Willem%20Jan\Breast\Labelling%20MCF10A%20cell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2790532268774802"/>
          <c:y val="4.4629718882353696E-2"/>
          <c:w val="0.90691426071741033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'End point'!$L$84:$L$85</c:f>
                <c:numCache>
                  <c:formatCode>General</c:formatCode>
                  <c:ptCount val="2"/>
                  <c:pt idx="0">
                    <c:v>1.2306175262336868E-2</c:v>
                  </c:pt>
                  <c:pt idx="1">
                    <c:v>8.99627400639871E-3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'End point'!$J$84:$J$85</c:f>
              <c:strCache>
                <c:ptCount val="2"/>
                <c:pt idx="0">
                  <c:v>pLKO1</c:v>
                </c:pt>
                <c:pt idx="1">
                  <c:v>shPIP4K2B</c:v>
                </c:pt>
              </c:strCache>
            </c:strRef>
          </c:cat>
          <c:val>
            <c:numRef>
              <c:f>'End point'!$K$84:$K$85</c:f>
              <c:numCache>
                <c:formatCode>General</c:formatCode>
                <c:ptCount val="2"/>
                <c:pt idx="0">
                  <c:v>6.805738797220838E-2</c:v>
                </c:pt>
                <c:pt idx="1">
                  <c:v>5.2174350913068573E-2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6"/>
        <c:axId val="75191808"/>
        <c:axId val="75421568"/>
      </c:barChart>
      <c:catAx>
        <c:axId val="75191808"/>
        <c:scaling>
          <c:orientation val="minMax"/>
        </c:scaling>
        <c:delete val="0"/>
        <c:axPos val="b"/>
        <c:majorTickMark val="out"/>
        <c:minorTickMark val="none"/>
        <c:tickLblPos val="nextTo"/>
        <c:crossAx val="75421568"/>
        <c:crosses val="autoZero"/>
        <c:auto val="1"/>
        <c:lblAlgn val="ctr"/>
        <c:lblOffset val="100"/>
        <c:noMultiLvlLbl val="0"/>
      </c:catAx>
      <c:valAx>
        <c:axId val="754215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75191808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bg1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Sheet1!$G$32</c:f>
              <c:strCache>
                <c:ptCount val="1"/>
                <c:pt idx="0">
                  <c:v>shx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Sheet1!$I$33:$I$39</c:f>
                <c:numCache>
                  <c:formatCode>General</c:formatCode>
                  <c:ptCount val="7"/>
                  <c:pt idx="0">
                    <c:v>8.2442545607403616E-3</c:v>
                  </c:pt>
                  <c:pt idx="1">
                    <c:v>1.3669663480383931E-3</c:v>
                  </c:pt>
                  <c:pt idx="2">
                    <c:v>1.1422702035949858E-3</c:v>
                  </c:pt>
                  <c:pt idx="3">
                    <c:v>2.8214532985198267E-3</c:v>
                  </c:pt>
                  <c:pt idx="4">
                    <c:v>7.209742336551885E-4</c:v>
                  </c:pt>
                  <c:pt idx="5">
                    <c:v>2.6563987952370899E-4</c:v>
                  </c:pt>
                  <c:pt idx="6">
                    <c:v>3.5455849234070367E-3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Sheet1!$F$33:$F$39</c:f>
              <c:strCache>
                <c:ptCount val="7"/>
                <c:pt idx="0">
                  <c:v>PI</c:v>
                </c:pt>
                <c:pt idx="1">
                  <c:v>PA</c:v>
                </c:pt>
                <c:pt idx="2">
                  <c:v>PI3P</c:v>
                </c:pt>
                <c:pt idx="3">
                  <c:v>PI4P</c:v>
                </c:pt>
                <c:pt idx="4">
                  <c:v>PI(3,5)P2</c:v>
                </c:pt>
                <c:pt idx="5">
                  <c:v>PI(3,4)P2</c:v>
                </c:pt>
                <c:pt idx="6">
                  <c:v>PI(4,5)P2</c:v>
                </c:pt>
              </c:strCache>
            </c:strRef>
          </c:cat>
          <c:val>
            <c:numRef>
              <c:f>Sheet1!$G$33:$G$39</c:f>
              <c:numCache>
                <c:formatCode>General</c:formatCode>
                <c:ptCount val="7"/>
                <c:pt idx="0">
                  <c:v>0.24567766866883672</c:v>
                </c:pt>
                <c:pt idx="1">
                  <c:v>7.6599686630829236E-2</c:v>
                </c:pt>
                <c:pt idx="2">
                  <c:v>3.3523180445272922E-2</c:v>
                </c:pt>
                <c:pt idx="3">
                  <c:v>8.1923635519361798E-2</c:v>
                </c:pt>
                <c:pt idx="4">
                  <c:v>2.3312939820050492E-3</c:v>
                </c:pt>
                <c:pt idx="5">
                  <c:v>2.7818964605908956E-3</c:v>
                </c:pt>
                <c:pt idx="6">
                  <c:v>0.37201226362680884</c:v>
                </c:pt>
              </c:numCache>
            </c:numRef>
          </c:val>
        </c:ser>
        <c:ser>
          <c:idx val="1"/>
          <c:order val="1"/>
          <c:tx>
            <c:strRef>
              <c:f>Sheet1!$H$32</c:f>
              <c:strCache>
                <c:ptCount val="1"/>
                <c:pt idx="0">
                  <c:v>shPIP4K2B
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Sheet1!$J$33:$J$39</c:f>
                <c:numCache>
                  <c:formatCode>General</c:formatCode>
                  <c:ptCount val="7"/>
                  <c:pt idx="0">
                    <c:v>3.0788088938315016E-3</c:v>
                  </c:pt>
                  <c:pt idx="1">
                    <c:v>6.5339142321372183E-3</c:v>
                  </c:pt>
                  <c:pt idx="2">
                    <c:v>9.7421181718302318E-4</c:v>
                  </c:pt>
                  <c:pt idx="3">
                    <c:v>5.1737616045384124E-4</c:v>
                  </c:pt>
                  <c:pt idx="4">
                    <c:v>6.2207824129947094E-4</c:v>
                  </c:pt>
                  <c:pt idx="5">
                    <c:v>8.5482982810627473E-4</c:v>
                  </c:pt>
                  <c:pt idx="6">
                    <c:v>1.6094477791583298E-3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Sheet1!$F$33:$F$39</c:f>
              <c:strCache>
                <c:ptCount val="7"/>
                <c:pt idx="0">
                  <c:v>PI</c:v>
                </c:pt>
                <c:pt idx="1">
                  <c:v>PA</c:v>
                </c:pt>
                <c:pt idx="2">
                  <c:v>PI3P</c:v>
                </c:pt>
                <c:pt idx="3">
                  <c:v>PI4P</c:v>
                </c:pt>
                <c:pt idx="4">
                  <c:v>PI(3,5)P2</c:v>
                </c:pt>
                <c:pt idx="5">
                  <c:v>PI(3,4)P2</c:v>
                </c:pt>
                <c:pt idx="6">
                  <c:v>PI(4,5)P2</c:v>
                </c:pt>
              </c:strCache>
            </c:strRef>
          </c:cat>
          <c:val>
            <c:numRef>
              <c:f>Sheet1!$H$33:$H$39</c:f>
              <c:numCache>
                <c:formatCode>General</c:formatCode>
                <c:ptCount val="7"/>
                <c:pt idx="0">
                  <c:v>0.26334351512044607</c:v>
                </c:pt>
                <c:pt idx="1">
                  <c:v>7.8446393948347501E-2</c:v>
                </c:pt>
                <c:pt idx="2">
                  <c:v>3.7525437712177534E-2</c:v>
                </c:pt>
                <c:pt idx="3">
                  <c:v>6.8512387279439133E-2</c:v>
                </c:pt>
                <c:pt idx="4">
                  <c:v>1.6076632465007934E-3</c:v>
                </c:pt>
                <c:pt idx="5">
                  <c:v>3.0450294133412695E-3</c:v>
                </c:pt>
                <c:pt idx="6">
                  <c:v>0.29694426017550291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3672192"/>
        <c:axId val="113673728"/>
      </c:barChart>
      <c:catAx>
        <c:axId val="113672192"/>
        <c:scaling>
          <c:orientation val="minMax"/>
        </c:scaling>
        <c:delete val="0"/>
        <c:axPos val="b"/>
        <c:majorTickMark val="out"/>
        <c:minorTickMark val="none"/>
        <c:tickLblPos val="nextTo"/>
        <c:crossAx val="113673728"/>
        <c:crosses val="autoZero"/>
        <c:auto val="1"/>
        <c:lblAlgn val="ctr"/>
        <c:lblOffset val="100"/>
        <c:noMultiLvlLbl val="0"/>
      </c:catAx>
      <c:valAx>
        <c:axId val="1136737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36721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5839588801399822"/>
          <c:y val="4.600357247010789E-2"/>
          <c:w val="0.19438188976377951"/>
          <c:h val="0.15799285505978419"/>
        </c:manualLayout>
      </c:layout>
      <c:overlay val="0"/>
      <c:txPr>
        <a:bodyPr/>
        <a:lstStyle/>
        <a:p>
          <a:pPr>
            <a:defRPr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13C4-FD26-44D4-A5BB-27CF68D0C675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6130C-001D-4CFA-A8DE-55E8CFB8F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071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13C4-FD26-44D4-A5BB-27CF68D0C675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6130C-001D-4CFA-A8DE-55E8CFB8F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109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13C4-FD26-44D4-A5BB-27CF68D0C675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6130C-001D-4CFA-A8DE-55E8CFB8F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674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13C4-FD26-44D4-A5BB-27CF68D0C675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6130C-001D-4CFA-A8DE-55E8CFB8F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125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13C4-FD26-44D4-A5BB-27CF68D0C675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6130C-001D-4CFA-A8DE-55E8CFB8F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4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13C4-FD26-44D4-A5BB-27CF68D0C675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6130C-001D-4CFA-A8DE-55E8CFB8F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183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13C4-FD26-44D4-A5BB-27CF68D0C675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6130C-001D-4CFA-A8DE-55E8CFB8F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938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13C4-FD26-44D4-A5BB-27CF68D0C675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6130C-001D-4CFA-A8DE-55E8CFB8F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656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13C4-FD26-44D4-A5BB-27CF68D0C675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6130C-001D-4CFA-A8DE-55E8CFB8F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0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13C4-FD26-44D4-A5BB-27CF68D0C675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6130C-001D-4CFA-A8DE-55E8CFB8F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81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13C4-FD26-44D4-A5BB-27CF68D0C675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6130C-001D-4CFA-A8DE-55E8CFB8F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010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D13C4-FD26-44D4-A5BB-27CF68D0C675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6130C-001D-4CFA-A8DE-55E8CFB8F3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03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1780461"/>
              </p:ext>
            </p:extLst>
          </p:nvPr>
        </p:nvGraphicFramePr>
        <p:xfrm>
          <a:off x="4660114" y="1966352"/>
          <a:ext cx="1588765" cy="1875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0278672"/>
              </p:ext>
            </p:extLst>
          </p:nvPr>
        </p:nvGraphicFramePr>
        <p:xfrm>
          <a:off x="590562" y="144565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3754981" y="1403490"/>
            <a:ext cx="184565" cy="133165"/>
            <a:chOff x="5992427" y="3409025"/>
            <a:chExt cx="443884" cy="133165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5992427" y="3409025"/>
              <a:ext cx="44388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5992427" y="3409025"/>
              <a:ext cx="0" cy="13316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436311" y="3409025"/>
              <a:ext cx="0" cy="13316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3700175" y="1159355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Arial Black" pitchFamily="34" charset="0"/>
                <a:cs typeface="Arial" pitchFamily="34" charset="0"/>
              </a:rPr>
              <a:t>*</a:t>
            </a:r>
            <a:endParaRPr lang="en-GB" sz="10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3223847" y="2335414"/>
            <a:ext cx="24224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latin typeface="Arial" pitchFamily="34" charset="0"/>
                <a:cs typeface="Arial" pitchFamily="34" charset="0"/>
              </a:rPr>
              <a:t>PI5P (</a:t>
            </a:r>
            <a:r>
              <a:rPr lang="en-GB" sz="1000" b="1" dirty="0" err="1" smtClean="0">
                <a:latin typeface="Arial" pitchFamily="34" charset="0"/>
                <a:cs typeface="Arial" pitchFamily="34" charset="0"/>
              </a:rPr>
              <a:t>pmole</a:t>
            </a:r>
            <a:r>
              <a:rPr lang="en-GB" sz="1000" b="1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GB" sz="1000" b="1" dirty="0" err="1" smtClean="0">
                <a:latin typeface="Arial" pitchFamily="34" charset="0"/>
                <a:cs typeface="Arial" pitchFamily="34" charset="0"/>
              </a:rPr>
              <a:t>nmole</a:t>
            </a:r>
            <a:r>
              <a:rPr lang="en-GB" sz="1000" b="1" dirty="0" smtClean="0">
                <a:latin typeface="Arial" pitchFamily="34" charset="0"/>
                <a:cs typeface="Arial" pitchFamily="34" charset="0"/>
              </a:rPr>
              <a:t> lipid phosphate)</a:t>
            </a:r>
            <a:endParaRPr lang="en-GB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 flipH="1">
            <a:off x="-480646" y="2576666"/>
            <a:ext cx="19399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latin typeface="Arial" pitchFamily="34" charset="0"/>
                <a:cs typeface="Arial" pitchFamily="34" charset="0"/>
              </a:rPr>
              <a:t>Fraction of total radioactivity</a:t>
            </a:r>
            <a:endParaRPr lang="en-GB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2" y="99512"/>
            <a:ext cx="17508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itchFamily="34" charset="0"/>
                <a:cs typeface="Arial" pitchFamily="34" charset="0"/>
              </a:rPr>
              <a:t>Supplementary </a:t>
            </a:r>
            <a:r>
              <a:rPr lang="en-GB" sz="1100" b="1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GB" sz="1100" b="1" smtClean="0">
                <a:latin typeface="Arial" pitchFamily="34" charset="0"/>
                <a:cs typeface="Arial" pitchFamily="34" charset="0"/>
              </a:rPr>
              <a:t>7</a:t>
            </a:r>
            <a:endParaRPr lang="en-GB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5702" y="608254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GB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11965" y="608254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itchFamily="34" charset="0"/>
                <a:cs typeface="Arial" pitchFamily="34" charset="0"/>
              </a:rPr>
              <a:t>B</a:t>
            </a:r>
            <a:endParaRPr lang="en-GB" sz="11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023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16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Paterson Institute for Cancer Research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Nullin Divecha</dc:creator>
  <cp:lastModifiedBy>Nullin Divecha</cp:lastModifiedBy>
  <cp:revision>5</cp:revision>
  <dcterms:created xsi:type="dcterms:W3CDTF">2013-06-26T11:42:39Z</dcterms:created>
  <dcterms:modified xsi:type="dcterms:W3CDTF">2013-06-26T19:20:33Z</dcterms:modified>
</cp:coreProperties>
</file>