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754" y="62"/>
      </p:cViewPr>
      <p:guideLst>
        <p:guide orient="horz" pos="261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49324;&#48708;&#45208;\Dropbox\&#51076;&#49324;&#48708;&#45208;\&#53685;&#44228;-&#51076;&#49324;&#48708;&#45208;\JNC-FACS-&#53685;&#44228;&#52376;&#47532;-160419-Fig%201%202%204%208%20&#51652;&#49688;&#55148;%20apoptos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90636230796573"/>
          <c:y val="6.7025093388936502E-2"/>
          <c:w val="0.70460175956108195"/>
          <c:h val="0.76471969041860344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0-6C02-4DBD-8FB8-32F17392A3B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6C02-4DBD-8FB8-32F17392A3BE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2-6C02-4DBD-8FB8-32F17392A3B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3-6C02-4DBD-8FB8-32F17392A3BE}"/>
              </c:ext>
            </c:extLst>
          </c:dPt>
          <c:cat>
            <c:strRef>
              <c:f>농도!$H$77:$K$77</c:f>
              <c:strCache>
                <c:ptCount val="4"/>
                <c:pt idx="0">
                  <c:v>A172</c:v>
                </c:pt>
                <c:pt idx="1">
                  <c:v>LN18</c:v>
                </c:pt>
                <c:pt idx="2">
                  <c:v>U87MG</c:v>
                </c:pt>
                <c:pt idx="3">
                  <c:v>LN229</c:v>
                </c:pt>
              </c:strCache>
            </c:strRef>
          </c:cat>
          <c:val>
            <c:numRef>
              <c:f>농도!$H$80:$K$80</c:f>
              <c:numCache>
                <c:formatCode>0.0_ </c:formatCode>
                <c:ptCount val="4"/>
                <c:pt idx="0">
                  <c:v>3.4401223154601053</c:v>
                </c:pt>
                <c:pt idx="1">
                  <c:v>8.0284160435078178</c:v>
                </c:pt>
                <c:pt idx="2">
                  <c:v>6.5785342547564181</c:v>
                </c:pt>
                <c:pt idx="3">
                  <c:v>2.4929270946681177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3E-440E-B1D7-F0F76B600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1"/>
        <c:axId val="175542272"/>
        <c:axId val="175543808"/>
      </c:barChart>
      <c:catAx>
        <c:axId val="175542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sz="900"/>
            </a:pPr>
            <a:endParaRPr lang="ko-KR"/>
          </a:p>
        </c:txPr>
        <c:crossAx val="175543808"/>
        <c:crosses val="autoZero"/>
        <c:auto val="1"/>
        <c:lblAlgn val="ctr"/>
        <c:lblOffset val="100"/>
        <c:noMultiLvlLbl val="0"/>
      </c:catAx>
      <c:valAx>
        <c:axId val="175543808"/>
        <c:scaling>
          <c:orientation val="minMax"/>
          <c:max val="1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altLang="ko-KR" b="0" dirty="0"/>
                  <a:t>Relative</a:t>
                </a:r>
                <a:r>
                  <a:rPr lang="en-US" altLang="ko-KR" b="0" baseline="0" dirty="0"/>
                  <a:t> expression level</a:t>
                </a:r>
              </a:p>
              <a:p>
                <a:pPr>
                  <a:defRPr b="0"/>
                </a:pPr>
                <a:r>
                  <a:rPr lang="en-US" altLang="ko-KR" b="0" baseline="0" dirty="0"/>
                  <a:t>(sample/ </a:t>
                </a:r>
                <a:r>
                  <a:rPr lang="en-US" altLang="ko-KR" b="0" baseline="0" dirty="0">
                    <a:latin typeface="맑은 고딕"/>
                    <a:ea typeface="맑은 고딕"/>
                  </a:rPr>
                  <a:t>ß-</a:t>
                </a:r>
                <a:r>
                  <a:rPr lang="en-US" altLang="ko-KR" b="0" baseline="0" dirty="0"/>
                  <a:t>actin)</a:t>
                </a:r>
                <a:endParaRPr lang="ko-KR" altLang="en-US" b="0" dirty="0"/>
              </a:p>
            </c:rich>
          </c:tx>
          <c:layout>
            <c:manualLayout>
              <c:xMode val="edge"/>
              <c:yMode val="edge"/>
              <c:x val="3.5602086413085127E-2"/>
              <c:y val="6.7025093388936502E-2"/>
            </c:manualLayout>
          </c:layout>
          <c:overlay val="0"/>
        </c:title>
        <c:numFmt formatCode="General" sourceLinked="0"/>
        <c:majorTickMark val="cross"/>
        <c:minorTickMark val="none"/>
        <c:tickLblPos val="nextTo"/>
        <c:spPr>
          <a:ln w="6350">
            <a:solidFill>
              <a:schemeClr val="tx1"/>
            </a:solidFill>
          </a:ln>
        </c:spPr>
        <c:crossAx val="175542272"/>
        <c:crosses val="autoZero"/>
        <c:crossBetween val="between"/>
        <c:majorUnit val="2"/>
      </c:valAx>
    </c:plotArea>
    <c:plotVisOnly val="1"/>
    <c:dispBlanksAs val="gap"/>
    <c:showDLblsOverMax val="0"/>
  </c:chart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219816272965887E-2"/>
          <c:y val="0.19078703703703717"/>
          <c:w val="0.87122462817147894"/>
          <c:h val="0.6879246864975218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'Fig 1A LR UR별도그래프'!$AW$5</c:f>
              <c:strCache>
                <c:ptCount val="1"/>
                <c:pt idx="0">
                  <c:v> early apoptosis</c:v>
                </c:pt>
              </c:strCache>
            </c:strRef>
          </c:tx>
          <c:spPr>
            <a:noFill/>
            <a:ln w="158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errBars>
            <c:errBarType val="minus"/>
            <c:errValType val="cust"/>
            <c:noEndCap val="0"/>
            <c:plus>
              <c:numRef>
                <c:f>'Fig 1A LR UR별도그래프'!$AX$10:$BC$10</c:f>
                <c:numCache>
                  <c:formatCode>General</c:formatCode>
                  <c:ptCount val="6"/>
                  <c:pt idx="0">
                    <c:v>0.2</c:v>
                  </c:pt>
                  <c:pt idx="1">
                    <c:v>0.89000000000000024</c:v>
                  </c:pt>
                  <c:pt idx="2">
                    <c:v>0.77000000000000013</c:v>
                  </c:pt>
                  <c:pt idx="3">
                    <c:v>5.0000000000000024E-2</c:v>
                  </c:pt>
                  <c:pt idx="4">
                    <c:v>0.11000000000000003</c:v>
                  </c:pt>
                  <c:pt idx="5">
                    <c:v>7.0000000000000034E-2</c:v>
                  </c:pt>
                </c:numCache>
              </c:numRef>
            </c:plus>
            <c:minus>
              <c:numRef>
                <c:f>'Fig 1A LR UR별도그래프'!$AX$10:$BC$10</c:f>
                <c:numCache>
                  <c:formatCode>General</c:formatCode>
                  <c:ptCount val="6"/>
                  <c:pt idx="0">
                    <c:v>0.2</c:v>
                  </c:pt>
                  <c:pt idx="1">
                    <c:v>0.89000000000000024</c:v>
                  </c:pt>
                  <c:pt idx="2">
                    <c:v>0.77000000000000013</c:v>
                  </c:pt>
                  <c:pt idx="3">
                    <c:v>5.0000000000000024E-2</c:v>
                  </c:pt>
                  <c:pt idx="4">
                    <c:v>0.11000000000000003</c:v>
                  </c:pt>
                  <c:pt idx="5">
                    <c:v>7.0000000000000034E-2</c:v>
                  </c:pt>
                </c:numCache>
              </c:numRef>
            </c:minus>
            <c:spPr>
              <a:noFill/>
              <a:ln w="158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'Fig 1A LR UR별도그래프'!$AX$4:$BC$4</c:f>
              <c:strCache>
                <c:ptCount val="6"/>
                <c:pt idx="0">
                  <c:v>Ctrl</c:v>
                </c:pt>
                <c:pt idx="1">
                  <c:v>300</c:v>
                </c:pt>
                <c:pt idx="2">
                  <c:v>500</c:v>
                </c:pt>
                <c:pt idx="3">
                  <c:v>Ctrl</c:v>
                </c:pt>
                <c:pt idx="4">
                  <c:v>300</c:v>
                </c:pt>
                <c:pt idx="5">
                  <c:v>500</c:v>
                </c:pt>
              </c:strCache>
            </c:strRef>
          </c:cat>
          <c:val>
            <c:numRef>
              <c:f>'Fig 1A LR UR별도그래프'!$AX$5:$BC$5</c:f>
              <c:numCache>
                <c:formatCode>0.00</c:formatCode>
                <c:ptCount val="6"/>
                <c:pt idx="0">
                  <c:v>6.41</c:v>
                </c:pt>
                <c:pt idx="1">
                  <c:v>4.1399999999999997</c:v>
                </c:pt>
                <c:pt idx="2" formatCode="General">
                  <c:v>4.2</c:v>
                </c:pt>
                <c:pt idx="3" formatCode="General">
                  <c:v>1.05</c:v>
                </c:pt>
                <c:pt idx="4" formatCode="General">
                  <c:v>0.77000000000000013</c:v>
                </c:pt>
                <c:pt idx="5" formatCode="General">
                  <c:v>0.81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8A-4E45-8836-AF1618F0D0FF}"/>
            </c:ext>
          </c:extLst>
        </c:ser>
        <c:ser>
          <c:idx val="1"/>
          <c:order val="1"/>
          <c:tx>
            <c:strRef>
              <c:f>'Fig 1A LR UR별도그래프'!$AW$6</c:f>
              <c:strCache>
                <c:ptCount val="1"/>
                <c:pt idx="0">
                  <c:v> late apoptosis</c:v>
                </c:pt>
              </c:strCache>
            </c:strRef>
          </c:tx>
          <c:spPr>
            <a:pattFill prst="pct3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 w="15875">
              <a:solidFill>
                <a:schemeClr val="tx1"/>
              </a:solidFill>
            </a:ln>
            <a:effectLst/>
          </c:spPr>
          <c:invertIfNegative val="0"/>
          <c:dLbls>
            <c:delete val="1"/>
          </c:dLbls>
          <c:errBars>
            <c:errBarType val="plus"/>
            <c:errValType val="cust"/>
            <c:noEndCap val="0"/>
            <c:plus>
              <c:numRef>
                <c:f>'Fig 1A LR UR별도그래프'!$AX$11:$BC$11</c:f>
                <c:numCache>
                  <c:formatCode>General</c:formatCode>
                  <c:ptCount val="6"/>
                  <c:pt idx="0">
                    <c:v>1.24</c:v>
                  </c:pt>
                  <c:pt idx="1">
                    <c:v>0.95000000000000029</c:v>
                  </c:pt>
                  <c:pt idx="2">
                    <c:v>2.79</c:v>
                  </c:pt>
                  <c:pt idx="3">
                    <c:v>0.44000000000000011</c:v>
                  </c:pt>
                  <c:pt idx="4">
                    <c:v>1.55</c:v>
                  </c:pt>
                  <c:pt idx="5">
                    <c:v>0.33000000000000024</c:v>
                  </c:pt>
                </c:numCache>
              </c:numRef>
            </c:plus>
            <c:minus>
              <c:numRef>
                <c:f>'Fig 1A LR UR별도그래프'!$AX$11:$BC$11</c:f>
                <c:numCache>
                  <c:formatCode>General</c:formatCode>
                  <c:ptCount val="6"/>
                  <c:pt idx="0">
                    <c:v>1.24</c:v>
                  </c:pt>
                  <c:pt idx="1">
                    <c:v>0.95000000000000029</c:v>
                  </c:pt>
                  <c:pt idx="2">
                    <c:v>2.79</c:v>
                  </c:pt>
                  <c:pt idx="3">
                    <c:v>0.44000000000000011</c:v>
                  </c:pt>
                  <c:pt idx="4">
                    <c:v>1.55</c:v>
                  </c:pt>
                  <c:pt idx="5">
                    <c:v>0.33000000000000024</c:v>
                  </c:pt>
                </c:numCache>
              </c:numRef>
            </c:minus>
            <c:spPr>
              <a:noFill/>
              <a:ln w="158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'Fig 1A LR UR별도그래프'!$AX$4:$BC$4</c:f>
              <c:strCache>
                <c:ptCount val="6"/>
                <c:pt idx="0">
                  <c:v>Ctrl</c:v>
                </c:pt>
                <c:pt idx="1">
                  <c:v>300</c:v>
                </c:pt>
                <c:pt idx="2">
                  <c:v>500</c:v>
                </c:pt>
                <c:pt idx="3">
                  <c:v>Ctrl</c:v>
                </c:pt>
                <c:pt idx="4">
                  <c:v>300</c:v>
                </c:pt>
                <c:pt idx="5">
                  <c:v>500</c:v>
                </c:pt>
              </c:strCache>
            </c:strRef>
          </c:cat>
          <c:val>
            <c:numRef>
              <c:f>'Fig 1A LR UR별도그래프'!$AX$6:$BC$6</c:f>
              <c:numCache>
                <c:formatCode>General</c:formatCode>
                <c:ptCount val="6"/>
                <c:pt idx="0">
                  <c:v>10.38</c:v>
                </c:pt>
                <c:pt idx="1">
                  <c:v>12.49</c:v>
                </c:pt>
                <c:pt idx="2">
                  <c:v>16.45999999999999</c:v>
                </c:pt>
                <c:pt idx="3">
                  <c:v>9.16</c:v>
                </c:pt>
                <c:pt idx="4">
                  <c:v>14.27</c:v>
                </c:pt>
                <c:pt idx="5">
                  <c:v>25.67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8A-4E45-8836-AF1618F0D0F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2204800"/>
        <c:axId val="132214784"/>
      </c:barChart>
      <c:catAx>
        <c:axId val="132204800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ko-KR"/>
          </a:p>
        </c:txPr>
        <c:crossAx val="132214784"/>
        <c:crosses val="autoZero"/>
        <c:auto val="1"/>
        <c:lblAlgn val="ctr"/>
        <c:lblOffset val="100"/>
        <c:tickMarkSkip val="10"/>
        <c:noMultiLvlLbl val="0"/>
      </c:catAx>
      <c:valAx>
        <c:axId val="132214784"/>
        <c:scaling>
          <c:orientation val="minMax"/>
          <c:max val="40"/>
        </c:scaling>
        <c:delete val="0"/>
        <c:axPos val="l"/>
        <c:numFmt formatCode="General" sourceLinked="0"/>
        <c:majorTickMark val="cross"/>
        <c:minorTickMark val="out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 b="1"/>
            </a:pPr>
            <a:endParaRPr lang="ko-KR"/>
          </a:p>
        </c:txPr>
        <c:crossAx val="132204800"/>
        <c:crosses val="autoZero"/>
        <c:crossBetween val="between"/>
        <c:majorUnit val="10"/>
        <c:minorUnit val="10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8.9408040050803342E-2"/>
          <c:y val="0.1811127198780032"/>
          <c:w val="0.31344771897659734"/>
          <c:h val="0.14436593287361044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b="1">
              <a:solidFill>
                <a:schemeClr val="tx1"/>
              </a:solidFill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704792055632223"/>
          <c:y val="7.6990354987812162E-2"/>
          <c:w val="0.69701292493077549"/>
          <c:h val="0.6657241817375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Sheet1!$M$19</c:f>
              <c:strCache>
                <c:ptCount val="1"/>
                <c:pt idx="0">
                  <c:v>24h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'K:\스캔\[WB-Image J-2015.xlsx]overexpressing'!$H$114:$J$114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12.913699962383864</c:v>
                  </c:pt>
                  <c:pt idx="2">
                    <c:v>15.745458555630616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Sheet1!$N$18:$P$18</c:f>
              <c:strCache>
                <c:ptCount val="3"/>
                <c:pt idx="0">
                  <c:v>Ctrl </c:v>
                </c:pt>
                <c:pt idx="1">
                  <c:v>300</c:v>
                </c:pt>
                <c:pt idx="2">
                  <c:v>500</c:v>
                </c:pt>
              </c:strCache>
            </c:strRef>
          </c:cat>
          <c:val>
            <c:numRef>
              <c:f>Sheet1!$N$19:$P$19</c:f>
              <c:numCache>
                <c:formatCode>0.0</c:formatCode>
                <c:ptCount val="3"/>
                <c:pt idx="0" formatCode="General">
                  <c:v>100</c:v>
                </c:pt>
                <c:pt idx="1">
                  <c:v>97.719271282058841</c:v>
                </c:pt>
                <c:pt idx="2">
                  <c:v>102.28921704503918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E2-4577-BA1F-0B6BF6D80896}"/>
            </c:ext>
          </c:extLst>
        </c:ser>
        <c:ser>
          <c:idx val="1"/>
          <c:order val="1"/>
          <c:tx>
            <c:strRef>
              <c:f>Sheet1!$M$20</c:f>
              <c:strCache>
                <c:ptCount val="1"/>
                <c:pt idx="0">
                  <c:v>48h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63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63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0-DF04-4EEB-A0D4-8B17F1A392B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63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F04-4EEB-A0D4-8B17F1A392B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6350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DF04-4EEB-A0D4-8B17F1A392BD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Sheet1!$N$23:$P$23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12.913699962383864</c:v>
                  </c:pt>
                  <c:pt idx="2">
                    <c:v>11.59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Sheet1!$N$18:$P$18</c:f>
              <c:strCache>
                <c:ptCount val="3"/>
                <c:pt idx="0">
                  <c:v>Ctrl </c:v>
                </c:pt>
                <c:pt idx="1">
                  <c:v>300</c:v>
                </c:pt>
                <c:pt idx="2">
                  <c:v>500</c:v>
                </c:pt>
              </c:strCache>
            </c:strRef>
          </c:cat>
          <c:val>
            <c:numRef>
              <c:f>Sheet1!$N$20:$P$20</c:f>
              <c:numCache>
                <c:formatCode>0.0</c:formatCode>
                <c:ptCount val="3"/>
                <c:pt idx="0" formatCode="General">
                  <c:v>100</c:v>
                </c:pt>
                <c:pt idx="1">
                  <c:v>56.660000000000011</c:v>
                </c:pt>
                <c:pt idx="2">
                  <c:v>62.68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E2-4577-BA1F-0B6BF6D808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706176"/>
        <c:axId val="100708352"/>
      </c:barChart>
      <c:catAx>
        <c:axId val="100706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ko-KR"/>
                  <a:t> MPP+(</a:t>
                </a:r>
                <a:r>
                  <a:rPr lang="el-GR" altLang="ko-KR"/>
                  <a:t>μ</a:t>
                </a:r>
                <a:r>
                  <a:rPr lang="en-US" altLang="ko-KR"/>
                  <a:t>M)</a:t>
                </a:r>
                <a:endParaRPr lang="ko-KR" altLang="en-US"/>
              </a:p>
            </c:rich>
          </c:tx>
          <c:layout>
            <c:manualLayout>
              <c:xMode val="edge"/>
              <c:yMode val="edge"/>
              <c:x val="0.71890997322623862"/>
              <c:y val="0.81238083735909883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ko-KR"/>
          </a:p>
        </c:txPr>
        <c:crossAx val="100708352"/>
        <c:crosses val="autoZero"/>
        <c:auto val="1"/>
        <c:lblAlgn val="ctr"/>
        <c:lblOffset val="100"/>
        <c:noMultiLvlLbl val="0"/>
      </c:catAx>
      <c:valAx>
        <c:axId val="100708352"/>
        <c:scaling>
          <c:orientation val="minMax"/>
          <c:max val="12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US" altLang="ko-KR" sz="1050"/>
                  <a:t>Relative</a:t>
                </a:r>
                <a:r>
                  <a:rPr lang="en-US" altLang="ko-KR" sz="1050" baseline="0"/>
                  <a:t> expression level (sample/control) %</a:t>
                </a:r>
                <a:endParaRPr lang="ko-KR" altLang="en-US" sz="1050"/>
              </a:p>
            </c:rich>
          </c:tx>
          <c:layout>
            <c:manualLayout>
              <c:xMode val="edge"/>
              <c:yMode val="edge"/>
              <c:x val="2.0877962773737265E-2"/>
              <c:y val="9.0897198059666742E-2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spPr>
          <a:ln w="9525"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ko-KR"/>
          </a:p>
        </c:txPr>
        <c:crossAx val="100706176"/>
        <c:crosses val="autoZero"/>
        <c:crossBetween val="between"/>
        <c:majorUnit val="20"/>
      </c:valAx>
    </c:plotArea>
    <c:legend>
      <c:legendPos val="t"/>
      <c:layout>
        <c:manualLayout>
          <c:xMode val="edge"/>
          <c:yMode val="edge"/>
          <c:x val="0.31498259705488685"/>
          <c:y val="3.0676328502415483E-2"/>
          <c:w val="0.29352844712182091"/>
          <c:h val="9.7995169082125605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0.26772</cdr:x>
      <cdr:y>0.5</cdr:y>
    </cdr:from>
    <cdr:to>
      <cdr:x>0.3613</cdr:x>
      <cdr:y>0.54769</cdr:y>
    </cdr:to>
    <cdr:sp macro="" textlink="">
      <cdr:nvSpPr>
        <cdr:cNvPr id="28" name="TextBox 1"/>
        <cdr:cNvSpPr txBox="1"/>
      </cdr:nvSpPr>
      <cdr:spPr>
        <a:xfrm xmlns:a="http://schemas.openxmlformats.org/drawingml/2006/main">
          <a:off x="1071246" y="1245605"/>
          <a:ext cx="374443" cy="1188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ko-KR" sz="1200" dirty="0" err="1"/>
            <a:t>n.s</a:t>
          </a:r>
          <a:r>
            <a:rPr lang="en-US" altLang="ko-KR" sz="1200" dirty="0"/>
            <a:t>.</a:t>
          </a:r>
          <a:endParaRPr lang="ko-KR" altLang="en-US" sz="1200" dirty="0"/>
        </a:p>
      </cdr:txBody>
    </cdr:sp>
  </cdr:relSizeAnchor>
  <cdr:relSizeAnchor xmlns:cdr="http://schemas.openxmlformats.org/drawingml/2006/chartDrawing">
    <cdr:from>
      <cdr:x>0.56367</cdr:x>
      <cdr:y>0.60356</cdr:y>
    </cdr:from>
    <cdr:to>
      <cdr:x>0.64263</cdr:x>
      <cdr:y>0.66281</cdr:y>
    </cdr:to>
    <cdr:sp macro="" textlink="">
      <cdr:nvSpPr>
        <cdr:cNvPr id="29" name="TextBox 1"/>
        <cdr:cNvSpPr txBox="1"/>
      </cdr:nvSpPr>
      <cdr:spPr>
        <a:xfrm xmlns:a="http://schemas.openxmlformats.org/drawingml/2006/main">
          <a:off x="2255417" y="1503583"/>
          <a:ext cx="315944" cy="147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ko-KR" altLang="en-US" sz="1100" dirty="0"/>
        </a:p>
      </cdr:txBody>
    </cdr:sp>
  </cdr:relSizeAnchor>
  <cdr:relSizeAnchor xmlns:cdr="http://schemas.openxmlformats.org/drawingml/2006/chartDrawing">
    <cdr:from>
      <cdr:x>0.68817</cdr:x>
      <cdr:y>0.47381</cdr:y>
    </cdr:from>
    <cdr:to>
      <cdr:x>0.81833</cdr:x>
      <cdr:y>0.59515</cdr:y>
    </cdr:to>
    <cdr:sp macro="" textlink="">
      <cdr:nvSpPr>
        <cdr:cNvPr id="30" name="TextBox 1"/>
        <cdr:cNvSpPr txBox="1"/>
      </cdr:nvSpPr>
      <cdr:spPr>
        <a:xfrm xmlns:a="http://schemas.openxmlformats.org/drawingml/2006/main">
          <a:off x="2753573" y="1180361"/>
          <a:ext cx="520821" cy="3022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ko-KR" sz="1200" dirty="0" err="1"/>
            <a:t>n.s</a:t>
          </a:r>
          <a:endParaRPr lang="ko-KR" altLang="en-US" sz="1200" dirty="0"/>
        </a:p>
      </cdr:txBody>
    </cdr:sp>
  </cdr:relSizeAnchor>
  <cdr:relSizeAnchor xmlns:cdr="http://schemas.openxmlformats.org/drawingml/2006/chartDrawing">
    <cdr:from>
      <cdr:x>0.85628</cdr:x>
      <cdr:y>0.30695</cdr:y>
    </cdr:from>
    <cdr:to>
      <cdr:x>0.93523</cdr:x>
      <cdr:y>0.41995</cdr:y>
    </cdr:to>
    <cdr:sp macro="" textlink="">
      <cdr:nvSpPr>
        <cdr:cNvPr id="31" name="TextBox 1"/>
        <cdr:cNvSpPr txBox="1"/>
      </cdr:nvSpPr>
      <cdr:spPr>
        <a:xfrm xmlns:a="http://schemas.openxmlformats.org/drawingml/2006/main">
          <a:off x="3426253" y="764683"/>
          <a:ext cx="315904" cy="2815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ko-KR" sz="1200" dirty="0">
              <a:solidFill>
                <a:schemeClr val="tx1"/>
              </a:solidFill>
            </a:rPr>
            <a:t>*</a:t>
          </a:r>
          <a:endParaRPr lang="ko-KR" altLang="en-US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0.41419</cdr:x>
      <cdr:y>0.33574</cdr:y>
    </cdr:from>
    <cdr:to>
      <cdr:x>0.51891</cdr:x>
      <cdr:y>0.48672</cdr:y>
    </cdr:to>
    <cdr:sp macro="" textlink="">
      <cdr:nvSpPr>
        <cdr:cNvPr id="32" name="TextBox 1"/>
        <cdr:cNvSpPr txBox="1"/>
      </cdr:nvSpPr>
      <cdr:spPr>
        <a:xfrm xmlns:a="http://schemas.openxmlformats.org/drawingml/2006/main">
          <a:off x="1657302" y="836400"/>
          <a:ext cx="419006" cy="3761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ko-KR" sz="1200" dirty="0" err="1"/>
            <a:t>n.s</a:t>
          </a:r>
          <a:r>
            <a:rPr lang="en-US" altLang="ko-KR" sz="1200" dirty="0"/>
            <a:t>.</a:t>
          </a:r>
          <a:endParaRPr lang="ko-KR" altLang="en-US" sz="1200" dirty="0"/>
        </a:p>
      </cdr:txBody>
    </cdr:sp>
  </cdr:relSizeAnchor>
  <cdr:relSizeAnchor xmlns:cdr="http://schemas.openxmlformats.org/drawingml/2006/chartDrawing">
    <cdr:from>
      <cdr:x>0.13783</cdr:x>
      <cdr:y>0.46948</cdr:y>
    </cdr:from>
    <cdr:to>
      <cdr:x>0.21679</cdr:x>
      <cdr:y>0.52874</cdr:y>
    </cdr:to>
    <cdr:sp macro="" textlink="">
      <cdr:nvSpPr>
        <cdr:cNvPr id="33" name="TextBox 1"/>
        <cdr:cNvSpPr txBox="1"/>
      </cdr:nvSpPr>
      <cdr:spPr>
        <a:xfrm xmlns:a="http://schemas.openxmlformats.org/drawingml/2006/main">
          <a:off x="551515" y="1169562"/>
          <a:ext cx="315944" cy="1476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ko-KR" altLang="en-US" sz="1100" dirty="0"/>
        </a:p>
      </cdr:txBody>
    </cdr:sp>
  </cdr:relSizeAnchor>
  <cdr:relSizeAnchor xmlns:cdr="http://schemas.openxmlformats.org/drawingml/2006/chartDrawing">
    <cdr:from>
      <cdr:x>0.62157</cdr:x>
      <cdr:y>0.14361</cdr:y>
    </cdr:from>
    <cdr:to>
      <cdr:x>0.62157</cdr:x>
      <cdr:y>0.14361</cdr:y>
    </cdr:to>
    <cdr:grpSp>
      <cdr:nvGrpSpPr>
        <cdr:cNvPr id="34" name="그룹 33"/>
        <cdr:cNvGrpSpPr/>
      </cdr:nvGrpSpPr>
      <cdr:grpSpPr>
        <a:xfrm xmlns:a="http://schemas.openxmlformats.org/drawingml/2006/main">
          <a:off x="2487099" y="357763"/>
          <a:ext cx="0" cy="0"/>
          <a:chOff x="2487099" y="357763"/>
          <a:chExt cx="0" cy="0"/>
        </a:xfrm>
        <a:solidFill xmlns:a="http://schemas.openxmlformats.org/drawingml/2006/main">
          <a:schemeClr val="bg1"/>
        </a:solidFill>
      </cdr:grpSpPr>
    </cdr:grpSp>
  </cdr:relSizeAnchor>
  <cdr:relSizeAnchor xmlns:cdr="http://schemas.openxmlformats.org/drawingml/2006/chartDrawing">
    <cdr:from>
      <cdr:x>0.10752</cdr:x>
      <cdr:y>0.3175</cdr:y>
    </cdr:from>
    <cdr:to>
      <cdr:x>0.24711</cdr:x>
      <cdr:y>0.41942</cdr:y>
    </cdr:to>
    <cdr:sp macro="" textlink="">
      <cdr:nvSpPr>
        <cdr:cNvPr id="11" name="직사각형 10"/>
        <cdr:cNvSpPr/>
      </cdr:nvSpPr>
      <cdr:spPr>
        <a:xfrm xmlns:a="http://schemas.openxmlformats.org/drawingml/2006/main">
          <a:off x="430215" y="790955"/>
          <a:ext cx="558544" cy="2539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ko-KR" sz="1050" b="0" dirty="0"/>
            <a:t>N=3</a:t>
          </a:r>
          <a:endParaRPr lang="ko-KR" altLang="en-US" sz="1050" b="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121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88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496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613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339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264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01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767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262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2767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556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18E2D-1381-4741-861C-620585BE85D8}" type="datetimeFigureOut">
              <a:rPr lang="ko-KR" altLang="en-US" smtClean="0"/>
              <a:pPr/>
              <a:t>16-11-24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D9999-EE5F-403D-A6B5-91B43DF5608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0021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13" Type="http://schemas.openxmlformats.org/officeDocument/2006/relationships/image" Target="../media/image11.png"/><Relationship Id="rId18" Type="http://schemas.openxmlformats.org/officeDocument/2006/relationships/image" Target="../media/image13.png"/><Relationship Id="rId3" Type="http://schemas.openxmlformats.org/officeDocument/2006/relationships/image" Target="../media/image4.png"/><Relationship Id="rId21" Type="http://schemas.openxmlformats.org/officeDocument/2006/relationships/image" Target="../media/image16.png"/><Relationship Id="rId7" Type="http://schemas.openxmlformats.org/officeDocument/2006/relationships/image" Target="../media/image8.png"/><Relationship Id="rId12" Type="http://schemas.microsoft.com/office/2007/relationships/hdphoto" Target="../media/hdphoto4.wdp"/><Relationship Id="rId17" Type="http://schemas.openxmlformats.org/officeDocument/2006/relationships/chart" Target="../charts/chart3.xml"/><Relationship Id="rId2" Type="http://schemas.openxmlformats.org/officeDocument/2006/relationships/image" Target="../media/image3.png"/><Relationship Id="rId16" Type="http://schemas.microsoft.com/office/2007/relationships/hdphoto" Target="../media/hdphoto6.wdp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5" Type="http://schemas.openxmlformats.org/officeDocument/2006/relationships/image" Target="../media/image12.png"/><Relationship Id="rId23" Type="http://schemas.openxmlformats.org/officeDocument/2006/relationships/image" Target="../media/image18.png"/><Relationship Id="rId10" Type="http://schemas.microsoft.com/office/2007/relationships/hdphoto" Target="../media/hdphoto3.wdp"/><Relationship Id="rId19" Type="http://schemas.openxmlformats.org/officeDocument/2006/relationships/image" Target="../media/image14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microsoft.com/office/2007/relationships/hdphoto" Target="../media/hdphoto5.wdp"/><Relationship Id="rId2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12.wdp"/><Relationship Id="rId18" Type="http://schemas.openxmlformats.org/officeDocument/2006/relationships/image" Target="../media/image9.png"/><Relationship Id="rId3" Type="http://schemas.microsoft.com/office/2007/relationships/hdphoto" Target="../media/hdphoto7.wdp"/><Relationship Id="rId21" Type="http://schemas.microsoft.com/office/2007/relationships/hdphoto" Target="../media/hdphoto4.wdp"/><Relationship Id="rId7" Type="http://schemas.microsoft.com/office/2007/relationships/hdphoto" Target="../media/hdphoto9.wdp"/><Relationship Id="rId12" Type="http://schemas.openxmlformats.org/officeDocument/2006/relationships/image" Target="../media/image24.png"/><Relationship Id="rId17" Type="http://schemas.microsoft.com/office/2007/relationships/hdphoto" Target="../media/hdphoto14.wdp"/><Relationship Id="rId25" Type="http://schemas.microsoft.com/office/2007/relationships/hdphoto" Target="../media/hdphoto16.wdp"/><Relationship Id="rId2" Type="http://schemas.openxmlformats.org/officeDocument/2006/relationships/image" Target="../media/image19.png"/><Relationship Id="rId16" Type="http://schemas.openxmlformats.org/officeDocument/2006/relationships/image" Target="../media/image26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microsoft.com/office/2007/relationships/hdphoto" Target="../media/hdphoto11.wdp"/><Relationship Id="rId24" Type="http://schemas.openxmlformats.org/officeDocument/2006/relationships/image" Target="../media/image28.png"/><Relationship Id="rId5" Type="http://schemas.microsoft.com/office/2007/relationships/hdphoto" Target="../media/hdphoto8.wdp"/><Relationship Id="rId15" Type="http://schemas.microsoft.com/office/2007/relationships/hdphoto" Target="../media/hdphoto13.wdp"/><Relationship Id="rId23" Type="http://schemas.microsoft.com/office/2007/relationships/hdphoto" Target="../media/hdphoto15.wdp"/><Relationship Id="rId10" Type="http://schemas.openxmlformats.org/officeDocument/2006/relationships/image" Target="../media/image23.png"/><Relationship Id="rId19" Type="http://schemas.microsoft.com/office/2007/relationships/hdphoto" Target="../media/hdphoto3.wdp"/><Relationship Id="rId4" Type="http://schemas.openxmlformats.org/officeDocument/2006/relationships/image" Target="../media/image20.png"/><Relationship Id="rId9" Type="http://schemas.microsoft.com/office/2007/relationships/hdphoto" Target="../media/hdphoto10.wdp"/><Relationship Id="rId14" Type="http://schemas.openxmlformats.org/officeDocument/2006/relationships/image" Target="../media/image25.png"/><Relationship Id="rId2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671798" y="3396821"/>
            <a:ext cx="5810181" cy="24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1: </a:t>
            </a:r>
          </a:p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(a) Endogenous level of DNAJB6(S) protein in various cell lines. Dnajb6(S) levels were determined in the indicated human glioblastoma lines using a DNAJB6 antibody.</a:t>
            </a:r>
            <a:r>
              <a:rPr lang="en-US" altLang="ko-KR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Band intensities were quantified by densitometer and indicated as relative fold of Dnajb6/</a:t>
            </a:r>
            <a:r>
              <a:rPr lang="en-US" altLang="ko-KR" sz="1200" dirty="0">
                <a:latin typeface="맑은 고딕"/>
                <a:ea typeface="맑은 고딕"/>
                <a:cs typeface="Arial" panose="020B0604020202020204" pitchFamily="34" charset="0"/>
              </a:rPr>
              <a:t>ß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r>
              <a:rPr lang="en-US" altLang="ko-KR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(b). </a:t>
            </a:r>
            <a:r>
              <a:rPr lang="el-GR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-Actin served as an internal control. Bands represent specific DNAJB6(S) signal (27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ko-KR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2031838" y="1101836"/>
            <a:ext cx="2504413" cy="2149741"/>
            <a:chOff x="2306855" y="2060848"/>
            <a:chExt cx="2504413" cy="2149741"/>
          </a:xfrm>
        </p:grpSpPr>
        <p:grpSp>
          <p:nvGrpSpPr>
            <p:cNvPr id="3" name="그룹 2"/>
            <p:cNvGrpSpPr/>
            <p:nvPr/>
          </p:nvGrpSpPr>
          <p:grpSpPr>
            <a:xfrm>
              <a:off x="2549902" y="2060848"/>
              <a:ext cx="1169551" cy="615155"/>
              <a:chOff x="2549902" y="965294"/>
              <a:chExt cx="1169551" cy="615155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549902" y="1067117"/>
                <a:ext cx="1169551" cy="513332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ko-KR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A172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altLang="ko-KR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LN18          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altLang="ko-KR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U87MG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altLang="ko-KR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LN229 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715467" y="965294"/>
                <a:ext cx="8579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Glioblastoma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2677590" y="1157921"/>
                <a:ext cx="90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그룹 13"/>
            <p:cNvGrpSpPr/>
            <p:nvPr/>
          </p:nvGrpSpPr>
          <p:grpSpPr>
            <a:xfrm>
              <a:off x="3644917" y="2944044"/>
              <a:ext cx="1166351" cy="230832"/>
              <a:chOff x="2532147" y="3331893"/>
              <a:chExt cx="1166351" cy="230832"/>
            </a:xfrm>
          </p:grpSpPr>
          <p:cxnSp>
            <p:nvCxnSpPr>
              <p:cNvPr id="45" name="직선 화살표 연결선 44"/>
              <p:cNvCxnSpPr/>
              <p:nvPr/>
            </p:nvCxnSpPr>
            <p:spPr>
              <a:xfrm flipH="1">
                <a:off x="2532147" y="3445047"/>
                <a:ext cx="130909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2596914" y="3331893"/>
                <a:ext cx="110158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Dnajb6(S) 27 </a:t>
                </a:r>
                <a:r>
                  <a:rPr lang="en-US" altLang="ko-KR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" name="그룹 14"/>
            <p:cNvGrpSpPr/>
            <p:nvPr/>
          </p:nvGrpSpPr>
          <p:grpSpPr>
            <a:xfrm>
              <a:off x="3640705" y="3448040"/>
              <a:ext cx="1048731" cy="230832"/>
              <a:chOff x="2526191" y="3952478"/>
              <a:chExt cx="1048731" cy="230832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2587151" y="3952478"/>
                <a:ext cx="98777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ko-KR" sz="900" dirty="0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β</a:t>
                </a:r>
                <a:r>
                  <a:rPr lang="en-US" altLang="ko-KR" sz="900" dirty="0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 actin  42 </a:t>
                </a:r>
                <a:r>
                  <a:rPr lang="en-US" altLang="ko-KR" sz="900" dirty="0" err="1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kDa</a:t>
                </a:r>
                <a:r>
                  <a:rPr lang="ko-KR" altLang="en-US" sz="900" dirty="0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 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4" name="직선 화살표 연결선 43"/>
              <p:cNvCxnSpPr/>
              <p:nvPr/>
            </p:nvCxnSpPr>
            <p:spPr>
              <a:xfrm flipH="1">
                <a:off x="2526191" y="4075589"/>
                <a:ext cx="144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2306855" y="2359615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42</a:t>
              </a:r>
            </a:p>
          </p:txBody>
        </p:sp>
        <p:cxnSp>
          <p:nvCxnSpPr>
            <p:cNvPr id="23" name="직선 연결선 22"/>
            <p:cNvCxnSpPr/>
            <p:nvPr/>
          </p:nvCxnSpPr>
          <p:spPr>
            <a:xfrm>
              <a:off x="2589122" y="3561232"/>
              <a:ext cx="10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>
              <a:off x="2578977" y="2756191"/>
              <a:ext cx="10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330068" y="2656040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42</a:t>
              </a:r>
            </a:p>
          </p:txBody>
        </p:sp>
        <p:cxnSp>
          <p:nvCxnSpPr>
            <p:cNvPr id="26" name="직선 연결선 25"/>
            <p:cNvCxnSpPr/>
            <p:nvPr/>
          </p:nvCxnSpPr>
          <p:spPr>
            <a:xfrm>
              <a:off x="2581785" y="3344570"/>
              <a:ext cx="10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그룹 50"/>
            <p:cNvGrpSpPr/>
            <p:nvPr/>
          </p:nvGrpSpPr>
          <p:grpSpPr>
            <a:xfrm>
              <a:off x="2338591" y="2928194"/>
              <a:ext cx="356909" cy="215444"/>
              <a:chOff x="3503941" y="2966294"/>
              <a:chExt cx="356909" cy="215444"/>
            </a:xfrm>
          </p:grpSpPr>
          <p:cxnSp>
            <p:nvCxnSpPr>
              <p:cNvPr id="27" name="직선 연결선 26"/>
              <p:cNvCxnSpPr/>
              <p:nvPr/>
            </p:nvCxnSpPr>
            <p:spPr>
              <a:xfrm>
                <a:off x="3752850" y="3082117"/>
                <a:ext cx="108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3503941" y="2966294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29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2330068" y="3216226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26258" y="3432888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42</a:t>
              </a:r>
            </a:p>
          </p:txBody>
        </p:sp>
        <p:pic>
          <p:nvPicPr>
            <p:cNvPr id="21" name="Picture 3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3437" y="2656040"/>
              <a:ext cx="972000" cy="7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6"/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1056" y="3474327"/>
              <a:ext cx="972000" cy="1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직사각형 17"/>
            <p:cNvSpPr/>
            <p:nvPr/>
          </p:nvSpPr>
          <p:spPr>
            <a:xfrm>
              <a:off x="2671330" y="2958852"/>
              <a:ext cx="956488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955719" y="3902812"/>
              <a:ext cx="402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5888013" y="294380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7" name="차트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0306200"/>
              </p:ext>
            </p:extLst>
          </p:nvPr>
        </p:nvGraphicFramePr>
        <p:xfrm>
          <a:off x="4700189" y="978357"/>
          <a:ext cx="2375649" cy="2117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31420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그룹 81"/>
          <p:cNvGrpSpPr/>
          <p:nvPr/>
        </p:nvGrpSpPr>
        <p:grpSpPr>
          <a:xfrm>
            <a:off x="156993" y="42304"/>
            <a:ext cx="8996772" cy="6790181"/>
            <a:chOff x="156993" y="42304"/>
            <a:chExt cx="8996772" cy="6790181"/>
          </a:xfrm>
        </p:grpSpPr>
        <p:grpSp>
          <p:nvGrpSpPr>
            <p:cNvPr id="80" name="그룹 79"/>
            <p:cNvGrpSpPr/>
            <p:nvPr/>
          </p:nvGrpSpPr>
          <p:grpSpPr>
            <a:xfrm>
              <a:off x="156993" y="42304"/>
              <a:ext cx="8996772" cy="6718809"/>
              <a:chOff x="156993" y="42304"/>
              <a:chExt cx="8996772" cy="6718809"/>
            </a:xfrm>
          </p:grpSpPr>
          <p:grpSp>
            <p:nvGrpSpPr>
              <p:cNvPr id="4" name="그룹 3"/>
              <p:cNvGrpSpPr/>
              <p:nvPr/>
            </p:nvGrpSpPr>
            <p:grpSpPr>
              <a:xfrm>
                <a:off x="156993" y="2846165"/>
                <a:ext cx="5236471" cy="3676453"/>
                <a:chOff x="129090" y="2892050"/>
                <a:chExt cx="5236471" cy="3676453"/>
              </a:xfrm>
            </p:grpSpPr>
            <p:grpSp>
              <p:nvGrpSpPr>
                <p:cNvPr id="60" name="그룹 59"/>
                <p:cNvGrpSpPr/>
                <p:nvPr/>
              </p:nvGrpSpPr>
              <p:grpSpPr>
                <a:xfrm>
                  <a:off x="129090" y="2892050"/>
                  <a:ext cx="4559024" cy="3676453"/>
                  <a:chOff x="630094" y="634081"/>
                  <a:chExt cx="3825128" cy="2524774"/>
                </a:xfrm>
              </p:grpSpPr>
              <p:pic>
                <p:nvPicPr>
                  <p:cNvPr id="65" name="Picture 13"/>
                  <p:cNvPicPr preferRelativeResize="0">
                    <a:picLocks noChangeArrowheads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915816" y="752114"/>
                    <a:ext cx="1260000" cy="1224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6" name="Picture 12"/>
                  <p:cNvPicPr preferRelativeResize="0">
                    <a:picLocks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867512" y="749818"/>
                    <a:ext cx="1260000" cy="1224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7" name="Picture 11"/>
                  <p:cNvPicPr preferRelativeResize="0">
                    <a:picLocks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11802" y="740736"/>
                    <a:ext cx="1260000" cy="1224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8" name="Picture 12"/>
                  <p:cNvPicPr preferRelativeResize="0">
                    <a:picLocks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915816" y="1790788"/>
                    <a:ext cx="1260000" cy="1224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9" name="Picture 7"/>
                  <p:cNvPicPr preferRelativeResize="0">
                    <a:picLocks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865840" y="1790788"/>
                    <a:ext cx="1260000" cy="1224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70" name="Picture 3"/>
                  <p:cNvPicPr>
                    <a:picLocks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06052" y="1792912"/>
                    <a:ext cx="1260000" cy="1224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1364396" y="634081"/>
                    <a:ext cx="3090826" cy="190227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r>
                      <a:rPr lang="en-US" altLang="ko-KR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Ctrl                      300                500 MPP</a:t>
                    </a:r>
                    <a:r>
                      <a:rPr lang="en-US" altLang="ko-KR" sz="1200" b="1" baseline="30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+</a:t>
                    </a:r>
                    <a:r>
                      <a:rPr lang="en-US" altLang="ko-KR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(µM)  </a:t>
                    </a:r>
                    <a:endParaRPr lang="ko-KR" alt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2022187" y="2968628"/>
                    <a:ext cx="1147518" cy="1902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sz="1200" b="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Annexin</a:t>
                    </a:r>
                    <a:r>
                      <a:rPr lang="en-US" altLang="ko-KR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V  FITC</a:t>
                    </a:r>
                    <a:endParaRPr lang="ko-KR" alt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3" name="TextBox 72"/>
                  <p:cNvSpPr txBox="1"/>
                  <p:nvPr/>
                </p:nvSpPr>
                <p:spPr>
                  <a:xfrm flipH="1">
                    <a:off x="630094" y="921848"/>
                    <a:ext cx="154939" cy="1522268"/>
                  </a:xfrm>
                  <a:prstGeom prst="rect">
                    <a:avLst/>
                  </a:prstGeom>
                  <a:noFill/>
                </p:spPr>
                <p:txBody>
                  <a:bodyPr vert="vert270" wrap="square" lIns="0" tIns="0" rIns="0" bIns="0" rtlCol="0">
                    <a:spAutoFit/>
                  </a:bodyPr>
                  <a:lstStyle/>
                  <a:p>
                    <a:r>
                      <a:rPr lang="en-US" altLang="ko-KR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48h                             24h</a:t>
                    </a:r>
                    <a:endParaRPr lang="ko-KR" alt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 rot="16200000">
                    <a:off x="3578994" y="1573673"/>
                    <a:ext cx="1287780" cy="2324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ko-KR" sz="1200" b="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Propidium</a:t>
                    </a:r>
                    <a:r>
                      <a:rPr lang="en-US" altLang="ko-KR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Iodide</a:t>
                    </a:r>
                    <a:endParaRPr lang="ko-KR" alt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직사각형 60"/>
                <p:cNvSpPr/>
                <p:nvPr/>
              </p:nvSpPr>
              <p:spPr>
                <a:xfrm>
                  <a:off x="1388132" y="4318283"/>
                  <a:ext cx="3406062" cy="24484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ko-KR" sz="900" b="1" baseline="0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6.41          </a:t>
                  </a:r>
                  <a:r>
                    <a:rPr lang="en-US" altLang="ko-KR" sz="900" b="1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            4.14                               4.20</a:t>
                  </a:r>
                  <a:endParaRPr lang="ko-KR" sz="900" b="1" baseline="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" name="직사각형 61"/>
                <p:cNvSpPr/>
                <p:nvPr/>
              </p:nvSpPr>
              <p:spPr>
                <a:xfrm>
                  <a:off x="1305990" y="3651416"/>
                  <a:ext cx="3647144" cy="255101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ko-KR" sz="900" b="1" baseline="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10.38          </a:t>
                  </a:r>
                  <a:r>
                    <a:rPr lang="en-US" altLang="ko-KR" sz="900" b="1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           12.49                               16.46</a:t>
                  </a:r>
                  <a:endParaRPr lang="ko-KR" sz="900" b="1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직사각형 62"/>
                <p:cNvSpPr/>
                <p:nvPr/>
              </p:nvSpPr>
              <p:spPr>
                <a:xfrm>
                  <a:off x="1367911" y="5828401"/>
                  <a:ext cx="3997650" cy="20969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ko-KR" sz="900" b="1" baseline="0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1.05          </a:t>
                  </a:r>
                  <a:r>
                    <a:rPr lang="en-US" altLang="ko-KR" sz="900" b="1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             0.77                                0.81</a:t>
                  </a:r>
                  <a:endParaRPr lang="ko-KR" sz="900" b="1" baseline="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1367912" y="5169051"/>
                  <a:ext cx="2976868" cy="28140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ko-KR" sz="900" b="1" baseline="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9.16          </a:t>
                  </a:r>
                  <a:r>
                    <a:rPr lang="en-US" altLang="ko-KR" sz="900" b="1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           14.27                               25.67</a:t>
                  </a:r>
                  <a:endParaRPr lang="ko-KR" sz="900" b="1" baseline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TextBox 51"/>
              <p:cNvSpPr txBox="1"/>
              <p:nvPr/>
            </p:nvSpPr>
            <p:spPr>
              <a:xfrm>
                <a:off x="2179367" y="6453336"/>
                <a:ext cx="4026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(a)</a:t>
                </a:r>
                <a:endParaRPr lang="ko-KR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3" name="그룹 52"/>
              <p:cNvGrpSpPr/>
              <p:nvPr/>
            </p:nvGrpSpPr>
            <p:grpSpPr>
              <a:xfrm>
                <a:off x="199799" y="42304"/>
                <a:ext cx="4571132" cy="2491211"/>
                <a:chOff x="199799" y="42304"/>
                <a:chExt cx="4571132" cy="2491211"/>
              </a:xfrm>
            </p:grpSpPr>
            <p:graphicFrame>
              <p:nvGraphicFramePr>
                <p:cNvPr id="57" name="차트 56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995540062"/>
                    </p:ext>
                  </p:extLst>
                </p:nvPr>
              </p:nvGraphicFramePr>
              <p:xfrm>
                <a:off x="371364" y="42304"/>
                <a:ext cx="4001318" cy="249121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8"/>
                </a:graphicData>
              </a:graphic>
            </p:graphicFrame>
            <p:sp>
              <p:nvSpPr>
                <p:cNvPr id="58" name="TextBox 57"/>
                <p:cNvSpPr txBox="1"/>
                <p:nvPr/>
              </p:nvSpPr>
              <p:spPr>
                <a:xfrm rot="10800000">
                  <a:off x="199799" y="567993"/>
                  <a:ext cx="369332" cy="1516658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r>
                    <a:rPr lang="en-US" altLang="ko-KR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Apoptosis (% cells)</a:t>
                  </a:r>
                  <a:endParaRPr lang="ko-KR" alt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" name="직사각형 58"/>
                <p:cNvSpPr/>
                <p:nvPr/>
              </p:nvSpPr>
              <p:spPr>
                <a:xfrm>
                  <a:off x="3991550" y="2267074"/>
                  <a:ext cx="779381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MPP</a:t>
                  </a:r>
                  <a:r>
                    <a:rPr lang="en-US" altLang="ko-KR" sz="1000" b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en-US" altLang="ko-KR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(µM)</a:t>
                  </a:r>
                  <a:endParaRPr lang="ko-KR" altLang="en-US" sz="1000" b="1" dirty="0"/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1494007" y="2490770"/>
                <a:ext cx="2396991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altLang="ko-KR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24h                                        48h</a:t>
                </a:r>
                <a:endParaRPr lang="ko-KR" alt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5" name="직선 연결선 54"/>
              <p:cNvCxnSpPr/>
              <p:nvPr/>
            </p:nvCxnSpPr>
            <p:spPr>
              <a:xfrm>
                <a:off x="1080851" y="2480690"/>
                <a:ext cx="11606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직선 연결선 55"/>
              <p:cNvCxnSpPr/>
              <p:nvPr/>
            </p:nvCxnSpPr>
            <p:spPr>
              <a:xfrm>
                <a:off x="2819137" y="2480690"/>
                <a:ext cx="11606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8" name="그룹 77"/>
              <p:cNvGrpSpPr/>
              <p:nvPr/>
            </p:nvGrpSpPr>
            <p:grpSpPr>
              <a:xfrm>
                <a:off x="5211267" y="3042878"/>
                <a:ext cx="3942498" cy="3670578"/>
                <a:chOff x="5211267" y="3042878"/>
                <a:chExt cx="3942498" cy="3670578"/>
              </a:xfrm>
            </p:grpSpPr>
            <p:grpSp>
              <p:nvGrpSpPr>
                <p:cNvPr id="6" name="그룹 5"/>
                <p:cNvGrpSpPr/>
                <p:nvPr/>
              </p:nvGrpSpPr>
              <p:grpSpPr>
                <a:xfrm>
                  <a:off x="5496976" y="5301208"/>
                  <a:ext cx="3656789" cy="1117322"/>
                  <a:chOff x="4932040" y="4975974"/>
                  <a:chExt cx="3656789" cy="1117322"/>
                </a:xfrm>
              </p:grpSpPr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4932040" y="5339196"/>
                    <a:ext cx="500458" cy="24635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sz="100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</a:t>
                    </a:r>
                    <a:r>
                      <a:rPr lang="en-US" altLang="ko-KR" sz="1001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kDa</a:t>
                    </a:r>
                    <a:r>
                      <a:rPr lang="en-US" altLang="ko-KR" sz="100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)</a:t>
                    </a:r>
                    <a:endParaRPr lang="ko-KR" altLang="en-US" sz="100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30" name="직선 연결선 29"/>
                  <p:cNvCxnSpPr/>
                  <p:nvPr/>
                </p:nvCxnSpPr>
                <p:spPr>
                  <a:xfrm>
                    <a:off x="5279278" y="5930545"/>
                    <a:ext cx="171519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5017553" y="5785511"/>
                    <a:ext cx="34176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sz="11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42</a:t>
                    </a:r>
                    <a:endParaRPr lang="ko-KR" altLang="en-US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32" name="직선 연결선 31"/>
                  <p:cNvCxnSpPr/>
                  <p:nvPr/>
                </p:nvCxnSpPr>
                <p:spPr>
                  <a:xfrm>
                    <a:off x="5282979" y="5657197"/>
                    <a:ext cx="171519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5021254" y="5521688"/>
                    <a:ext cx="34176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sz="11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27</a:t>
                    </a:r>
                    <a:endParaRPr lang="ko-KR" altLang="en-US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5284730" y="5164005"/>
                    <a:ext cx="1338828" cy="348813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pPr>
                      <a:lnSpc>
                        <a:spcPct val="250000"/>
                      </a:lnSpc>
                    </a:pPr>
                    <a:r>
                      <a: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Ctrl </a:t>
                    </a:r>
                  </a:p>
                  <a:p>
                    <a:pPr>
                      <a:lnSpc>
                        <a:spcPct val="250000"/>
                      </a:lnSpc>
                    </a:pPr>
                    <a:r>
                      <a: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300 </a:t>
                    </a:r>
                  </a:p>
                  <a:p>
                    <a:pPr>
                      <a:lnSpc>
                        <a:spcPct val="250000"/>
                      </a:lnSpc>
                    </a:pPr>
                    <a:r>
                      <a: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500</a:t>
                    </a: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6474217" y="5173530"/>
                    <a:ext cx="1338828" cy="348813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pPr>
                      <a:lnSpc>
                        <a:spcPct val="250000"/>
                      </a:lnSpc>
                    </a:pPr>
                    <a:r>
                      <a: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Ctrl </a:t>
                    </a:r>
                  </a:p>
                  <a:p>
                    <a:pPr>
                      <a:lnSpc>
                        <a:spcPct val="250000"/>
                      </a:lnSpc>
                    </a:pPr>
                    <a:r>
                      <a: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300 </a:t>
                    </a:r>
                  </a:p>
                  <a:p>
                    <a:pPr>
                      <a:lnSpc>
                        <a:spcPct val="250000"/>
                      </a:lnSpc>
                    </a:pPr>
                    <a:r>
                      <a: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500</a:t>
                    </a:r>
                  </a:p>
                </p:txBody>
              </p:sp>
              <p:cxnSp>
                <p:nvCxnSpPr>
                  <p:cNvPr id="36" name="직선 연결선 35"/>
                  <p:cNvCxnSpPr/>
                  <p:nvPr/>
                </p:nvCxnSpPr>
                <p:spPr>
                  <a:xfrm>
                    <a:off x="5502533" y="5142660"/>
                    <a:ext cx="9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직선 연결선 36"/>
                  <p:cNvCxnSpPr/>
                  <p:nvPr/>
                </p:nvCxnSpPr>
                <p:spPr>
                  <a:xfrm>
                    <a:off x="6698332" y="5142280"/>
                    <a:ext cx="93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5868144" y="4975974"/>
                    <a:ext cx="1654166" cy="16158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r>
                      <a:rPr lang="en-US" altLang="ko-KR" sz="105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24h                           48h</a:t>
                    </a:r>
                    <a:endParaRPr lang="ko-KR" altLang="en-US" sz="105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9" name="직사각형 38"/>
                  <p:cNvSpPr/>
                  <p:nvPr/>
                </p:nvSpPr>
                <p:spPr>
                  <a:xfrm>
                    <a:off x="7609790" y="5239905"/>
                    <a:ext cx="801344" cy="24622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MPP</a:t>
                    </a:r>
                    <a:r>
                      <a:rPr lang="en-US" altLang="ko-KR" sz="1000" b="1" baseline="30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+</a:t>
                    </a:r>
                    <a:r>
                      <a: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(µM)</a:t>
                    </a:r>
                    <a:endParaRPr lang="ko-KR" altLang="en-US" sz="1000" dirty="0"/>
                  </a:p>
                </p:txBody>
              </p:sp>
              <p:grpSp>
                <p:nvGrpSpPr>
                  <p:cNvPr id="40" name="그룹 39"/>
                  <p:cNvGrpSpPr/>
                  <p:nvPr/>
                </p:nvGrpSpPr>
                <p:grpSpPr>
                  <a:xfrm>
                    <a:off x="7754053" y="5522343"/>
                    <a:ext cx="834776" cy="246221"/>
                    <a:chOff x="8293091" y="5425048"/>
                    <a:chExt cx="834776" cy="246221"/>
                  </a:xfrm>
                </p:grpSpPr>
                <p:sp>
                  <p:nvSpPr>
                    <p:cNvPr id="50" name="TextBox 49"/>
                    <p:cNvSpPr txBox="1"/>
                    <p:nvPr/>
                  </p:nvSpPr>
                  <p:spPr>
                    <a:xfrm>
                      <a:off x="8367723" y="5425048"/>
                      <a:ext cx="760144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altLang="ko-KR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Dnajb6(S)</a:t>
                      </a:r>
                      <a:endParaRPr lang="ko-KR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51" name="직선 화살표 연결선 50"/>
                    <p:cNvCxnSpPr/>
                    <p:nvPr/>
                  </p:nvCxnSpPr>
                  <p:spPr>
                    <a:xfrm flipH="1">
                      <a:off x="8293091" y="5558016"/>
                      <a:ext cx="144000" cy="0"/>
                    </a:xfrm>
                    <a:prstGeom prst="straightConnector1">
                      <a:avLst/>
                    </a:prstGeom>
                    <a:ln w="12700">
                      <a:solidFill>
                        <a:schemeClr val="tx1"/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1" name="그룹 40"/>
                  <p:cNvGrpSpPr/>
                  <p:nvPr/>
                </p:nvGrpSpPr>
                <p:grpSpPr>
                  <a:xfrm>
                    <a:off x="7758245" y="5791325"/>
                    <a:ext cx="652889" cy="301971"/>
                    <a:chOff x="8293091" y="5792165"/>
                    <a:chExt cx="652889" cy="301971"/>
                  </a:xfrm>
                </p:grpSpPr>
                <p:sp>
                  <p:nvSpPr>
                    <p:cNvPr id="46" name="TextBox 45"/>
                    <p:cNvSpPr txBox="1"/>
                    <p:nvPr/>
                  </p:nvSpPr>
                  <p:spPr>
                    <a:xfrm>
                      <a:off x="8383005" y="5792165"/>
                      <a:ext cx="56297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l-GR" altLang="ko-KR" sz="1000" dirty="0"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altLang="ko-KR" sz="1000" dirty="0">
                          <a:latin typeface="Arial" panose="020B0604020202020204" pitchFamily="34" charset="0"/>
                          <a:ea typeface="맑은 고딕"/>
                          <a:cs typeface="Arial" panose="020B0604020202020204" pitchFamily="34" charset="0"/>
                        </a:rPr>
                        <a:t> actin</a:t>
                      </a:r>
                      <a:endParaRPr lang="ko-KR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47" name="그룹 46"/>
                    <p:cNvGrpSpPr/>
                    <p:nvPr/>
                  </p:nvGrpSpPr>
                  <p:grpSpPr>
                    <a:xfrm>
                      <a:off x="8293091" y="5847915"/>
                      <a:ext cx="303855" cy="246221"/>
                      <a:chOff x="4074968" y="4468210"/>
                      <a:chExt cx="303855" cy="246221"/>
                    </a:xfrm>
                  </p:grpSpPr>
                  <p:sp>
                    <p:nvSpPr>
                      <p:cNvPr id="48" name="TextBox 47"/>
                      <p:cNvSpPr txBox="1"/>
                      <p:nvPr/>
                    </p:nvSpPr>
                    <p:spPr>
                      <a:xfrm>
                        <a:off x="4158891" y="4468210"/>
                        <a:ext cx="219932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ko-KR" altLang="en-US" sz="1000" dirty="0"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rPr>
                          <a:t> </a:t>
                        </a:r>
                        <a:endParaRPr lang="ko-KR" alt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cxnSp>
                    <p:nvCxnSpPr>
                      <p:cNvPr id="49" name="직선 화살표 연결선 48"/>
                      <p:cNvCxnSpPr/>
                      <p:nvPr/>
                    </p:nvCxnSpPr>
                    <p:spPr>
                      <a:xfrm flipH="1">
                        <a:off x="4074968" y="4548825"/>
                        <a:ext cx="144000" cy="0"/>
                      </a:xfrm>
                      <a:prstGeom prst="straightConnector1">
                        <a:avLst/>
                      </a:prstGeom>
                      <a:ln w="12700">
                        <a:solidFill>
                          <a:schemeClr val="tx1"/>
                        </a:solidFill>
                        <a:headEnd type="non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pic>
                <p:nvPicPr>
                  <p:cNvPr id="42" name="Picture 2"/>
                  <p:cNvPicPr preferRelativeResize="0">
                    <a:picLocks noChangeArrowheads="1"/>
                  </p:cNvPicPr>
                  <p:nvPr/>
                </p:nvPicPr>
                <p:blipFill>
                  <a:blip r:embed="rId9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brightnessContrast bright="2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602053" y="5545480"/>
                    <a:ext cx="1152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43" name="Picture 5"/>
                  <p:cNvPicPr preferRelativeResize="0">
                    <a:picLocks noChangeArrowheads="1"/>
                  </p:cNvPicPr>
                  <p:nvPr/>
                </p:nvPicPr>
                <p:blipFill>
                  <a:blip r:embed="rId11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rightnessContrast bright="20000" contras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602053" y="5811880"/>
                    <a:ext cx="1152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44" name="Picture 2"/>
                  <p:cNvPicPr preferRelativeResize="0">
                    <a:picLocks noChangeArrowheads="1"/>
                  </p:cNvPicPr>
                  <p:nvPr/>
                </p:nvPicPr>
                <p:blipFill>
                  <a:blip r:embed="rId13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4">
                            <a14:imgEffect>
                              <a14:brightnessContrast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407521" y="5546593"/>
                    <a:ext cx="1152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45" name="Picture 4"/>
                  <p:cNvPicPr preferRelativeResize="0">
                    <a:picLocks noChangeArrowheads="1"/>
                  </p:cNvPicPr>
                  <p:nvPr/>
                </p:nvPicPr>
                <p:blipFill>
                  <a:blip r:embed="rId15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6">
                            <a14:imgEffect>
                              <a14:brightnessContrast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407553" y="5812304"/>
                    <a:ext cx="1152000" cy="216000"/>
                  </a:xfrm>
                  <a:prstGeom prst="rect">
                    <a:avLst/>
                  </a:prstGeom>
                  <a:noFill/>
                  <a:ln w="31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</p:grpSp>
            <p:graphicFrame>
              <p:nvGraphicFramePr>
                <p:cNvPr id="22" name="차트 21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612763580"/>
                    </p:ext>
                  </p:extLst>
                </p:nvPr>
              </p:nvGraphicFramePr>
              <p:xfrm>
                <a:off x="5211267" y="3042878"/>
                <a:ext cx="3201827" cy="2484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7"/>
                </a:graphicData>
              </a:graphic>
            </p:graphicFrame>
            <p:sp>
              <p:nvSpPr>
                <p:cNvPr id="23" name="TextBox 22"/>
                <p:cNvSpPr txBox="1"/>
                <p:nvPr/>
              </p:nvSpPr>
              <p:spPr>
                <a:xfrm>
                  <a:off x="6973249" y="6405679"/>
                  <a:ext cx="54859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(h)</a:t>
                  </a:r>
                  <a:endParaRPr lang="ko-KR" alt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직사각형 23"/>
                <p:cNvSpPr/>
                <p:nvPr/>
              </p:nvSpPr>
              <p:spPr>
                <a:xfrm>
                  <a:off x="6307682" y="3319004"/>
                  <a:ext cx="455574" cy="2539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ko-KR" sz="1050" dirty="0"/>
                    <a:t>N=3</a:t>
                  </a:r>
                  <a:endParaRPr lang="ko-KR" altLang="en-US" sz="1050" dirty="0"/>
                </a:p>
              </p:txBody>
            </p:sp>
            <p:sp>
              <p:nvSpPr>
                <p:cNvPr id="25" name="TextBox 1"/>
                <p:cNvSpPr txBox="1"/>
                <p:nvPr/>
              </p:nvSpPr>
              <p:spPr>
                <a:xfrm>
                  <a:off x="7981643" y="3633123"/>
                  <a:ext cx="315904" cy="351421"/>
                </a:xfrm>
                <a:prstGeom prst="rect">
                  <a:avLst/>
                </a:prstGeom>
              </p:spPr>
              <p:txBody>
                <a:bodyPr wrap="square" rtlCol="0" anchor="ctr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200" dirty="0">
                      <a:solidFill>
                        <a:schemeClr val="tx1"/>
                      </a:solidFill>
                    </a:rPr>
                    <a:t>*</a:t>
                  </a:r>
                  <a:endParaRPr lang="ko-KR" alt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TextBox 1"/>
                <p:cNvSpPr txBox="1"/>
                <p:nvPr/>
              </p:nvSpPr>
              <p:spPr>
                <a:xfrm>
                  <a:off x="7241393" y="3700154"/>
                  <a:ext cx="315904" cy="351421"/>
                </a:xfrm>
                <a:prstGeom prst="rect">
                  <a:avLst/>
                </a:prstGeom>
              </p:spPr>
              <p:txBody>
                <a:bodyPr wrap="square" rtlCol="0" anchor="ctr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200" dirty="0">
                      <a:solidFill>
                        <a:schemeClr val="tx1"/>
                      </a:solidFill>
                    </a:rPr>
                    <a:t>*</a:t>
                  </a:r>
                  <a:endParaRPr lang="ko-KR" alt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TextBox 1"/>
                <p:cNvSpPr txBox="1"/>
                <p:nvPr/>
              </p:nvSpPr>
              <p:spPr>
                <a:xfrm>
                  <a:off x="7263968" y="3608669"/>
                  <a:ext cx="257873" cy="246350"/>
                </a:xfrm>
                <a:prstGeom prst="rect">
                  <a:avLst/>
                </a:prstGeom>
              </p:spPr>
              <p:txBody>
                <a:bodyPr wrap="square" rtlCol="0" anchor="ctr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100" dirty="0"/>
                    <a:t>#</a:t>
                  </a:r>
                  <a:endParaRPr lang="ko-KR" altLang="en-US" sz="1100" dirty="0"/>
                </a:p>
              </p:txBody>
            </p:sp>
            <p:sp>
              <p:nvSpPr>
                <p:cNvPr id="28" name="TextBox 1"/>
                <p:cNvSpPr txBox="1"/>
                <p:nvPr/>
              </p:nvSpPr>
              <p:spPr>
                <a:xfrm>
                  <a:off x="8010658" y="3533264"/>
                  <a:ext cx="257873" cy="246350"/>
                </a:xfrm>
                <a:prstGeom prst="rect">
                  <a:avLst/>
                </a:prstGeom>
              </p:spPr>
              <p:txBody>
                <a:bodyPr wrap="square" rtlCol="0" anchor="ctr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ko-KR" sz="1100" dirty="0"/>
                    <a:t>#</a:t>
                  </a:r>
                  <a:endParaRPr lang="ko-KR" altLang="en-US" sz="1100" dirty="0"/>
                </a:p>
              </p:txBody>
            </p:sp>
          </p:grpSp>
          <p:grpSp>
            <p:nvGrpSpPr>
              <p:cNvPr id="79" name="그룹 78"/>
              <p:cNvGrpSpPr/>
              <p:nvPr/>
            </p:nvGrpSpPr>
            <p:grpSpPr>
              <a:xfrm>
                <a:off x="4732621" y="260648"/>
                <a:ext cx="4185387" cy="2808312"/>
                <a:chOff x="4732621" y="260648"/>
                <a:chExt cx="4185387" cy="2808312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5273737" y="260648"/>
                  <a:ext cx="3642690" cy="276999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altLang="ko-KR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Ctrl                          300                 500 MPP</a:t>
                  </a:r>
                  <a:r>
                    <a:rPr lang="en-US" altLang="ko-KR" sz="1200" b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en-US" altLang="ko-KR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(µM)              </a:t>
                  </a:r>
                  <a:endParaRPr lang="ko-KR" alt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 flipH="1">
                  <a:off x="4732621" y="680681"/>
                  <a:ext cx="184666" cy="1668199"/>
                </a:xfrm>
                <a:prstGeom prst="rect">
                  <a:avLst/>
                </a:prstGeom>
                <a:noFill/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r>
                    <a:rPr lang="en-US" altLang="ko-KR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48h                     24h</a:t>
                  </a:r>
                  <a:endParaRPr lang="ko-KR" alt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5" name="Picture 47"/>
                <p:cNvPicPr>
                  <a:picLocks noChangeAspect="1" noChangeArrowheads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61393" y="1801834"/>
                  <a:ext cx="1284973" cy="9779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16" name="Picture 49"/>
                <p:cNvPicPr>
                  <a:picLocks noChangeAspect="1" noChangeArrowheads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95256" y="1801833"/>
                  <a:ext cx="1284973" cy="9779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17" name="Picture 50"/>
                <p:cNvPicPr>
                  <a:picLocks noChangeAspect="1" noChangeArrowheads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31454" y="1803028"/>
                  <a:ext cx="1284973" cy="9779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18" name="Picture 52"/>
                <p:cNvPicPr>
                  <a:picLocks noChangeAspect="1" noChangeArrowheads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95256" y="524134"/>
                  <a:ext cx="1284973" cy="9779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19" name="Picture 53"/>
                <p:cNvPicPr>
                  <a:picLocks noChangeAspect="1" noChangeArrowheads="1"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7693" y="521527"/>
                  <a:ext cx="1284973" cy="9779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20" name="Picture 54"/>
                <p:cNvPicPr>
                  <a:picLocks noChangeAspect="1" noChangeArrowheads="1"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33035" y="524134"/>
                  <a:ext cx="1284973" cy="9779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cxnSp>
              <p:nvCxnSpPr>
                <p:cNvPr id="21" name="직선 연결선 20"/>
                <p:cNvCxnSpPr/>
                <p:nvPr/>
              </p:nvCxnSpPr>
              <p:spPr>
                <a:xfrm>
                  <a:off x="8478106" y="2681137"/>
                  <a:ext cx="30363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TextBox 75"/>
                <p:cNvSpPr txBox="1"/>
                <p:nvPr/>
              </p:nvSpPr>
              <p:spPr>
                <a:xfrm>
                  <a:off x="5467294" y="1448401"/>
                  <a:ext cx="296587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(b)                    (c)                       (d)</a:t>
                  </a:r>
                  <a:endParaRPr lang="ko-KR" alt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5465124" y="2761183"/>
                  <a:ext cx="292580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(e)                    (f)                       (g)</a:t>
                  </a:r>
                  <a:endParaRPr lang="ko-KR" alt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81" name="직사각형 80"/>
            <p:cNvSpPr/>
            <p:nvPr/>
          </p:nvSpPr>
          <p:spPr>
            <a:xfrm>
              <a:off x="3476254" y="6423719"/>
              <a:ext cx="2376766" cy="4087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Aft>
                  <a:spcPts val="1000"/>
                </a:spcAft>
              </a:pPr>
              <a:r>
                <a:rPr lang="en-US" altLang="ko-KR" sz="1200" b="1" dirty="0">
                  <a:latin typeface="Arial" panose="020B0604020202020204" pitchFamily="34" charset="0"/>
                  <a:cs typeface="Times New Roman" panose="02020603050405020304" pitchFamily="18" charset="0"/>
                </a:rPr>
                <a:t>SUPPLEMENTARY FIGURE 2</a:t>
              </a:r>
              <a:endParaRPr lang="ko-KR" altLang="ko-KR" sz="1100" b="1" dirty="0"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4772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115616" y="836712"/>
            <a:ext cx="66967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 FIGURE 2: </a:t>
            </a:r>
          </a:p>
          <a:p>
            <a:pPr algn="just">
              <a:lnSpc>
                <a:spcPct val="200000"/>
              </a:lnSpc>
            </a:pP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MPP</a:t>
            </a:r>
            <a:r>
              <a:rPr lang="en-US" altLang="ko-K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reduces the viability of LN18 cells. (a) LN18 cells were exposed to 300 or 500 µM MPP</a:t>
            </a:r>
            <a:r>
              <a:rPr lang="en-US" altLang="ko-K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for 24 or 48 h, and apoptosis was analyzed using flow cytometry. The total number of early (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Annexin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r>
              <a:rPr lang="en-US" altLang="ko-K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/PI</a:t>
            </a:r>
            <a:r>
              <a:rPr lang="en-US" altLang="ko-K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 and late (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Annexin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r>
              <a:rPr lang="en-US" altLang="ko-K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/PI</a:t>
            </a:r>
            <a:r>
              <a:rPr lang="en-US" altLang="ko-K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) apoptotic cells are expressed as percentages. (b)-(g) Morphological changes were examined under a phase-contrast microscope. Bar, 100 µm. (h) DNAJB6(S) protein levels were measured by western blotting, and the data are presented as the mean relative to the expression of untreated cells. β-Actin was used as an internal control. (N=3, mean ± SEM, *p&lt;0.05 and </a:t>
            </a:r>
            <a:r>
              <a:rPr lang="en-US" altLang="ko-KR" sz="12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n.s.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&gt;0.05 compared with control at 24 or 48 h) </a:t>
            </a:r>
            <a:endParaRPr lang="ko-KR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673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2128064" y="3789040"/>
            <a:ext cx="5810181" cy="160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3: </a:t>
            </a: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Protein levels of DNAJB6(S) were evaluated by western blot assay after treatment with 500 µM MPP</a:t>
            </a:r>
            <a:r>
              <a:rPr lang="en-US" altLang="ko-KR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for 48 h. Results marked with dashed red lines are used in Fig. 4(h). #1, #2 and #3 indicate the sample number from the separated cell culture. Beta-actin was used as an internal control.</a:t>
            </a:r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Band of red boxes were used in Figure. </a:t>
            </a:r>
          </a:p>
        </p:txBody>
      </p:sp>
      <p:grpSp>
        <p:nvGrpSpPr>
          <p:cNvPr id="110" name="그룹 109"/>
          <p:cNvGrpSpPr/>
          <p:nvPr/>
        </p:nvGrpSpPr>
        <p:grpSpPr>
          <a:xfrm>
            <a:off x="2316020" y="959788"/>
            <a:ext cx="4803765" cy="2441662"/>
            <a:chOff x="2316020" y="959788"/>
            <a:chExt cx="4803765" cy="2441662"/>
          </a:xfrm>
        </p:grpSpPr>
        <p:grpSp>
          <p:nvGrpSpPr>
            <p:cNvPr id="3" name="그룹 2"/>
            <p:cNvGrpSpPr/>
            <p:nvPr/>
          </p:nvGrpSpPr>
          <p:grpSpPr>
            <a:xfrm>
              <a:off x="2624637" y="1914854"/>
              <a:ext cx="404669" cy="246221"/>
              <a:chOff x="470848" y="1253644"/>
              <a:chExt cx="404669" cy="246221"/>
            </a:xfrm>
          </p:grpSpPr>
          <p:cxnSp>
            <p:nvCxnSpPr>
              <p:cNvPr id="55" name="직선 연결선 54"/>
              <p:cNvCxnSpPr/>
              <p:nvPr/>
            </p:nvCxnSpPr>
            <p:spPr>
              <a:xfrm>
                <a:off x="703998" y="1389153"/>
                <a:ext cx="1715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470848" y="1253644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42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" name="그룹 3"/>
            <p:cNvGrpSpPr/>
            <p:nvPr/>
          </p:nvGrpSpPr>
          <p:grpSpPr>
            <a:xfrm>
              <a:off x="2637863" y="1612931"/>
              <a:ext cx="404669" cy="246221"/>
              <a:chOff x="470848" y="1253644"/>
              <a:chExt cx="404669" cy="24622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703998" y="1389153"/>
                <a:ext cx="1715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470848" y="1253644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27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" name="그룹 4"/>
            <p:cNvGrpSpPr/>
            <p:nvPr/>
          </p:nvGrpSpPr>
          <p:grpSpPr>
            <a:xfrm>
              <a:off x="5033155" y="1257950"/>
              <a:ext cx="1338828" cy="902050"/>
              <a:chOff x="627798" y="897017"/>
              <a:chExt cx="1338828" cy="902050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627798" y="897017"/>
                <a:ext cx="1338828" cy="339195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>
                  <a:lnSpc>
                    <a:spcPct val="250000"/>
                  </a:lnSpc>
                </a:pPr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Ctrl 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300 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500</a:t>
                </a:r>
              </a:p>
            </p:txBody>
          </p:sp>
          <p:grpSp>
            <p:nvGrpSpPr>
              <p:cNvPr id="50" name="그룹 49"/>
              <p:cNvGrpSpPr/>
              <p:nvPr/>
            </p:nvGrpSpPr>
            <p:grpSpPr>
              <a:xfrm>
                <a:off x="797863" y="1248267"/>
                <a:ext cx="1081454" cy="550800"/>
                <a:chOff x="797863" y="1248267"/>
                <a:chExt cx="1081454" cy="550800"/>
              </a:xfrm>
            </p:grpSpPr>
            <p:pic>
              <p:nvPicPr>
                <p:cNvPr id="51" name="Picture 5"/>
                <p:cNvPicPr preferRelativeResize="0">
                  <a:picLocks noChangeArrowheads="1"/>
                </p:cNvPicPr>
                <p:nvPr/>
              </p:nvPicPr>
              <p:blipFill>
                <a:blip r:embed="rId2" cstate="print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7863" y="1583067"/>
                  <a:ext cx="1080000" cy="2160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52" name="Picture 2"/>
                <p:cNvPicPr preferRelativeResize="0">
                  <a:picLocks noChangeArrowheads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50000"/>
                          </a14:imgEffect>
                          <a14:imgEffect>
                            <a14:brightnessContrast bright="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9317" y="1248267"/>
                  <a:ext cx="1080000" cy="2880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6" name="TextBox 5"/>
            <p:cNvSpPr txBox="1"/>
            <p:nvPr/>
          </p:nvSpPr>
          <p:spPr>
            <a:xfrm>
              <a:off x="3355072" y="959788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ko-KR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그룹 7"/>
            <p:cNvGrpSpPr/>
            <p:nvPr/>
          </p:nvGrpSpPr>
          <p:grpSpPr>
            <a:xfrm>
              <a:off x="2804228" y="1268046"/>
              <a:ext cx="1338828" cy="890125"/>
              <a:chOff x="836712" y="3190911"/>
              <a:chExt cx="1338828" cy="890125"/>
            </a:xfrm>
          </p:grpSpPr>
          <p:grpSp>
            <p:nvGrpSpPr>
              <p:cNvPr id="45" name="그룹 44"/>
              <p:cNvGrpSpPr/>
              <p:nvPr/>
            </p:nvGrpSpPr>
            <p:grpSpPr>
              <a:xfrm>
                <a:off x="989237" y="3531603"/>
                <a:ext cx="1080000" cy="549433"/>
                <a:chOff x="989237" y="3531603"/>
                <a:chExt cx="1080000" cy="549433"/>
              </a:xfrm>
            </p:grpSpPr>
            <p:pic>
              <p:nvPicPr>
                <p:cNvPr id="47" name="Picture 5"/>
                <p:cNvPicPr preferRelativeResize="0">
                  <a:picLocks noChangeArrowheads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bright="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89237" y="3865036"/>
                  <a:ext cx="1080000" cy="2160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48" name="Picture 13"/>
                <p:cNvPicPr preferRelativeResize="0">
                  <a:picLocks noChangeArrowheads="1"/>
                </p:cNvPicPr>
                <p:nvPr/>
              </p:nvPicPr>
              <p:blipFill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sharpenSoften amount="50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89237" y="3531603"/>
                  <a:ext cx="1080000" cy="2880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  <p:sp>
            <p:nvSpPr>
              <p:cNvPr id="46" name="TextBox 45"/>
              <p:cNvSpPr txBox="1"/>
              <p:nvPr/>
            </p:nvSpPr>
            <p:spPr>
              <a:xfrm>
                <a:off x="836712" y="3190911"/>
                <a:ext cx="1338828" cy="339195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>
                  <a:lnSpc>
                    <a:spcPct val="250000"/>
                  </a:lnSpc>
                </a:pPr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Ctrl 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300 </a:t>
                </a:r>
              </a:p>
              <a:p>
                <a:pPr>
                  <a:lnSpc>
                    <a:spcPct val="250000"/>
                  </a:lnSpc>
                </a:pPr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500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5579746" y="960180"/>
              <a:ext cx="3353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>
                  <a:latin typeface="Arial" panose="020B0604020202020204" pitchFamily="34" charset="0"/>
                  <a:cs typeface="Arial" panose="020B0604020202020204" pitchFamily="34" charset="0"/>
                </a:rPr>
                <a:t>#3</a:t>
              </a:r>
              <a:endParaRPr lang="ko-KR" alt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그룹 9"/>
            <p:cNvGrpSpPr/>
            <p:nvPr/>
          </p:nvGrpSpPr>
          <p:grpSpPr>
            <a:xfrm>
              <a:off x="6281996" y="1935905"/>
              <a:ext cx="634948" cy="246221"/>
              <a:chOff x="5113794" y="2877177"/>
              <a:chExt cx="634948" cy="246221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5185767" y="2877177"/>
                <a:ext cx="5629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ko-KR" sz="1000" dirty="0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β</a:t>
                </a:r>
                <a:r>
                  <a:rPr lang="en-US" altLang="ko-KR" sz="1000" dirty="0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 actin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4" name="직선 화살표 연결선 43"/>
              <p:cNvCxnSpPr/>
              <p:nvPr/>
            </p:nvCxnSpPr>
            <p:spPr>
              <a:xfrm flipH="1">
                <a:off x="5113794" y="2988816"/>
                <a:ext cx="144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그룹 10"/>
            <p:cNvGrpSpPr/>
            <p:nvPr/>
          </p:nvGrpSpPr>
          <p:grpSpPr>
            <a:xfrm>
              <a:off x="6287520" y="1618919"/>
              <a:ext cx="832117" cy="246221"/>
              <a:chOff x="5113794" y="2877177"/>
              <a:chExt cx="832117" cy="246221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5185767" y="2877177"/>
                <a:ext cx="7601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Dnajb6(S)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직선 화살표 연결선 41"/>
              <p:cNvCxnSpPr/>
              <p:nvPr/>
            </p:nvCxnSpPr>
            <p:spPr>
              <a:xfrm flipH="1">
                <a:off x="5113794" y="2988816"/>
                <a:ext cx="144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그룹 20"/>
            <p:cNvGrpSpPr/>
            <p:nvPr/>
          </p:nvGrpSpPr>
          <p:grpSpPr>
            <a:xfrm>
              <a:off x="2607002" y="2699211"/>
              <a:ext cx="404669" cy="246221"/>
              <a:chOff x="470848" y="1253644"/>
              <a:chExt cx="404669" cy="246221"/>
            </a:xfrm>
          </p:grpSpPr>
          <p:cxnSp>
            <p:nvCxnSpPr>
              <p:cNvPr id="39" name="직선 연결선 38"/>
              <p:cNvCxnSpPr/>
              <p:nvPr/>
            </p:nvCxnSpPr>
            <p:spPr>
              <a:xfrm>
                <a:off x="703998" y="1389153"/>
                <a:ext cx="1715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470848" y="1253644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42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" name="그룹 21"/>
            <p:cNvGrpSpPr/>
            <p:nvPr/>
          </p:nvGrpSpPr>
          <p:grpSpPr>
            <a:xfrm>
              <a:off x="2620228" y="2416338"/>
              <a:ext cx="404669" cy="246221"/>
              <a:chOff x="470848" y="1253644"/>
              <a:chExt cx="404669" cy="246221"/>
            </a:xfrm>
          </p:grpSpPr>
          <p:cxnSp>
            <p:nvCxnSpPr>
              <p:cNvPr id="37" name="직선 연결선 36"/>
              <p:cNvCxnSpPr/>
              <p:nvPr/>
            </p:nvCxnSpPr>
            <p:spPr>
              <a:xfrm>
                <a:off x="703998" y="1389153"/>
                <a:ext cx="1715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470848" y="1253644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27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3" name="Picture 6"/>
            <p:cNvPicPr preferRelativeResize="0">
              <a:picLocks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820" y="2721294"/>
              <a:ext cx="1080000" cy="216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24" name="Picture 6"/>
            <p:cNvPicPr preferRelativeResize="0">
              <a:picLocks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820" y="2397831"/>
              <a:ext cx="1080000" cy="288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grpSp>
          <p:nvGrpSpPr>
            <p:cNvPr id="26" name="그룹 25"/>
            <p:cNvGrpSpPr/>
            <p:nvPr/>
          </p:nvGrpSpPr>
          <p:grpSpPr>
            <a:xfrm>
              <a:off x="5203220" y="2397600"/>
              <a:ext cx="1080000" cy="559050"/>
              <a:chOff x="4313744" y="3946337"/>
              <a:chExt cx="1080000" cy="559050"/>
            </a:xfrm>
          </p:grpSpPr>
          <p:pic>
            <p:nvPicPr>
              <p:cNvPr id="33" name="Picture 6"/>
              <p:cNvPicPr preferRelativeResize="0">
                <a:picLocks noChangeArrowheads="1"/>
              </p:cNvPicPr>
              <p:nvPr/>
            </p:nvPicPr>
            <p:blipFill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3744" y="4289387"/>
                <a:ext cx="1080000" cy="216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34" name="Picture 8"/>
              <p:cNvPicPr preferRelativeResize="0">
                <a:picLocks noChangeArrowheads="1"/>
              </p:cNvPicPr>
              <p:nvPr/>
            </p:nvPicPr>
            <p:blipFill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3744" y="3946337"/>
                <a:ext cx="1080000" cy="298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  <p:grpSp>
          <p:nvGrpSpPr>
            <p:cNvPr id="27" name="그룹 26"/>
            <p:cNvGrpSpPr/>
            <p:nvPr/>
          </p:nvGrpSpPr>
          <p:grpSpPr>
            <a:xfrm>
              <a:off x="6282144" y="2699393"/>
              <a:ext cx="634948" cy="246221"/>
              <a:chOff x="5113794" y="2877177"/>
              <a:chExt cx="634948" cy="246221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5185767" y="2877177"/>
                <a:ext cx="5629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altLang="ko-KR" sz="1000" dirty="0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β</a:t>
                </a:r>
                <a:r>
                  <a:rPr lang="en-US" altLang="ko-KR" sz="1000" dirty="0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 actin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2" name="직선 화살표 연결선 31"/>
              <p:cNvCxnSpPr/>
              <p:nvPr/>
            </p:nvCxnSpPr>
            <p:spPr>
              <a:xfrm flipH="1">
                <a:off x="5113794" y="2988816"/>
                <a:ext cx="144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그룹 27"/>
            <p:cNvGrpSpPr/>
            <p:nvPr/>
          </p:nvGrpSpPr>
          <p:grpSpPr>
            <a:xfrm>
              <a:off x="6287668" y="2401457"/>
              <a:ext cx="832117" cy="246221"/>
              <a:chOff x="5113794" y="2877177"/>
              <a:chExt cx="832117" cy="246221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5185767" y="2877177"/>
                <a:ext cx="7601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00" dirty="0">
                    <a:latin typeface="Arial" panose="020B0604020202020204" pitchFamily="34" charset="0"/>
                    <a:ea typeface="맑은 고딕"/>
                    <a:cs typeface="Arial" panose="020B0604020202020204" pitchFamily="34" charset="0"/>
                  </a:rPr>
                  <a:t>Dnajb6(S)</a:t>
                </a:r>
                <a:endParaRPr lang="ko-KR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0" name="직선 화살표 연결선 29"/>
              <p:cNvCxnSpPr/>
              <p:nvPr/>
            </p:nvCxnSpPr>
            <p:spPr>
              <a:xfrm flipH="1">
                <a:off x="5113794" y="2988816"/>
                <a:ext cx="144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직사각형 12"/>
            <p:cNvSpPr/>
            <p:nvPr/>
          </p:nvSpPr>
          <p:spPr>
            <a:xfrm>
              <a:off x="2926273" y="1266969"/>
              <a:ext cx="1137760" cy="1761517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96411" y="1258030"/>
              <a:ext cx="1338828" cy="33919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Ctrl </a:t>
              </a:r>
            </a:p>
            <a:p>
              <a:pPr>
                <a:lnSpc>
                  <a:spcPct val="250000"/>
                </a:lnSpc>
              </a:pPr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300 </a:t>
              </a:r>
            </a:p>
            <a:p>
              <a:pPr>
                <a:lnSpc>
                  <a:spcPct val="250000"/>
                </a:lnSpc>
              </a:pPr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flipH="1">
              <a:off x="2316020" y="1099344"/>
              <a:ext cx="353943" cy="141693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altLang="ko-KR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pMOCK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flipH="1">
              <a:off x="2316020" y="1878336"/>
              <a:ext cx="353943" cy="152311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pDNAJB6(S)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6179977" y="1364796"/>
              <a:ext cx="71846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MPP</a:t>
              </a:r>
              <a:r>
                <a:rPr lang="en-US" altLang="ko-KR" sz="9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(µM)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4067944" y="1268760"/>
              <a:ext cx="1137760" cy="1761517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9" name="그룹 108"/>
            <p:cNvGrpSpPr/>
            <p:nvPr/>
          </p:nvGrpSpPr>
          <p:grpSpPr>
            <a:xfrm>
              <a:off x="4084586" y="959788"/>
              <a:ext cx="1091513" cy="1988406"/>
              <a:chOff x="4084586" y="959788"/>
              <a:chExt cx="1091513" cy="198840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443887" y="959788"/>
                <a:ext cx="33534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#2</a:t>
                </a:r>
                <a:endParaRPr lang="ko-KR" altLang="en-U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7" name="그룹 56"/>
              <p:cNvGrpSpPr/>
              <p:nvPr/>
            </p:nvGrpSpPr>
            <p:grpSpPr>
              <a:xfrm>
                <a:off x="4084586" y="1607241"/>
                <a:ext cx="1091513" cy="555017"/>
                <a:chOff x="4050523" y="3140698"/>
                <a:chExt cx="1091513" cy="555017"/>
              </a:xfrm>
            </p:grpSpPr>
            <p:pic>
              <p:nvPicPr>
                <p:cNvPr id="68" name="Picture 2"/>
                <p:cNvPicPr preferRelativeResize="0">
                  <a:picLocks noChangeArrowheads="1"/>
                </p:cNvPicPr>
                <p:nvPr/>
              </p:nvPicPr>
              <p:blipFill>
                <a:blip r:embed="rId18">
                  <a:extLst>
                    <a:ext uri="{BEBA8EAE-BF5A-486C-A8C5-ECC9F3942E4B}">
                      <a14:imgProps xmlns:a14="http://schemas.microsoft.com/office/drawing/2010/main">
                        <a14:imgLayer r:embed="rId19">
                          <a14:imgEffect>
                            <a14:brightnessContrast bright="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50523" y="3140698"/>
                  <a:ext cx="1080000" cy="2880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69" name="Picture 5"/>
                <p:cNvPicPr preferRelativeResize="0">
                  <a:picLocks noChangeArrowheads="1"/>
                </p:cNvPicPr>
                <p:nvPr/>
              </p:nvPicPr>
              <p:blipFill>
                <a:blip r:embed="rId20">
                  <a:extLst>
                    <a:ext uri="{BEBA8EAE-BF5A-486C-A8C5-ECC9F3942E4B}">
                      <a14:imgProps xmlns:a14="http://schemas.microsoft.com/office/drawing/2010/main">
                        <a14:imgLayer r:embed="rId21">
                          <a14:imgEffect>
                            <a14:brightnessContrast bright="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62036" y="3479715"/>
                  <a:ext cx="1080000" cy="2160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  <p:grpSp>
            <p:nvGrpSpPr>
              <p:cNvPr id="108" name="그룹 107"/>
              <p:cNvGrpSpPr/>
              <p:nvPr/>
            </p:nvGrpSpPr>
            <p:grpSpPr>
              <a:xfrm>
                <a:off x="4086994" y="2403333"/>
                <a:ext cx="1080291" cy="544861"/>
                <a:chOff x="4196398" y="3027361"/>
                <a:chExt cx="1080291" cy="544861"/>
              </a:xfrm>
            </p:grpSpPr>
            <p:pic>
              <p:nvPicPr>
                <p:cNvPr id="92" name="Picture 2"/>
                <p:cNvPicPr preferRelativeResize="0">
                  <a:picLocks noChangeArrowheads="1"/>
                </p:cNvPicPr>
                <p:nvPr/>
              </p:nvPicPr>
              <p:blipFill>
                <a:blip r:embed="rId22">
                  <a:extLst>
                    <a:ext uri="{BEBA8EAE-BF5A-486C-A8C5-ECC9F3942E4B}">
                      <a14:imgProps xmlns:a14="http://schemas.microsoft.com/office/drawing/2010/main">
                        <a14:imgLayer r:embed="rId23"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96689" y="3027361"/>
                  <a:ext cx="1080000" cy="2880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93" name="Picture 3"/>
                <p:cNvPicPr preferRelativeResize="0">
                  <a:picLocks noChangeArrowheads="1"/>
                </p:cNvPicPr>
                <p:nvPr/>
              </p:nvPicPr>
              <p:blipFill>
                <a:blip r:embed="rId24">
                  <a:extLst>
                    <a:ext uri="{BEBA8EAE-BF5A-486C-A8C5-ECC9F3942E4B}">
                      <a14:imgProps xmlns:a14="http://schemas.microsoft.com/office/drawing/2010/main">
                        <a14:imgLayer r:embed="rId25">
                          <a14:imgEffect>
                            <a14:brightnessContrast bright="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96398" y="3356222"/>
                  <a:ext cx="1080000" cy="2160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554606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4003</TotalTime>
  <Words>471</Words>
  <Application>Microsoft Office PowerPoint</Application>
  <PresentationFormat>화면 슬라이드 쇼(4:3)</PresentationFormat>
  <Paragraphs>89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맑은 고딕</vt:lpstr>
      <vt:lpstr>Arial</vt:lpstr>
      <vt:lpstr>Calibri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임사비나</cp:lastModifiedBy>
  <cp:revision>1096</cp:revision>
  <cp:lastPrinted>2016-08-09T07:25:45Z</cp:lastPrinted>
  <dcterms:created xsi:type="dcterms:W3CDTF">2016-08-09T02:06:19Z</dcterms:created>
  <dcterms:modified xsi:type="dcterms:W3CDTF">2016-11-24T09:39:28Z</dcterms:modified>
</cp:coreProperties>
</file>