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34" r:id="rId2"/>
    <p:sldId id="296" r:id="rId3"/>
    <p:sldId id="297" r:id="rId4"/>
    <p:sldId id="331" r:id="rId5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34" autoAdjust="0"/>
    <p:restoredTop sz="91319" autoAdjust="0"/>
  </p:normalViewPr>
  <p:slideViewPr>
    <p:cSldViewPr>
      <p:cViewPr varScale="1">
        <p:scale>
          <a:sx n="119" d="100"/>
          <a:sy n="119" d="100"/>
        </p:scale>
        <p:origin x="-2016" y="-82"/>
      </p:cViewPr>
      <p:guideLst>
        <p:guide orient="horz" pos="2117"/>
        <p:guide pos="47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16" y="-114"/>
      </p:cViewPr>
      <p:guideLst>
        <p:guide orient="horz" pos="2932"/>
        <p:guide pos="222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F3C24-F12B-4A7A-BDF6-8EAFFFEBDD58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2FA98-A62E-48C2-96C5-5C0813D6A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59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55938" cy="465138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r">
              <a:defRPr sz="1200"/>
            </a:lvl1pPr>
          </a:lstStyle>
          <a:p>
            <a:fld id="{6F6C9F3D-EDD0-4C23-BB22-13E9F83FF600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9" tIns="45720" rIns="91439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851" y="4421188"/>
            <a:ext cx="5643563" cy="4189412"/>
          </a:xfrm>
          <a:prstGeom prst="rect">
            <a:avLst/>
          </a:prstGeom>
        </p:spPr>
        <p:txBody>
          <a:bodyPr vert="horz" lIns="91439" tIns="45720" rIns="91439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2376"/>
            <a:ext cx="3055938" cy="465138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738" y="8842376"/>
            <a:ext cx="3055937" cy="465138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r">
              <a:defRPr sz="1200"/>
            </a:lvl1pPr>
          </a:lstStyle>
          <a:p>
            <a:fld id="{1595CF65-9D24-4170-8197-1D00797CAC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7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007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772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41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33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42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96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60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22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451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16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77632-CB17-4A2C-A4AE-527704D3981F}" type="datetimeFigureOut">
              <a:rPr lang="en-US" smtClean="0"/>
              <a:t>8/25/2016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DCFB4-AC70-4220-BFAD-533AEDB2C4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71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1752600"/>
            <a:ext cx="7089633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dirty="0" smtClean="0"/>
              <a:t>Supplemental</a:t>
            </a:r>
          </a:p>
          <a:p>
            <a:pPr algn="ctr"/>
            <a:r>
              <a:rPr lang="en-US" sz="9600" dirty="0" smtClean="0"/>
              <a:t>Figures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803168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609600" y="4953000"/>
            <a:ext cx="78485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S1: Sequential gating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strategy to define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of CD4+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cell memory subsets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Lymphocytes were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gated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based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on forward vs. side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scatter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and doublets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were excluded from the analysis. Live CD3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+ T cells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were segregated from gated lymphocytes following exclusion of dead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CD14+ (monocytes) and CD19+ (B cells)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CD4+ T cells were defined as CD3+CD8-CD4+ cells and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further subdivided into effector/memory or naïve subsets as follows: T central/memory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CD62L+CD45RA−), T effector/memory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CD62L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− CD45RA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−),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RA positive 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effector/memory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(T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EMRA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CD62L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−CD45RA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+), and 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naive (T</a:t>
            </a:r>
            <a:r>
              <a:rPr lang="en-US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: CD62L+CD45RA+) subsets. Percentages (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mean±SE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of each cell subsets shown in panel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were derived from the PBMC samples obtained from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volunteers (n=16) on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Pre- and Post-vaccination days.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5906" y="1828800"/>
            <a:ext cx="8947538" cy="2057400"/>
            <a:chOff x="28703" y="685800"/>
            <a:chExt cx="9064165" cy="2135832"/>
          </a:xfrm>
        </p:grpSpPr>
        <p:grpSp>
          <p:nvGrpSpPr>
            <p:cNvPr id="2" name="Group 1"/>
            <p:cNvGrpSpPr/>
            <p:nvPr/>
          </p:nvGrpSpPr>
          <p:grpSpPr>
            <a:xfrm>
              <a:off x="28703" y="685800"/>
              <a:ext cx="9064165" cy="2135832"/>
              <a:chOff x="28703" y="685800"/>
              <a:chExt cx="9064165" cy="2135832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60960" y="685800"/>
                <a:ext cx="9031908" cy="2135832"/>
                <a:chOff x="-91272" y="2504499"/>
                <a:chExt cx="9056742" cy="2135832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-91272" y="2518373"/>
                  <a:ext cx="1767672" cy="2078812"/>
                  <a:chOff x="143089" y="606549"/>
                  <a:chExt cx="1767672" cy="2078812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143089" y="856561"/>
                    <a:ext cx="1767672" cy="1828800"/>
                    <a:chOff x="124304" y="808495"/>
                    <a:chExt cx="1767672" cy="1828800"/>
                  </a:xfrm>
                </p:grpSpPr>
                <p:pic>
                  <p:nvPicPr>
                    <p:cNvPr id="61" name="Picture 2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342"/>
                    <a:stretch/>
                  </p:blipFill>
                  <p:spPr bwMode="auto">
                    <a:xfrm>
                      <a:off x="124304" y="808495"/>
                      <a:ext cx="1767672" cy="1828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62" name="Freeform 61"/>
                    <p:cNvSpPr/>
                    <p:nvPr/>
                  </p:nvSpPr>
                  <p:spPr>
                    <a:xfrm>
                      <a:off x="756748" y="1799539"/>
                      <a:ext cx="677970" cy="329184"/>
                    </a:xfrm>
                    <a:custGeom>
                      <a:avLst/>
                      <a:gdLst>
                        <a:gd name="connsiteX0" fmla="*/ 4033 w 677970"/>
                        <a:gd name="connsiteY0" fmla="*/ 299923 h 329184"/>
                        <a:gd name="connsiteX1" fmla="*/ 11348 w 677970"/>
                        <a:gd name="connsiteY1" fmla="*/ 219456 h 329184"/>
                        <a:gd name="connsiteX2" fmla="*/ 18663 w 677970"/>
                        <a:gd name="connsiteY2" fmla="*/ 197511 h 329184"/>
                        <a:gd name="connsiteX3" fmla="*/ 40609 w 677970"/>
                        <a:gd name="connsiteY3" fmla="*/ 117043 h 329184"/>
                        <a:gd name="connsiteX4" fmla="*/ 62554 w 677970"/>
                        <a:gd name="connsiteY4" fmla="*/ 95098 h 329184"/>
                        <a:gd name="connsiteX5" fmla="*/ 84500 w 677970"/>
                        <a:gd name="connsiteY5" fmla="*/ 87783 h 329184"/>
                        <a:gd name="connsiteX6" fmla="*/ 135706 w 677970"/>
                        <a:gd name="connsiteY6" fmla="*/ 51207 h 329184"/>
                        <a:gd name="connsiteX7" fmla="*/ 150337 w 677970"/>
                        <a:gd name="connsiteY7" fmla="*/ 36576 h 329184"/>
                        <a:gd name="connsiteX8" fmla="*/ 194228 w 677970"/>
                        <a:gd name="connsiteY8" fmla="*/ 21946 h 329184"/>
                        <a:gd name="connsiteX9" fmla="*/ 223489 w 677970"/>
                        <a:gd name="connsiteY9" fmla="*/ 14631 h 329184"/>
                        <a:gd name="connsiteX10" fmla="*/ 245434 w 677970"/>
                        <a:gd name="connsiteY10" fmla="*/ 7315 h 329184"/>
                        <a:gd name="connsiteX11" fmla="*/ 318586 w 677970"/>
                        <a:gd name="connsiteY11" fmla="*/ 0 h 329184"/>
                        <a:gd name="connsiteX12" fmla="*/ 633140 w 677970"/>
                        <a:gd name="connsiteY12" fmla="*/ 7315 h 329184"/>
                        <a:gd name="connsiteX13" fmla="*/ 662401 w 677970"/>
                        <a:gd name="connsiteY13" fmla="*/ 36576 h 329184"/>
                        <a:gd name="connsiteX14" fmla="*/ 662401 w 677970"/>
                        <a:gd name="connsiteY14" fmla="*/ 256032 h 329184"/>
                        <a:gd name="connsiteX15" fmla="*/ 633140 w 677970"/>
                        <a:gd name="connsiteY15" fmla="*/ 285293 h 329184"/>
                        <a:gd name="connsiteX16" fmla="*/ 611194 w 677970"/>
                        <a:gd name="connsiteY16" fmla="*/ 307239 h 329184"/>
                        <a:gd name="connsiteX17" fmla="*/ 574618 w 677970"/>
                        <a:gd name="connsiteY17" fmla="*/ 314554 h 329184"/>
                        <a:gd name="connsiteX18" fmla="*/ 355162 w 677970"/>
                        <a:gd name="connsiteY18" fmla="*/ 329184 h 329184"/>
                        <a:gd name="connsiteX19" fmla="*/ 150337 w 677970"/>
                        <a:gd name="connsiteY19" fmla="*/ 321869 h 329184"/>
                        <a:gd name="connsiteX20" fmla="*/ 128391 w 677970"/>
                        <a:gd name="connsiteY20" fmla="*/ 314554 h 329184"/>
                        <a:gd name="connsiteX21" fmla="*/ 77185 w 677970"/>
                        <a:gd name="connsiteY21" fmla="*/ 299923 h 329184"/>
                        <a:gd name="connsiteX22" fmla="*/ 4033 w 677970"/>
                        <a:gd name="connsiteY22" fmla="*/ 299923 h 32918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677970" h="329184">
                          <a:moveTo>
                            <a:pt x="4033" y="299923"/>
                          </a:moveTo>
                          <a:cubicBezTo>
                            <a:pt x="-6940" y="286512"/>
                            <a:pt x="7539" y="246118"/>
                            <a:pt x="11348" y="219456"/>
                          </a:cubicBezTo>
                          <a:cubicBezTo>
                            <a:pt x="12438" y="211823"/>
                            <a:pt x="16793" y="204991"/>
                            <a:pt x="18663" y="197511"/>
                          </a:cubicBezTo>
                          <a:cubicBezTo>
                            <a:pt x="22473" y="182272"/>
                            <a:pt x="30146" y="127506"/>
                            <a:pt x="40609" y="117043"/>
                          </a:cubicBezTo>
                          <a:cubicBezTo>
                            <a:pt x="47924" y="109728"/>
                            <a:pt x="53946" y="100836"/>
                            <a:pt x="62554" y="95098"/>
                          </a:cubicBezTo>
                          <a:cubicBezTo>
                            <a:pt x="68970" y="90821"/>
                            <a:pt x="77185" y="90221"/>
                            <a:pt x="84500" y="87783"/>
                          </a:cubicBezTo>
                          <a:cubicBezTo>
                            <a:pt x="119213" y="53070"/>
                            <a:pt x="100675" y="62884"/>
                            <a:pt x="135706" y="51207"/>
                          </a:cubicBezTo>
                          <a:cubicBezTo>
                            <a:pt x="140583" y="46330"/>
                            <a:pt x="144168" y="39660"/>
                            <a:pt x="150337" y="36576"/>
                          </a:cubicBezTo>
                          <a:cubicBezTo>
                            <a:pt x="164131" y="29679"/>
                            <a:pt x="179598" y="26823"/>
                            <a:pt x="194228" y="21946"/>
                          </a:cubicBezTo>
                          <a:cubicBezTo>
                            <a:pt x="203766" y="18767"/>
                            <a:pt x="213822" y="17393"/>
                            <a:pt x="223489" y="14631"/>
                          </a:cubicBezTo>
                          <a:cubicBezTo>
                            <a:pt x="230903" y="12513"/>
                            <a:pt x="237813" y="8488"/>
                            <a:pt x="245434" y="7315"/>
                          </a:cubicBezTo>
                          <a:cubicBezTo>
                            <a:pt x="269655" y="3589"/>
                            <a:pt x="294202" y="2438"/>
                            <a:pt x="318586" y="0"/>
                          </a:cubicBezTo>
                          <a:lnTo>
                            <a:pt x="633140" y="7315"/>
                          </a:lnTo>
                          <a:cubicBezTo>
                            <a:pt x="646856" y="8774"/>
                            <a:pt x="662401" y="36576"/>
                            <a:pt x="662401" y="36576"/>
                          </a:cubicBezTo>
                          <a:cubicBezTo>
                            <a:pt x="689956" y="119244"/>
                            <a:pt x="675068" y="66018"/>
                            <a:pt x="662401" y="256032"/>
                          </a:cubicBezTo>
                          <a:cubicBezTo>
                            <a:pt x="660628" y="282633"/>
                            <a:pt x="654421" y="278200"/>
                            <a:pt x="633140" y="285293"/>
                          </a:cubicBezTo>
                          <a:cubicBezTo>
                            <a:pt x="625825" y="292608"/>
                            <a:pt x="620447" y="302612"/>
                            <a:pt x="611194" y="307239"/>
                          </a:cubicBezTo>
                          <a:cubicBezTo>
                            <a:pt x="600073" y="312799"/>
                            <a:pt x="586907" y="312663"/>
                            <a:pt x="574618" y="314554"/>
                          </a:cubicBezTo>
                          <a:cubicBezTo>
                            <a:pt x="492566" y="327177"/>
                            <a:pt x="454458" y="324671"/>
                            <a:pt x="355162" y="329184"/>
                          </a:cubicBezTo>
                          <a:cubicBezTo>
                            <a:pt x="286887" y="326746"/>
                            <a:pt x="218514" y="326267"/>
                            <a:pt x="150337" y="321869"/>
                          </a:cubicBezTo>
                          <a:cubicBezTo>
                            <a:pt x="142642" y="321373"/>
                            <a:pt x="135805" y="316672"/>
                            <a:pt x="128391" y="314554"/>
                          </a:cubicBezTo>
                          <a:cubicBezTo>
                            <a:pt x="64128" y="296194"/>
                            <a:pt x="129775" y="317456"/>
                            <a:pt x="77185" y="299923"/>
                          </a:cubicBezTo>
                          <a:cubicBezTo>
                            <a:pt x="50484" y="273224"/>
                            <a:pt x="15006" y="313334"/>
                            <a:pt x="4033" y="299923"/>
                          </a:cubicBezTo>
                          <a:close/>
                        </a:path>
                      </a:pathLst>
                    </a:custGeom>
                    <a:noFill/>
                    <a:ln w="158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60" name="TextBox 59"/>
                  <p:cNvSpPr txBox="1"/>
                  <p:nvPr/>
                </p:nvSpPr>
                <p:spPr>
                  <a:xfrm>
                    <a:off x="455319" y="606549"/>
                    <a:ext cx="1399742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A. Lymphocyte gate</a:t>
                    </a:r>
                    <a:endParaRPr lang="en-US" sz="10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7" name="Group 6"/>
                <p:cNvGrpSpPr/>
                <p:nvPr/>
              </p:nvGrpSpPr>
              <p:grpSpPr>
                <a:xfrm>
                  <a:off x="1493793" y="2515675"/>
                  <a:ext cx="1858124" cy="2082469"/>
                  <a:chOff x="1741690" y="606550"/>
                  <a:chExt cx="1858124" cy="2082469"/>
                </a:xfrm>
              </p:grpSpPr>
              <p:grpSp>
                <p:nvGrpSpPr>
                  <p:cNvPr id="50" name="Group 49"/>
                  <p:cNvGrpSpPr>
                    <a:grpSpLocks/>
                  </p:cNvGrpSpPr>
                  <p:nvPr/>
                </p:nvGrpSpPr>
                <p:grpSpPr>
                  <a:xfrm>
                    <a:off x="1741690" y="860219"/>
                    <a:ext cx="1828800" cy="1828800"/>
                    <a:chOff x="2029767" y="705897"/>
                    <a:chExt cx="1828800" cy="1828800"/>
                  </a:xfrm>
                </p:grpSpPr>
                <p:pic>
                  <p:nvPicPr>
                    <p:cNvPr id="52" name="Picture 2499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2029767" y="705897"/>
                      <a:ext cx="1828800" cy="1828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grpSp>
                  <p:nvGrpSpPr>
                    <p:cNvPr id="53" name="Group 52"/>
                    <p:cNvGrpSpPr/>
                    <p:nvPr/>
                  </p:nvGrpSpPr>
                  <p:grpSpPr>
                    <a:xfrm>
                      <a:off x="2659512" y="1077371"/>
                      <a:ext cx="693288" cy="811772"/>
                      <a:chOff x="2659512" y="1077371"/>
                      <a:chExt cx="693288" cy="811772"/>
                    </a:xfrm>
                  </p:grpSpPr>
                  <p:cxnSp>
                    <p:nvCxnSpPr>
                      <p:cNvPr id="55" name="Straight Connector 54"/>
                      <p:cNvCxnSpPr/>
                      <p:nvPr/>
                    </p:nvCxnSpPr>
                    <p:spPr>
                      <a:xfrm flipV="1">
                        <a:off x="2659512" y="1077371"/>
                        <a:ext cx="609600" cy="746143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6" name="Straight Connector 55"/>
                      <p:cNvCxnSpPr/>
                      <p:nvPr/>
                    </p:nvCxnSpPr>
                    <p:spPr>
                      <a:xfrm flipV="1">
                        <a:off x="2743200" y="1143000"/>
                        <a:ext cx="609600" cy="746143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7" name="Straight Connector 56"/>
                      <p:cNvCxnSpPr/>
                      <p:nvPr/>
                    </p:nvCxnSpPr>
                    <p:spPr>
                      <a:xfrm>
                        <a:off x="3266028" y="1077372"/>
                        <a:ext cx="76200" cy="762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Straight Connector 57"/>
                      <p:cNvCxnSpPr/>
                      <p:nvPr/>
                    </p:nvCxnSpPr>
                    <p:spPr>
                      <a:xfrm>
                        <a:off x="2667000" y="1812283"/>
                        <a:ext cx="76200" cy="76200"/>
                      </a:xfrm>
                      <a:prstGeom prst="line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2079846" y="606550"/>
                    <a:ext cx="1519968" cy="246221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B. Doublets exclusion</a:t>
                    </a:r>
                    <a:endParaRPr lang="en-US" sz="10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" name="Group 7"/>
                <p:cNvGrpSpPr/>
                <p:nvPr/>
              </p:nvGrpSpPr>
              <p:grpSpPr>
                <a:xfrm>
                  <a:off x="3146845" y="2750426"/>
                  <a:ext cx="1857725" cy="1840403"/>
                  <a:chOff x="3299245" y="848616"/>
                  <a:chExt cx="1857725" cy="1840403"/>
                </a:xfrm>
              </p:grpSpPr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>
                  <a:xfrm>
                    <a:off x="3328170" y="860219"/>
                    <a:ext cx="1828800" cy="1828800"/>
                    <a:chOff x="3224942" y="662468"/>
                    <a:chExt cx="1828800" cy="1828800"/>
                  </a:xfrm>
                </p:grpSpPr>
                <p:pic>
                  <p:nvPicPr>
                    <p:cNvPr id="48" name="Picture 251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4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224942" y="662468"/>
                      <a:ext cx="1828800" cy="1828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4007198" y="1533831"/>
                      <a:ext cx="600389" cy="327678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47" name="TextBox 46"/>
                  <p:cNvSpPr txBox="1"/>
                  <p:nvPr/>
                </p:nvSpPr>
                <p:spPr>
                  <a:xfrm rot="16200000">
                    <a:off x="2628804" y="1519057"/>
                    <a:ext cx="1571714" cy="2308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Live dye+CD14+CD19</a:t>
                    </a:r>
                    <a:endPara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" name="TextBox 8"/>
                <p:cNvSpPr txBox="1"/>
                <p:nvPr/>
              </p:nvSpPr>
              <p:spPr>
                <a:xfrm>
                  <a:off x="3535290" y="2515675"/>
                  <a:ext cx="1119807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C. Live </a:t>
                  </a:r>
                  <a:r>
                    <a:rPr lang="en-US" sz="10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CD3</a:t>
                  </a:r>
                  <a:r>
                    <a:rPr lang="en-US" sz="1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endParaRPr lang="en-US" sz="1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0" name="Group 9"/>
                <p:cNvGrpSpPr/>
                <p:nvPr/>
              </p:nvGrpSpPr>
              <p:grpSpPr>
                <a:xfrm>
                  <a:off x="4840068" y="2504499"/>
                  <a:ext cx="1991912" cy="2124374"/>
                  <a:chOff x="4931812" y="2704668"/>
                  <a:chExt cx="1991912" cy="2124374"/>
                </a:xfrm>
              </p:grpSpPr>
              <p:grpSp>
                <p:nvGrpSpPr>
                  <p:cNvPr id="39" name="Group 38"/>
                  <p:cNvGrpSpPr/>
                  <p:nvPr/>
                </p:nvGrpSpPr>
                <p:grpSpPr>
                  <a:xfrm>
                    <a:off x="4968076" y="2704668"/>
                    <a:ext cx="1955648" cy="2086180"/>
                    <a:chOff x="4960667" y="602839"/>
                    <a:chExt cx="1955648" cy="2086180"/>
                  </a:xfrm>
                </p:grpSpPr>
                <p:grpSp>
                  <p:nvGrpSpPr>
                    <p:cNvPr id="42" name="Group 41"/>
                    <p:cNvGrpSpPr>
                      <a:grpSpLocks/>
                    </p:cNvGrpSpPr>
                    <p:nvPr/>
                  </p:nvGrpSpPr>
                  <p:grpSpPr>
                    <a:xfrm>
                      <a:off x="4960667" y="860219"/>
                      <a:ext cx="1828800" cy="1828800"/>
                      <a:chOff x="5490542" y="677553"/>
                      <a:chExt cx="1828800" cy="1828800"/>
                    </a:xfrm>
                  </p:grpSpPr>
                  <p:pic>
                    <p:nvPicPr>
                      <p:cNvPr id="44" name="Picture 25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0542" y="677553"/>
                        <a:ext cx="182880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sp>
                    <p:nvSpPr>
                      <p:cNvPr id="45" name="Rectangle 44"/>
                      <p:cNvSpPr/>
                      <p:nvPr/>
                    </p:nvSpPr>
                    <p:spPr>
                      <a:xfrm>
                        <a:off x="6231558" y="1676130"/>
                        <a:ext cx="533400" cy="370757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43" name="TextBox 42"/>
                    <p:cNvSpPr txBox="1"/>
                    <p:nvPr/>
                  </p:nvSpPr>
                  <p:spPr>
                    <a:xfrm>
                      <a:off x="5314594" y="602839"/>
                      <a:ext cx="1601721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 Live CD3+CD8-CD4+</a:t>
                      </a:r>
                      <a:endParaRPr lang="en-US" sz="1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5530099" y="4598210"/>
                    <a:ext cx="1119807" cy="2308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CD4-PE-Cy5</a:t>
                    </a:r>
                    <a:endPara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 rot="16200000">
                    <a:off x="4299419" y="3616554"/>
                    <a:ext cx="1495618" cy="230832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9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CD8-PerCp-Cy5.5</a:t>
                    </a:r>
                    <a:endParaRPr lang="en-US" sz="9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1000734" y="2914413"/>
                  <a:ext cx="776800" cy="941412"/>
                  <a:chOff x="1242671" y="935454"/>
                  <a:chExt cx="776800" cy="941412"/>
                </a:xfrm>
              </p:grpSpPr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1244419" y="935454"/>
                    <a:ext cx="0" cy="941412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  <a:head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/>
                  <p:cNvCxnSpPr/>
                  <p:nvPr/>
                </p:nvCxnSpPr>
                <p:spPr>
                  <a:xfrm>
                    <a:off x="1242671" y="935454"/>
                    <a:ext cx="776800" cy="0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2733138" y="2885499"/>
                  <a:ext cx="644596" cy="0"/>
                </a:xfrm>
                <a:prstGeom prst="straightConnector1">
                  <a:avLst/>
                </a:prstGeom>
                <a:ln w="15875" cap="sq"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" name="Group 12"/>
                <p:cNvGrpSpPr/>
                <p:nvPr/>
              </p:nvGrpSpPr>
              <p:grpSpPr>
                <a:xfrm>
                  <a:off x="4460788" y="2868612"/>
                  <a:ext cx="593346" cy="907917"/>
                  <a:chOff x="4555224" y="914560"/>
                  <a:chExt cx="593346" cy="907917"/>
                </a:xfrm>
              </p:grpSpPr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4555224" y="914560"/>
                    <a:ext cx="0" cy="907917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  <a:head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/>
                  <p:cNvCxnSpPr/>
                  <p:nvPr/>
                </p:nvCxnSpPr>
                <p:spPr>
                  <a:xfrm>
                    <a:off x="4555224" y="930859"/>
                    <a:ext cx="593346" cy="58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4" name="Group 13"/>
                <p:cNvGrpSpPr/>
                <p:nvPr/>
              </p:nvGrpSpPr>
              <p:grpSpPr>
                <a:xfrm>
                  <a:off x="6845664" y="2524799"/>
                  <a:ext cx="2119806" cy="2115532"/>
                  <a:chOff x="6845664" y="2524799"/>
                  <a:chExt cx="2119806" cy="2115532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6845664" y="2524799"/>
                    <a:ext cx="2119806" cy="2115532"/>
                    <a:chOff x="6998064" y="652249"/>
                    <a:chExt cx="2119806" cy="2115532"/>
                  </a:xfrm>
                </p:grpSpPr>
                <p:grpSp>
                  <p:nvGrpSpPr>
                    <p:cNvPr id="22" name="Group 21"/>
                    <p:cNvGrpSpPr/>
                    <p:nvPr/>
                  </p:nvGrpSpPr>
                  <p:grpSpPr>
                    <a:xfrm>
                      <a:off x="7014394" y="652249"/>
                      <a:ext cx="2103476" cy="2067839"/>
                      <a:chOff x="6597157" y="621180"/>
                      <a:chExt cx="2103476" cy="2067839"/>
                    </a:xfrm>
                  </p:grpSpPr>
                  <p:pic>
                    <p:nvPicPr>
                      <p:cNvPr id="25" name="Picture 2507"/>
                      <p:cNvPicPr>
                        <a:picLocks noChangeArrowheads="1"/>
                      </p:cNvPicPr>
                      <p:nvPr/>
                    </p:nvPicPr>
                    <p:blipFill rotWithShape="1"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1355"/>
                      <a:stretch/>
                    </p:blipFill>
                    <p:spPr bwMode="auto">
                      <a:xfrm>
                        <a:off x="6597157" y="860219"/>
                        <a:ext cx="1621140" cy="182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  <p:grpSp>
                    <p:nvGrpSpPr>
                      <p:cNvPr id="26" name="Group 25"/>
                      <p:cNvGrpSpPr/>
                      <p:nvPr/>
                    </p:nvGrpSpPr>
                    <p:grpSpPr>
                      <a:xfrm>
                        <a:off x="7525327" y="829480"/>
                        <a:ext cx="963522" cy="633848"/>
                        <a:chOff x="7581987" y="16887"/>
                        <a:chExt cx="963522" cy="633848"/>
                      </a:xfrm>
                    </p:grpSpPr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7581987" y="16887"/>
                          <a:ext cx="509871" cy="36420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US" sz="1100" b="1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</a:t>
                          </a:r>
                          <a:r>
                            <a:rPr lang="en-US" sz="1100" b="1" baseline="-25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CM </a:t>
                          </a:r>
                        </a:p>
                        <a:p>
                          <a:pPr algn="ctr"/>
                          <a:r>
                            <a:rPr lang="en-US" sz="1000" b="1" baseline="-25000" dirty="0" smtClean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(25±4%)</a:t>
                          </a:r>
                          <a:endParaRPr lang="en-US" sz="1000" b="1" baseline="-250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grpSp>
                      <p:nvGrpSpPr>
                        <p:cNvPr id="28" name="Group 27"/>
                        <p:cNvGrpSpPr/>
                        <p:nvPr/>
                      </p:nvGrpSpPr>
                      <p:grpSpPr>
                        <a:xfrm>
                          <a:off x="7599713" y="117335"/>
                          <a:ext cx="945796" cy="533400"/>
                          <a:chOff x="7599713" y="117335"/>
                          <a:chExt cx="945796" cy="533400"/>
                        </a:xfrm>
                      </p:grpSpPr>
                      <p:cxnSp>
                        <p:nvCxnSpPr>
                          <p:cNvPr id="33" name="Straight Connector 32"/>
                          <p:cNvCxnSpPr/>
                          <p:nvPr/>
                        </p:nvCxnSpPr>
                        <p:spPr>
                          <a:xfrm>
                            <a:off x="8076067" y="117335"/>
                            <a:ext cx="0" cy="533400"/>
                          </a:xfrm>
                          <a:prstGeom prst="line">
                            <a:avLst/>
                          </a:prstGeom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4" name="Straight Connector 33"/>
                          <p:cNvCxnSpPr/>
                          <p:nvPr/>
                        </p:nvCxnSpPr>
                        <p:spPr>
                          <a:xfrm flipV="1">
                            <a:off x="7599713" y="392208"/>
                            <a:ext cx="945796" cy="1199"/>
                          </a:xfrm>
                          <a:prstGeom prst="line">
                            <a:avLst/>
                          </a:prstGeom>
                          <a:ln w="15875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</p:grpSp>
                  <p:sp>
                    <p:nvSpPr>
                      <p:cNvPr id="27" name="TextBox 26"/>
                      <p:cNvSpPr txBox="1"/>
                      <p:nvPr/>
                    </p:nvSpPr>
                    <p:spPr>
                      <a:xfrm>
                        <a:off x="7086600" y="621180"/>
                        <a:ext cx="1614033" cy="25560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10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E. </a:t>
                        </a:r>
                        <a:r>
                          <a:rPr lang="en-US" sz="1000" b="1" dirty="0" err="1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CD4</a:t>
                        </a:r>
                        <a:r>
                          <a:rPr lang="en-US" sz="10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+</a:t>
                        </a:r>
                        <a:r>
                          <a:rPr lang="en-US" sz="1000" b="1" baseline="30000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</a:t>
                        </a:r>
                        <a:r>
                          <a:rPr lang="en-US" sz="1000" b="1" dirty="0" smtClean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T cell memory </a:t>
                        </a:r>
                        <a:endParaRPr lang="en-US" sz="10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23" name="TextBox 22"/>
                    <p:cNvSpPr txBox="1"/>
                    <p:nvPr/>
                  </p:nvSpPr>
                  <p:spPr>
                    <a:xfrm>
                      <a:off x="7258905" y="2536949"/>
                      <a:ext cx="1478309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CD45RA-Qdot800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4" name="TextBox 23"/>
                    <p:cNvSpPr txBox="1"/>
                    <p:nvPr/>
                  </p:nvSpPr>
                  <p:spPr>
                    <a:xfrm rot="16200000">
                      <a:off x="6365671" y="1560434"/>
                      <a:ext cx="1495618" cy="230832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9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CD62- APCEF780</a:t>
                      </a:r>
                      <a:endParaRPr lang="en-US" sz="9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7144420" y="2876095"/>
                    <a:ext cx="1238363" cy="1234440"/>
                    <a:chOff x="6874980" y="733285"/>
                    <a:chExt cx="1238363" cy="1234440"/>
                  </a:xfrm>
                </p:grpSpPr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>
                      <a:off x="7190784" y="733285"/>
                      <a:ext cx="0" cy="123444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flipV="1">
                      <a:off x="6874980" y="1487371"/>
                      <a:ext cx="1238363" cy="1068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5" name="Group 14"/>
                <p:cNvGrpSpPr/>
                <p:nvPr/>
              </p:nvGrpSpPr>
              <p:grpSpPr>
                <a:xfrm>
                  <a:off x="5930288" y="2876298"/>
                  <a:ext cx="1105043" cy="996137"/>
                  <a:chOff x="6092796" y="993590"/>
                  <a:chExt cx="784113" cy="927574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 flipV="1">
                    <a:off x="6096000" y="999834"/>
                    <a:ext cx="0" cy="92133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  <a:headEnd type="oval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/>
                  <p:nvPr/>
                </p:nvCxnSpPr>
                <p:spPr>
                  <a:xfrm>
                    <a:off x="6092796" y="993590"/>
                    <a:ext cx="784113" cy="856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5" name="TextBox 64"/>
              <p:cNvSpPr txBox="1"/>
              <p:nvPr/>
            </p:nvSpPr>
            <p:spPr>
              <a:xfrm>
                <a:off x="3886200" y="2590800"/>
                <a:ext cx="111673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CD3-BV650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33400" y="2590800"/>
                <a:ext cx="111673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FSC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-H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 rot="16200000">
                <a:off x="1198628" y="1585952"/>
                <a:ext cx="111673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FSC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133600" y="2590800"/>
                <a:ext cx="1116736" cy="2308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FSC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-H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 rot="16200000">
                <a:off x="-498789" y="1614655"/>
                <a:ext cx="1228411" cy="17342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9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SSC</a:t>
                </a:r>
                <a:r>
                  <a:rPr lang="en-US" sz="9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</a:t>
                </a:r>
                <a:endParaRPr lang="en-US" sz="9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7920734" y="1267301"/>
              <a:ext cx="508473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 </a:t>
              </a:r>
            </a:p>
            <a:p>
              <a:pPr algn="ctr"/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(30±3%)</a:t>
              </a:r>
              <a:endParaRPr lang="en-US" sz="10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415791" y="1267301"/>
              <a:ext cx="556563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000" b="1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EMRA</a:t>
              </a:r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(15±2%)</a:t>
              </a:r>
              <a:endParaRPr lang="en-US" sz="10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 flipV="1">
              <a:off x="2851710" y="1063750"/>
              <a:ext cx="0" cy="307850"/>
            </a:xfrm>
            <a:prstGeom prst="line">
              <a:avLst/>
            </a:prstGeom>
            <a:ln w="15875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8421164" y="910135"/>
              <a:ext cx="511679" cy="374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1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 </a:t>
              </a:r>
            </a:p>
            <a:p>
              <a:pPr algn="ctr"/>
              <a:r>
                <a:rPr lang="en-US" sz="11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en-US" sz="10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25±4%)</a:t>
              </a:r>
              <a:endParaRPr lang="en-US" sz="10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588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131"/>
          <p:cNvSpPr/>
          <p:nvPr/>
        </p:nvSpPr>
        <p:spPr>
          <a:xfrm>
            <a:off x="381000" y="5257800"/>
            <a:ext cx="8534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S2.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Ty21a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elicited functional CD4+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 effector/memory subsets.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PBMC collected from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 representative volunteer 42 days after immunization with Ty21a were  stimulated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S.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Typhi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-infected targets. CD4+ 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(live CD14-CD3+CD8-CD4+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subdivided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into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EMRA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, 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CM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and T</a:t>
            </a:r>
            <a:r>
              <a:rPr lang="en-US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subsets as described in the legend to Fig. S1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and also shown in representative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histograms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B-F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 depicted as gray dots. Superimposed (dark large dots) are CD4+ T cells back-gated as follows: CD69+ activated cells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 CD69+IFN-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+ cells 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, CD69+TNF-</a:t>
            </a:r>
            <a:r>
              <a:rPr lang="el-GR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α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+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)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CD69+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IL-2+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CD69+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CD107a+</a:t>
            </a:r>
            <a:r>
              <a:rPr lang="en-US" sz="12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cells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(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The numbers shown in boxes within histograms are the % of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superimposed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gated populations into the different T effector/memory subsets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5905" y="381000"/>
            <a:ext cx="8937357" cy="4419600"/>
            <a:chOff x="27297" y="76200"/>
            <a:chExt cx="9040503" cy="4498032"/>
          </a:xfrm>
        </p:grpSpPr>
        <p:pic>
          <p:nvPicPr>
            <p:cNvPr id="8195" name="Picture 3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304800"/>
              <a:ext cx="182880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2142551" y="2148230"/>
              <a:ext cx="146065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C.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CD4+CD69+IFN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  <a:sym typeface="Symbol"/>
                </a:rPr>
                <a:t>+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6471190" y="1464618"/>
              <a:ext cx="392896" cy="128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3810000" y="2148230"/>
              <a:ext cx="1846222" cy="2195170"/>
              <a:chOff x="5507051" y="2148230"/>
              <a:chExt cx="1846222" cy="2195170"/>
            </a:xfrm>
          </p:grpSpPr>
          <p:grpSp>
            <p:nvGrpSpPr>
              <p:cNvPr id="83" name="Group 82"/>
              <p:cNvGrpSpPr/>
              <p:nvPr/>
            </p:nvGrpSpPr>
            <p:grpSpPr>
              <a:xfrm>
                <a:off x="5507051" y="2514600"/>
                <a:ext cx="1846222" cy="1828800"/>
                <a:chOff x="5452280" y="2499970"/>
                <a:chExt cx="1846222" cy="1828800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5469702" y="2499970"/>
                  <a:ext cx="1828800" cy="1828800"/>
                  <a:chOff x="5469702" y="2499970"/>
                  <a:chExt cx="1828800" cy="1828800"/>
                </a:xfrm>
              </p:grpSpPr>
              <p:grpSp>
                <p:nvGrpSpPr>
                  <p:cNvPr id="14" name="Group 13"/>
                  <p:cNvGrpSpPr/>
                  <p:nvPr/>
                </p:nvGrpSpPr>
                <p:grpSpPr>
                  <a:xfrm>
                    <a:off x="5469702" y="2499970"/>
                    <a:ext cx="1828800" cy="1828800"/>
                    <a:chOff x="3276600" y="4648200"/>
                    <a:chExt cx="1828800" cy="1828800"/>
                  </a:xfrm>
                </p:grpSpPr>
                <p:pic>
                  <p:nvPicPr>
                    <p:cNvPr id="15" name="Picture 2523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3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3276600" y="4648200"/>
                      <a:ext cx="1828800" cy="1828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cxnSp>
                  <p:nvCxnSpPr>
                    <p:cNvPr id="16" name="Straight Connector 15"/>
                    <p:cNvCxnSpPr/>
                    <p:nvPr/>
                  </p:nvCxnSpPr>
                  <p:spPr>
                    <a:xfrm>
                      <a:off x="3964323" y="4724169"/>
                      <a:ext cx="0" cy="1426464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7" name="Straight Connector 16"/>
                    <p:cNvCxnSpPr/>
                    <p:nvPr/>
                  </p:nvCxnSpPr>
                  <p:spPr>
                    <a:xfrm>
                      <a:off x="3599080" y="5577802"/>
                      <a:ext cx="1371600" cy="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" name="Rectangle 2"/>
                  <p:cNvSpPr/>
                  <p:nvPr/>
                </p:nvSpPr>
                <p:spPr>
                  <a:xfrm>
                    <a:off x="6553200" y="2567765"/>
                    <a:ext cx="381000" cy="2286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1" name="Rectangle 100"/>
                <p:cNvSpPr/>
                <p:nvPr/>
              </p:nvSpPr>
              <p:spPr>
                <a:xfrm>
                  <a:off x="5452280" y="2861480"/>
                  <a:ext cx="152400" cy="990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6384881" y="2563104"/>
                <a:ext cx="917560" cy="533400"/>
                <a:chOff x="7732020" y="152400"/>
                <a:chExt cx="917560" cy="533400"/>
              </a:xfrm>
            </p:grpSpPr>
            <p:grpSp>
              <p:nvGrpSpPr>
                <p:cNvPr id="61" name="Group 60"/>
                <p:cNvGrpSpPr/>
                <p:nvPr/>
              </p:nvGrpSpPr>
              <p:grpSpPr>
                <a:xfrm>
                  <a:off x="7870309" y="152400"/>
                  <a:ext cx="630038" cy="533400"/>
                  <a:chOff x="7870309" y="152400"/>
                  <a:chExt cx="630038" cy="533400"/>
                </a:xfrm>
              </p:grpSpPr>
              <p:cxnSp>
                <p:nvCxnSpPr>
                  <p:cNvPr id="66" name="Straight Connector 65"/>
                  <p:cNvCxnSpPr/>
                  <p:nvPr/>
                </p:nvCxnSpPr>
                <p:spPr>
                  <a:xfrm>
                    <a:off x="8185328" y="152400"/>
                    <a:ext cx="0" cy="5334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Connector 66"/>
                  <p:cNvCxnSpPr/>
                  <p:nvPr/>
                </p:nvCxnSpPr>
                <p:spPr>
                  <a:xfrm>
                    <a:off x="7870309" y="419100"/>
                    <a:ext cx="630038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62" name="TextBox 61"/>
                <p:cNvSpPr txBox="1"/>
                <p:nvPr/>
              </p:nvSpPr>
              <p:spPr>
                <a:xfrm>
                  <a:off x="7771293" y="152400"/>
                  <a:ext cx="38023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3.7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8230073" y="152400"/>
                  <a:ext cx="38023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1.1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7732020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62.6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8190800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32.6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7" name="TextBox 76"/>
              <p:cNvSpPr txBox="1"/>
              <p:nvPr/>
            </p:nvSpPr>
            <p:spPr>
              <a:xfrm>
                <a:off x="5652752" y="2148230"/>
                <a:ext cx="15295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D. </a:t>
                </a:r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CD4+CD69+TNF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l-GR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α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5632" y="2148230"/>
              <a:ext cx="10823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B.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CD4+CD69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810000" y="76200"/>
              <a:ext cx="168187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CD14-CD3+CD8-CD4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4592838" y="381000"/>
              <a:ext cx="747896" cy="533400"/>
              <a:chOff x="7752856" y="152400"/>
              <a:chExt cx="747896" cy="533400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7870309" y="152400"/>
                <a:ext cx="630038" cy="533400"/>
                <a:chOff x="7870309" y="152400"/>
                <a:chExt cx="630038" cy="533400"/>
              </a:xfrm>
            </p:grpSpPr>
            <p:cxnSp>
              <p:nvCxnSpPr>
                <p:cNvPr id="91" name="Straight Connector 90"/>
                <p:cNvCxnSpPr/>
                <p:nvPr/>
              </p:nvCxnSpPr>
              <p:spPr>
                <a:xfrm>
                  <a:off x="8185328" y="152400"/>
                  <a:ext cx="0" cy="53340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7870309" y="419100"/>
                  <a:ext cx="630038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7" name="TextBox 86"/>
              <p:cNvSpPr txBox="1"/>
              <p:nvPr/>
            </p:nvSpPr>
            <p:spPr>
              <a:xfrm>
                <a:off x="7752856" y="152400"/>
                <a:ext cx="41710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1100" b="1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CM</a:t>
                </a:r>
                <a:endParaRPr lang="en-US" sz="11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8162198" y="152400"/>
                <a:ext cx="33855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US" sz="1100" b="1" baseline="-25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endParaRPr lang="en-US" sz="1100" b="1" baseline="-25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4616485" y="631208"/>
              <a:ext cx="41229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1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956186" y="631208"/>
              <a:ext cx="54694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US" sz="1100" b="1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EMRA</a:t>
              </a:r>
              <a:endParaRPr lang="en-US" sz="1100" b="1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178560" y="2514600"/>
              <a:ext cx="1844460" cy="1828800"/>
              <a:chOff x="42080" y="2514600"/>
              <a:chExt cx="1844460" cy="1828800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57740" y="2514600"/>
                <a:ext cx="1828800" cy="1828800"/>
                <a:chOff x="57740" y="2935791"/>
                <a:chExt cx="1828800" cy="1828800"/>
              </a:xfrm>
            </p:grpSpPr>
            <p:pic>
              <p:nvPicPr>
                <p:cNvPr id="9" name="Picture 7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740" y="2935791"/>
                  <a:ext cx="1828800" cy="1828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10" name="Straight Connector 9"/>
                <p:cNvCxnSpPr/>
                <p:nvPr/>
              </p:nvCxnSpPr>
              <p:spPr>
                <a:xfrm>
                  <a:off x="746344" y="3011188"/>
                  <a:ext cx="0" cy="1426464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373786" y="3864821"/>
                  <a:ext cx="1371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Rectangle 12"/>
                <p:cNvSpPr/>
                <p:nvPr/>
              </p:nvSpPr>
              <p:spPr>
                <a:xfrm>
                  <a:off x="1095733" y="2999896"/>
                  <a:ext cx="392896" cy="128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838200" y="2542999"/>
                <a:ext cx="917559" cy="533400"/>
                <a:chOff x="7732019" y="152400"/>
                <a:chExt cx="917559" cy="533400"/>
              </a:xfrm>
            </p:grpSpPr>
            <p:grpSp>
              <p:nvGrpSpPr>
                <p:cNvPr id="25" name="Group 24"/>
                <p:cNvGrpSpPr/>
                <p:nvPr/>
              </p:nvGrpSpPr>
              <p:grpSpPr>
                <a:xfrm>
                  <a:off x="7870309" y="152400"/>
                  <a:ext cx="630038" cy="533400"/>
                  <a:chOff x="7870309" y="152400"/>
                  <a:chExt cx="630038" cy="533400"/>
                </a:xfrm>
              </p:grpSpPr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8185328" y="152400"/>
                    <a:ext cx="0" cy="5334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>
                    <a:off x="7870309" y="419100"/>
                    <a:ext cx="630038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7732019" y="15240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16.9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8190798" y="15240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12.7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732019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42.9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8190798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27.5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" name="Rectangle 6"/>
              <p:cNvSpPr/>
              <p:nvPr/>
            </p:nvSpPr>
            <p:spPr>
              <a:xfrm>
                <a:off x="42080" y="2819400"/>
                <a:ext cx="1524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3581400" y="4343400"/>
              <a:ext cx="147425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CD45RA-Qdot800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 rot="16200000">
              <a:off x="-605412" y="3147310"/>
              <a:ext cx="1495618" cy="2301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CD62- APCEF780</a:t>
              </a:r>
              <a:endParaRPr lang="en-US" sz="9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1955379" y="2514600"/>
              <a:ext cx="1844506" cy="1828800"/>
              <a:chOff x="1851544" y="2499970"/>
              <a:chExt cx="1844506" cy="1828800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1867250" y="2499970"/>
                <a:ext cx="1828800" cy="1828800"/>
                <a:chOff x="1867250" y="2921161"/>
                <a:chExt cx="1828800" cy="1828800"/>
              </a:xfrm>
            </p:grpSpPr>
            <p:pic>
              <p:nvPicPr>
                <p:cNvPr id="34" name="Picture 3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67250" y="2921161"/>
                  <a:ext cx="1828800" cy="1828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552148" y="2999896"/>
                  <a:ext cx="0" cy="1426464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2186905" y="3853529"/>
                  <a:ext cx="1371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Rectangle 36"/>
                <p:cNvSpPr/>
                <p:nvPr/>
              </p:nvSpPr>
              <p:spPr>
                <a:xfrm>
                  <a:off x="2854379" y="3011188"/>
                  <a:ext cx="392896" cy="128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2663839" y="2567369"/>
                <a:ext cx="917561" cy="533400"/>
                <a:chOff x="7732018" y="152400"/>
                <a:chExt cx="917561" cy="53340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7870309" y="152400"/>
                  <a:ext cx="630038" cy="533400"/>
                  <a:chOff x="7870309" y="152400"/>
                  <a:chExt cx="630038" cy="533400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8185328" y="152400"/>
                    <a:ext cx="0" cy="5334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7870309" y="419100"/>
                    <a:ext cx="630038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7771293" y="152400"/>
                  <a:ext cx="38023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2.5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8190799" y="15240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00.0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7732018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52.5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8190798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45.0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99" name="Rectangle 98"/>
              <p:cNvSpPr/>
              <p:nvPr/>
            </p:nvSpPr>
            <p:spPr>
              <a:xfrm>
                <a:off x="1851544" y="2841008"/>
                <a:ext cx="152400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5486400" y="2148230"/>
              <a:ext cx="1842448" cy="2195170"/>
              <a:chOff x="3732244" y="2148230"/>
              <a:chExt cx="1842448" cy="2195170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3874020" y="2148230"/>
                <a:ext cx="13773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E. </a:t>
                </a:r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CD4</a:t>
                </a:r>
                <a:r>
                  <a:rPr lang="en-US" sz="10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r>
                  <a:rPr lang="en-US" sz="10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CD69+IL-2</a:t>
                </a:r>
                <a:r>
                  <a:rPr lang="en-US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en-US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96" name="Group 95"/>
              <p:cNvGrpSpPr/>
              <p:nvPr/>
            </p:nvGrpSpPr>
            <p:grpSpPr>
              <a:xfrm>
                <a:off x="3732244" y="2514600"/>
                <a:ext cx="1842448" cy="1828800"/>
                <a:chOff x="3643952" y="2498554"/>
                <a:chExt cx="1842448" cy="1828800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3657600" y="2498554"/>
                  <a:ext cx="1828800" cy="1828800"/>
                  <a:chOff x="7280243" y="2919745"/>
                  <a:chExt cx="1828800" cy="1828800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7280243" y="2919745"/>
                    <a:ext cx="1828800" cy="1828800"/>
                    <a:chOff x="7243668" y="2810020"/>
                    <a:chExt cx="1828800" cy="1828800"/>
                  </a:xfrm>
                </p:grpSpPr>
                <p:pic>
                  <p:nvPicPr>
                    <p:cNvPr id="22" name="Picture 2521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7243668" y="2810020"/>
                      <a:ext cx="1828800" cy="182880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</p:pic>
                <p:sp>
                  <p:nvSpPr>
                    <p:cNvPr id="23" name="Rectangle 22"/>
                    <p:cNvSpPr/>
                    <p:nvPr/>
                  </p:nvSpPr>
                  <p:spPr>
                    <a:xfrm>
                      <a:off x="8276639" y="2888356"/>
                      <a:ext cx="392896" cy="1280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7961409" y="3002265"/>
                    <a:ext cx="0" cy="1426464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7596166" y="3855898"/>
                    <a:ext cx="1371600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8" name="Group 67"/>
                <p:cNvGrpSpPr/>
                <p:nvPr/>
              </p:nvGrpSpPr>
              <p:grpSpPr>
                <a:xfrm>
                  <a:off x="4375198" y="2563104"/>
                  <a:ext cx="917560" cy="533400"/>
                  <a:chOff x="7732020" y="152400"/>
                  <a:chExt cx="917560" cy="533400"/>
                </a:xfrm>
              </p:grpSpPr>
              <p:grpSp>
                <p:nvGrpSpPr>
                  <p:cNvPr id="69" name="Group 68"/>
                  <p:cNvGrpSpPr/>
                  <p:nvPr/>
                </p:nvGrpSpPr>
                <p:grpSpPr>
                  <a:xfrm>
                    <a:off x="7870309" y="152400"/>
                    <a:ext cx="630038" cy="533400"/>
                    <a:chOff x="7870309" y="152400"/>
                    <a:chExt cx="630038" cy="533400"/>
                  </a:xfrm>
                </p:grpSpPr>
                <p:cxnSp>
                  <p:nvCxnSpPr>
                    <p:cNvPr id="74" name="Straight Connector 73"/>
                    <p:cNvCxnSpPr/>
                    <p:nvPr/>
                  </p:nvCxnSpPr>
                  <p:spPr>
                    <a:xfrm>
                      <a:off x="8185328" y="152400"/>
                      <a:ext cx="0" cy="53340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/>
                    <p:cNvCxnSpPr/>
                    <p:nvPr/>
                  </p:nvCxnSpPr>
                  <p:spPr>
                    <a:xfrm>
                      <a:off x="7870309" y="419100"/>
                      <a:ext cx="630038" cy="0"/>
                    </a:xfrm>
                    <a:prstGeom prst="line">
                      <a:avLst/>
                    </a:prstGeom>
                    <a:ln w="158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0" name="TextBox 69"/>
                  <p:cNvSpPr txBox="1"/>
                  <p:nvPr/>
                </p:nvSpPr>
                <p:spPr>
                  <a:xfrm>
                    <a:off x="7771293" y="152400"/>
                    <a:ext cx="380232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4.1</a:t>
                    </a:r>
                    <a:endPara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1" name="TextBox 70"/>
                  <p:cNvSpPr txBox="1"/>
                  <p:nvPr/>
                </p:nvSpPr>
                <p:spPr>
                  <a:xfrm>
                    <a:off x="8230073" y="152400"/>
                    <a:ext cx="380232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1.7</a:t>
                    </a:r>
                    <a:endPara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TextBox 71"/>
                  <p:cNvSpPr txBox="1"/>
                  <p:nvPr/>
                </p:nvSpPr>
                <p:spPr>
                  <a:xfrm>
                    <a:off x="7732020" y="414010"/>
                    <a:ext cx="45878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71.9</a:t>
                    </a:r>
                    <a:endPara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TextBox 72"/>
                  <p:cNvSpPr txBox="1"/>
                  <p:nvPr/>
                </p:nvSpPr>
                <p:spPr>
                  <a:xfrm>
                    <a:off x="8190800" y="414010"/>
                    <a:ext cx="458780" cy="2616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1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22.3</a:t>
                    </a:r>
                    <a:endParaRPr lang="en-US" sz="11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0" name="Rectangle 99"/>
                <p:cNvSpPr/>
                <p:nvPr/>
              </p:nvSpPr>
              <p:spPr>
                <a:xfrm>
                  <a:off x="3643952" y="2812576"/>
                  <a:ext cx="152400" cy="9906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4" name="Rectangle 93"/>
            <p:cNvSpPr/>
            <p:nvPr/>
          </p:nvSpPr>
          <p:spPr>
            <a:xfrm>
              <a:off x="8415374" y="2474402"/>
              <a:ext cx="376647" cy="128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466464" y="2148230"/>
              <a:ext cx="15446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F. </a:t>
              </a:r>
              <a:r>
                <a:rPr lang="en-US" sz="10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CD4+CD69+CD107a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5" name="Group 104"/>
            <p:cNvGrpSpPr/>
            <p:nvPr/>
          </p:nvGrpSpPr>
          <p:grpSpPr>
            <a:xfrm>
              <a:off x="7285632" y="2514600"/>
              <a:ext cx="1766248" cy="1828800"/>
              <a:chOff x="7149152" y="2514600"/>
              <a:chExt cx="1766248" cy="1828800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7162236" y="2514600"/>
                <a:ext cx="1753164" cy="1828800"/>
                <a:chOff x="3668476" y="2921161"/>
                <a:chExt cx="1828800" cy="1828800"/>
              </a:xfrm>
            </p:grpSpPr>
            <p:pic>
              <p:nvPicPr>
                <p:cNvPr id="39" name="Picture 2524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668476" y="2921161"/>
                  <a:ext cx="1828800" cy="18288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0" name="Straight Connector 39"/>
                <p:cNvCxnSpPr/>
                <p:nvPr/>
              </p:nvCxnSpPr>
              <p:spPr>
                <a:xfrm>
                  <a:off x="4351980" y="2997049"/>
                  <a:ext cx="0" cy="1426464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3994052" y="3836052"/>
                  <a:ext cx="13716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" name="Rectangle 41"/>
                <p:cNvSpPr/>
                <p:nvPr/>
              </p:nvSpPr>
              <p:spPr>
                <a:xfrm>
                  <a:off x="4679852" y="3011187"/>
                  <a:ext cx="392896" cy="12803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7882294" y="2571634"/>
                <a:ext cx="879611" cy="533400"/>
                <a:chOff x="7732018" y="152400"/>
                <a:chExt cx="917560" cy="533400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7870309" y="152400"/>
                  <a:ext cx="630038" cy="533400"/>
                  <a:chOff x="7870309" y="152400"/>
                  <a:chExt cx="630038" cy="533400"/>
                </a:xfrm>
              </p:grpSpPr>
              <p:cxnSp>
                <p:nvCxnSpPr>
                  <p:cNvPr id="58" name="Straight Connector 57"/>
                  <p:cNvCxnSpPr/>
                  <p:nvPr/>
                </p:nvCxnSpPr>
                <p:spPr>
                  <a:xfrm>
                    <a:off x="8185328" y="152400"/>
                    <a:ext cx="0" cy="53340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/>
                  <p:cNvCxnSpPr/>
                  <p:nvPr/>
                </p:nvCxnSpPr>
                <p:spPr>
                  <a:xfrm>
                    <a:off x="7870309" y="419100"/>
                    <a:ext cx="630038" cy="0"/>
                  </a:xfrm>
                  <a:prstGeom prst="line">
                    <a:avLst/>
                  </a:prstGeom>
                  <a:ln w="158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4" name="TextBox 53"/>
                <p:cNvSpPr txBox="1"/>
                <p:nvPr/>
              </p:nvSpPr>
              <p:spPr>
                <a:xfrm>
                  <a:off x="7732018" y="15240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11.3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8230073" y="152400"/>
                  <a:ext cx="38023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6.6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7732018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43.3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8190798" y="414010"/>
                  <a:ext cx="458780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38.8</a:t>
                  </a:r>
                  <a:endParaRPr lang="en-US" sz="11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02" name="Rectangle 101"/>
              <p:cNvSpPr/>
              <p:nvPr/>
            </p:nvSpPr>
            <p:spPr>
              <a:xfrm>
                <a:off x="7149152" y="2779438"/>
                <a:ext cx="146097" cy="990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1" name="Rectangle 80"/>
            <p:cNvSpPr/>
            <p:nvPr/>
          </p:nvSpPr>
          <p:spPr>
            <a:xfrm>
              <a:off x="381000" y="4191000"/>
              <a:ext cx="86868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363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Rectangle 360"/>
          <p:cNvSpPr/>
          <p:nvPr/>
        </p:nvSpPr>
        <p:spPr>
          <a:xfrm>
            <a:off x="685800" y="4572000"/>
            <a:ext cx="80772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S3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Post-vaccination increases in IL-</a:t>
            </a:r>
            <a:r>
              <a:rPr lang="en-US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17A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producing CD4+ T</a:t>
            </a:r>
            <a:r>
              <a:rPr lang="en-US" sz="1100" b="1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cells.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Shown are the post vaccination increases in Total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as well as Single positive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S+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and Multifunctional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MF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IL-17A producing CD4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+ T</a:t>
            </a:r>
            <a:r>
              <a:rPr lang="en-US" sz="1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cell responses following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stimulation with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Typhi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)-,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Paratyphi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)- and 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Paratyphi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)-infected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targets in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Ty21a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vaccinees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(n=8) . </a:t>
            </a: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The horizontal dashed line in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represents the cut-off of 0.05% post-vaccination increases.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Error bars represent </a:t>
            </a:r>
            <a:r>
              <a:rPr lang="en-US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mean±SEM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Peak post-vaccination increases (days 42 or 84) for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US" sz="1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Salmonella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-specific IL17A+ responses in Total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), and S+ and MF (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) cells in CD4+ T</a:t>
            </a:r>
            <a:r>
              <a:rPr lang="en-US" sz="1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subsets were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calculated 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by subtracting the corresponding pre-vaccination (day 0) levels.</a:t>
            </a:r>
          </a:p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p values shown were determined by Wilcoxon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signed rank test, 2-tail.</a:t>
            </a:r>
          </a:p>
        </p:txBody>
      </p:sp>
      <p:grpSp>
        <p:nvGrpSpPr>
          <p:cNvPr id="235" name="Group 234"/>
          <p:cNvGrpSpPr/>
          <p:nvPr/>
        </p:nvGrpSpPr>
        <p:grpSpPr>
          <a:xfrm>
            <a:off x="1600200" y="685800"/>
            <a:ext cx="5791200" cy="3403840"/>
            <a:chOff x="1752600" y="990600"/>
            <a:chExt cx="5791200" cy="3403840"/>
          </a:xfrm>
        </p:grpSpPr>
        <p:grpSp>
          <p:nvGrpSpPr>
            <p:cNvPr id="236" name="Group 235"/>
            <p:cNvGrpSpPr/>
            <p:nvPr/>
          </p:nvGrpSpPr>
          <p:grpSpPr>
            <a:xfrm>
              <a:off x="2267202" y="1244934"/>
              <a:ext cx="1661862" cy="2666667"/>
              <a:chOff x="1810001" y="863934"/>
              <a:chExt cx="1661862" cy="2666667"/>
            </a:xfrm>
          </p:grpSpPr>
          <p:sp>
            <p:nvSpPr>
              <p:cNvPr id="437" name="Rectangle 436"/>
              <p:cNvSpPr>
                <a:spLocks noChangeArrowheads="1"/>
              </p:cNvSpPr>
              <p:nvPr/>
            </p:nvSpPr>
            <p:spPr bwMode="auto">
              <a:xfrm>
                <a:off x="1810001" y="3337259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0.00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8" name="Rectangle 437"/>
              <p:cNvSpPr>
                <a:spLocks noChangeArrowheads="1"/>
              </p:cNvSpPr>
              <p:nvPr/>
            </p:nvSpPr>
            <p:spPr bwMode="auto">
              <a:xfrm>
                <a:off x="1810001" y="3083259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0.05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9" name="Rectangle 438"/>
              <p:cNvSpPr>
                <a:spLocks noChangeArrowheads="1"/>
              </p:cNvSpPr>
              <p:nvPr/>
            </p:nvSpPr>
            <p:spPr bwMode="auto">
              <a:xfrm>
                <a:off x="1810001" y="2856247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0.10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439"/>
              <p:cNvSpPr>
                <a:spLocks noChangeArrowheads="1"/>
              </p:cNvSpPr>
              <p:nvPr/>
            </p:nvSpPr>
            <p:spPr bwMode="auto">
              <a:xfrm>
                <a:off x="1810001" y="2602247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0.15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440"/>
              <p:cNvSpPr>
                <a:spLocks noChangeArrowheads="1"/>
              </p:cNvSpPr>
              <p:nvPr/>
            </p:nvSpPr>
            <p:spPr bwMode="auto">
              <a:xfrm>
                <a:off x="1810001" y="2375234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0.20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441"/>
              <p:cNvSpPr>
                <a:spLocks noChangeArrowheads="1"/>
              </p:cNvSpPr>
              <p:nvPr/>
            </p:nvSpPr>
            <p:spPr bwMode="auto">
              <a:xfrm>
                <a:off x="1810001" y="2121234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0.25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442"/>
              <p:cNvSpPr>
                <a:spLocks noChangeArrowheads="1"/>
              </p:cNvSpPr>
              <p:nvPr/>
            </p:nvSpPr>
            <p:spPr bwMode="auto">
              <a:xfrm>
                <a:off x="1810001" y="1892634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0.30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4" name="Rectangle 443"/>
              <p:cNvSpPr>
                <a:spLocks noChangeArrowheads="1"/>
              </p:cNvSpPr>
              <p:nvPr/>
            </p:nvSpPr>
            <p:spPr bwMode="auto">
              <a:xfrm>
                <a:off x="1810001" y="1638634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0.35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5" name="Freeform 444"/>
              <p:cNvSpPr>
                <a:spLocks noEditPoints="1"/>
              </p:cNvSpPr>
              <p:nvPr/>
            </p:nvSpPr>
            <p:spPr bwMode="auto">
              <a:xfrm>
                <a:off x="2189163" y="1722438"/>
                <a:ext cx="136525" cy="1808163"/>
              </a:xfrm>
              <a:custGeom>
                <a:avLst/>
                <a:gdLst>
                  <a:gd name="T0" fmla="*/ 46 w 86"/>
                  <a:gd name="T1" fmla="*/ 1139 h 1139"/>
                  <a:gd name="T2" fmla="*/ 46 w 86"/>
                  <a:gd name="T3" fmla="*/ 0 h 1139"/>
                  <a:gd name="T4" fmla="*/ 5 w 86"/>
                  <a:gd name="T5" fmla="*/ 9 h 1139"/>
                  <a:gd name="T6" fmla="*/ 86 w 86"/>
                  <a:gd name="T7" fmla="*/ 9 h 1139"/>
                  <a:gd name="T8" fmla="*/ 46 w 86"/>
                  <a:gd name="T9" fmla="*/ 919 h 1139"/>
                  <a:gd name="T10" fmla="*/ 0 w 86"/>
                  <a:gd name="T11" fmla="*/ 919 h 1139"/>
                  <a:gd name="T12" fmla="*/ 46 w 86"/>
                  <a:gd name="T13" fmla="*/ 768 h 1139"/>
                  <a:gd name="T14" fmla="*/ 0 w 86"/>
                  <a:gd name="T15" fmla="*/ 768 h 1139"/>
                  <a:gd name="T16" fmla="*/ 46 w 86"/>
                  <a:gd name="T17" fmla="*/ 616 h 1139"/>
                  <a:gd name="T18" fmla="*/ 0 w 86"/>
                  <a:gd name="T19" fmla="*/ 616 h 1139"/>
                  <a:gd name="T20" fmla="*/ 46 w 86"/>
                  <a:gd name="T21" fmla="*/ 464 h 1139"/>
                  <a:gd name="T22" fmla="*/ 0 w 86"/>
                  <a:gd name="T23" fmla="*/ 464 h 1139"/>
                  <a:gd name="T24" fmla="*/ 46 w 86"/>
                  <a:gd name="T25" fmla="*/ 312 h 1139"/>
                  <a:gd name="T26" fmla="*/ 0 w 86"/>
                  <a:gd name="T27" fmla="*/ 312 h 1139"/>
                  <a:gd name="T28" fmla="*/ 46 w 86"/>
                  <a:gd name="T29" fmla="*/ 161 h 1139"/>
                  <a:gd name="T30" fmla="*/ 0 w 86"/>
                  <a:gd name="T31" fmla="*/ 161 h 1139"/>
                  <a:gd name="T32" fmla="*/ 46 w 86"/>
                  <a:gd name="T33" fmla="*/ 9 h 1139"/>
                  <a:gd name="T34" fmla="*/ 0 w 86"/>
                  <a:gd name="T35" fmla="*/ 9 h 1139"/>
                  <a:gd name="T36" fmla="*/ 46 w 86"/>
                  <a:gd name="T37" fmla="*/ 996 h 1139"/>
                  <a:gd name="T38" fmla="*/ 20 w 86"/>
                  <a:gd name="T39" fmla="*/ 996 h 1139"/>
                  <a:gd name="T40" fmla="*/ 46 w 86"/>
                  <a:gd name="T41" fmla="*/ 843 h 1139"/>
                  <a:gd name="T42" fmla="*/ 20 w 86"/>
                  <a:gd name="T43" fmla="*/ 843 h 1139"/>
                  <a:gd name="T44" fmla="*/ 46 w 86"/>
                  <a:gd name="T45" fmla="*/ 692 h 1139"/>
                  <a:gd name="T46" fmla="*/ 20 w 86"/>
                  <a:gd name="T47" fmla="*/ 692 h 1139"/>
                  <a:gd name="T48" fmla="*/ 46 w 86"/>
                  <a:gd name="T49" fmla="*/ 540 h 1139"/>
                  <a:gd name="T50" fmla="*/ 20 w 86"/>
                  <a:gd name="T51" fmla="*/ 540 h 1139"/>
                  <a:gd name="T52" fmla="*/ 46 w 86"/>
                  <a:gd name="T53" fmla="*/ 389 h 1139"/>
                  <a:gd name="T54" fmla="*/ 20 w 86"/>
                  <a:gd name="T55" fmla="*/ 389 h 1139"/>
                  <a:gd name="T56" fmla="*/ 46 w 86"/>
                  <a:gd name="T57" fmla="*/ 236 h 1139"/>
                  <a:gd name="T58" fmla="*/ 20 w 86"/>
                  <a:gd name="T59" fmla="*/ 236 h 1139"/>
                  <a:gd name="T60" fmla="*/ 46 w 86"/>
                  <a:gd name="T61" fmla="*/ 86 h 1139"/>
                  <a:gd name="T62" fmla="*/ 20 w 86"/>
                  <a:gd name="T63" fmla="*/ 86 h 1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6" h="1139">
                    <a:moveTo>
                      <a:pt x="46" y="1139"/>
                    </a:moveTo>
                    <a:lnTo>
                      <a:pt x="46" y="0"/>
                    </a:lnTo>
                    <a:moveTo>
                      <a:pt x="5" y="9"/>
                    </a:moveTo>
                    <a:lnTo>
                      <a:pt x="86" y="9"/>
                    </a:lnTo>
                    <a:moveTo>
                      <a:pt x="46" y="919"/>
                    </a:moveTo>
                    <a:lnTo>
                      <a:pt x="0" y="919"/>
                    </a:lnTo>
                    <a:moveTo>
                      <a:pt x="46" y="768"/>
                    </a:moveTo>
                    <a:lnTo>
                      <a:pt x="0" y="768"/>
                    </a:lnTo>
                    <a:moveTo>
                      <a:pt x="46" y="616"/>
                    </a:moveTo>
                    <a:lnTo>
                      <a:pt x="0" y="616"/>
                    </a:lnTo>
                    <a:moveTo>
                      <a:pt x="46" y="464"/>
                    </a:moveTo>
                    <a:lnTo>
                      <a:pt x="0" y="464"/>
                    </a:lnTo>
                    <a:moveTo>
                      <a:pt x="46" y="312"/>
                    </a:moveTo>
                    <a:lnTo>
                      <a:pt x="0" y="312"/>
                    </a:lnTo>
                    <a:moveTo>
                      <a:pt x="46" y="161"/>
                    </a:moveTo>
                    <a:lnTo>
                      <a:pt x="0" y="161"/>
                    </a:lnTo>
                    <a:moveTo>
                      <a:pt x="46" y="9"/>
                    </a:moveTo>
                    <a:lnTo>
                      <a:pt x="0" y="9"/>
                    </a:lnTo>
                    <a:moveTo>
                      <a:pt x="46" y="996"/>
                    </a:moveTo>
                    <a:lnTo>
                      <a:pt x="20" y="996"/>
                    </a:lnTo>
                    <a:moveTo>
                      <a:pt x="46" y="843"/>
                    </a:moveTo>
                    <a:lnTo>
                      <a:pt x="20" y="843"/>
                    </a:lnTo>
                    <a:moveTo>
                      <a:pt x="46" y="692"/>
                    </a:moveTo>
                    <a:lnTo>
                      <a:pt x="20" y="692"/>
                    </a:lnTo>
                    <a:moveTo>
                      <a:pt x="46" y="540"/>
                    </a:moveTo>
                    <a:lnTo>
                      <a:pt x="20" y="540"/>
                    </a:lnTo>
                    <a:moveTo>
                      <a:pt x="46" y="389"/>
                    </a:moveTo>
                    <a:lnTo>
                      <a:pt x="20" y="389"/>
                    </a:lnTo>
                    <a:moveTo>
                      <a:pt x="46" y="236"/>
                    </a:moveTo>
                    <a:lnTo>
                      <a:pt x="20" y="236"/>
                    </a:lnTo>
                    <a:moveTo>
                      <a:pt x="46" y="86"/>
                    </a:moveTo>
                    <a:lnTo>
                      <a:pt x="20" y="86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46" name="Line 141"/>
              <p:cNvSpPr>
                <a:spLocks noChangeShapeType="1"/>
              </p:cNvSpPr>
              <p:nvPr/>
            </p:nvSpPr>
            <p:spPr bwMode="auto">
              <a:xfrm flipH="1">
                <a:off x="2189163" y="3422650"/>
                <a:ext cx="73025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47" name="Rectangle 446"/>
              <p:cNvSpPr>
                <a:spLocks noChangeArrowheads="1"/>
              </p:cNvSpPr>
              <p:nvPr/>
            </p:nvSpPr>
            <p:spPr bwMode="auto">
              <a:xfrm>
                <a:off x="1810001" y="1451309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0.40</a:t>
                </a:r>
                <a:endPara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447"/>
              <p:cNvSpPr>
                <a:spLocks noChangeArrowheads="1"/>
              </p:cNvSpPr>
              <p:nvPr/>
            </p:nvSpPr>
            <p:spPr bwMode="auto">
              <a:xfrm>
                <a:off x="1810001" y="1157622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0.60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448"/>
              <p:cNvSpPr>
                <a:spLocks noChangeArrowheads="1"/>
              </p:cNvSpPr>
              <p:nvPr/>
            </p:nvSpPr>
            <p:spPr bwMode="auto">
              <a:xfrm>
                <a:off x="1810001" y="863934"/>
                <a:ext cx="29815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0.80</a:t>
                </a:r>
                <a:endPara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0" name="Freeform 449"/>
              <p:cNvSpPr>
                <a:spLocks noEditPoints="1"/>
              </p:cNvSpPr>
              <p:nvPr/>
            </p:nvSpPr>
            <p:spPr bwMode="auto">
              <a:xfrm>
                <a:off x="2189163" y="935038"/>
                <a:ext cx="136525" cy="622300"/>
              </a:xfrm>
              <a:custGeom>
                <a:avLst/>
                <a:gdLst>
                  <a:gd name="T0" fmla="*/ 46 w 86"/>
                  <a:gd name="T1" fmla="*/ 392 h 392"/>
                  <a:gd name="T2" fmla="*/ 46 w 86"/>
                  <a:gd name="T3" fmla="*/ 0 h 392"/>
                  <a:gd name="T4" fmla="*/ 5 w 86"/>
                  <a:gd name="T5" fmla="*/ 383 h 392"/>
                  <a:gd name="T6" fmla="*/ 86 w 86"/>
                  <a:gd name="T7" fmla="*/ 383 h 392"/>
                  <a:gd name="T8" fmla="*/ 46 w 86"/>
                  <a:gd name="T9" fmla="*/ 383 h 392"/>
                  <a:gd name="T10" fmla="*/ 0 w 86"/>
                  <a:gd name="T11" fmla="*/ 383 h 392"/>
                  <a:gd name="T12" fmla="*/ 46 w 86"/>
                  <a:gd name="T13" fmla="*/ 196 h 392"/>
                  <a:gd name="T14" fmla="*/ 0 w 86"/>
                  <a:gd name="T15" fmla="*/ 196 h 392"/>
                  <a:gd name="T16" fmla="*/ 46 w 86"/>
                  <a:gd name="T17" fmla="*/ 9 h 392"/>
                  <a:gd name="T18" fmla="*/ 0 w 86"/>
                  <a:gd name="T19" fmla="*/ 9 h 392"/>
                  <a:gd name="T20" fmla="*/ 46 w 86"/>
                  <a:gd name="T21" fmla="*/ 289 h 392"/>
                  <a:gd name="T22" fmla="*/ 20 w 86"/>
                  <a:gd name="T23" fmla="*/ 289 h 392"/>
                  <a:gd name="T24" fmla="*/ 46 w 86"/>
                  <a:gd name="T25" fmla="*/ 101 h 392"/>
                  <a:gd name="T26" fmla="*/ 20 w 86"/>
                  <a:gd name="T27" fmla="*/ 101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392">
                    <a:moveTo>
                      <a:pt x="46" y="392"/>
                    </a:moveTo>
                    <a:lnTo>
                      <a:pt x="46" y="0"/>
                    </a:lnTo>
                    <a:moveTo>
                      <a:pt x="5" y="383"/>
                    </a:moveTo>
                    <a:lnTo>
                      <a:pt x="86" y="383"/>
                    </a:lnTo>
                    <a:moveTo>
                      <a:pt x="46" y="383"/>
                    </a:moveTo>
                    <a:lnTo>
                      <a:pt x="0" y="383"/>
                    </a:lnTo>
                    <a:moveTo>
                      <a:pt x="46" y="196"/>
                    </a:moveTo>
                    <a:lnTo>
                      <a:pt x="0" y="196"/>
                    </a:lnTo>
                    <a:moveTo>
                      <a:pt x="46" y="9"/>
                    </a:moveTo>
                    <a:lnTo>
                      <a:pt x="0" y="9"/>
                    </a:lnTo>
                    <a:moveTo>
                      <a:pt x="46" y="289"/>
                    </a:moveTo>
                    <a:lnTo>
                      <a:pt x="20" y="289"/>
                    </a:lnTo>
                    <a:moveTo>
                      <a:pt x="46" y="101"/>
                    </a:moveTo>
                    <a:lnTo>
                      <a:pt x="20" y="101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1" name="Freeform 450"/>
              <p:cNvSpPr>
                <a:spLocks/>
              </p:cNvSpPr>
              <p:nvPr/>
            </p:nvSpPr>
            <p:spPr bwMode="auto">
              <a:xfrm>
                <a:off x="2479676" y="3359150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2" name="Freeform 451"/>
              <p:cNvSpPr>
                <a:spLocks/>
              </p:cNvSpPr>
              <p:nvPr/>
            </p:nvSpPr>
            <p:spPr bwMode="auto">
              <a:xfrm>
                <a:off x="2479676" y="3359150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3" name="Freeform 452"/>
              <p:cNvSpPr>
                <a:spLocks/>
              </p:cNvSpPr>
              <p:nvPr/>
            </p:nvSpPr>
            <p:spPr bwMode="auto">
              <a:xfrm>
                <a:off x="2362201" y="2973388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4" name="Freeform 453"/>
              <p:cNvSpPr>
                <a:spLocks/>
              </p:cNvSpPr>
              <p:nvPr/>
            </p:nvSpPr>
            <p:spPr bwMode="auto">
              <a:xfrm>
                <a:off x="2362201" y="2973388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5" name="Freeform 454"/>
              <p:cNvSpPr>
                <a:spLocks/>
              </p:cNvSpPr>
              <p:nvPr/>
            </p:nvSpPr>
            <p:spPr bwMode="auto">
              <a:xfrm>
                <a:off x="2409826" y="3070225"/>
                <a:ext cx="128588" cy="127000"/>
              </a:xfrm>
              <a:custGeom>
                <a:avLst/>
                <a:gdLst>
                  <a:gd name="T0" fmla="*/ 40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0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0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6" name="Freeform 455"/>
              <p:cNvSpPr>
                <a:spLocks/>
              </p:cNvSpPr>
              <p:nvPr/>
            </p:nvSpPr>
            <p:spPr bwMode="auto">
              <a:xfrm>
                <a:off x="2409826" y="3070225"/>
                <a:ext cx="128588" cy="127000"/>
              </a:xfrm>
              <a:custGeom>
                <a:avLst/>
                <a:gdLst>
                  <a:gd name="T0" fmla="*/ 40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0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0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7" name="Freeform 456"/>
              <p:cNvSpPr>
                <a:spLocks/>
              </p:cNvSpPr>
              <p:nvPr/>
            </p:nvSpPr>
            <p:spPr bwMode="auto">
              <a:xfrm>
                <a:off x="2338388" y="3359150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8" name="Freeform 457"/>
              <p:cNvSpPr>
                <a:spLocks/>
              </p:cNvSpPr>
              <p:nvPr/>
            </p:nvSpPr>
            <p:spPr bwMode="auto">
              <a:xfrm>
                <a:off x="2338388" y="3359150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59" name="Freeform 458"/>
              <p:cNvSpPr>
                <a:spLocks/>
              </p:cNvSpPr>
              <p:nvPr/>
            </p:nvSpPr>
            <p:spPr bwMode="auto">
              <a:xfrm>
                <a:off x="2457451" y="28765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0" name="Freeform 459"/>
              <p:cNvSpPr>
                <a:spLocks/>
              </p:cNvSpPr>
              <p:nvPr/>
            </p:nvSpPr>
            <p:spPr bwMode="auto">
              <a:xfrm>
                <a:off x="2457451" y="28765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1" name="Freeform 460"/>
              <p:cNvSpPr>
                <a:spLocks/>
              </p:cNvSpPr>
              <p:nvPr/>
            </p:nvSpPr>
            <p:spPr bwMode="auto">
              <a:xfrm>
                <a:off x="2409826" y="2589213"/>
                <a:ext cx="128588" cy="127000"/>
              </a:xfrm>
              <a:custGeom>
                <a:avLst/>
                <a:gdLst>
                  <a:gd name="T0" fmla="*/ 40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0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0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2" name="Freeform 461"/>
              <p:cNvSpPr>
                <a:spLocks/>
              </p:cNvSpPr>
              <p:nvPr/>
            </p:nvSpPr>
            <p:spPr bwMode="auto">
              <a:xfrm>
                <a:off x="2409826" y="2589213"/>
                <a:ext cx="128588" cy="127000"/>
              </a:xfrm>
              <a:custGeom>
                <a:avLst/>
                <a:gdLst>
                  <a:gd name="T0" fmla="*/ 40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0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0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3" name="Line 200"/>
              <p:cNvSpPr>
                <a:spLocks noChangeShapeType="1"/>
              </p:cNvSpPr>
              <p:nvPr/>
            </p:nvSpPr>
            <p:spPr bwMode="auto">
              <a:xfrm>
                <a:off x="2473326" y="1989138"/>
                <a:ext cx="0" cy="447675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4" name="Line 201"/>
              <p:cNvSpPr>
                <a:spLocks noChangeShapeType="1"/>
              </p:cNvSpPr>
              <p:nvPr/>
            </p:nvSpPr>
            <p:spPr bwMode="auto">
              <a:xfrm>
                <a:off x="2403476" y="1989138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5" name="Line 202"/>
              <p:cNvSpPr>
                <a:spLocks noChangeShapeType="1"/>
              </p:cNvSpPr>
              <p:nvPr/>
            </p:nvSpPr>
            <p:spPr bwMode="auto">
              <a:xfrm>
                <a:off x="2473326" y="2436813"/>
                <a:ext cx="0" cy="44450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6" name="Line 203"/>
              <p:cNvSpPr>
                <a:spLocks noChangeShapeType="1"/>
              </p:cNvSpPr>
              <p:nvPr/>
            </p:nvSpPr>
            <p:spPr bwMode="auto">
              <a:xfrm>
                <a:off x="2403476" y="2881313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7" name="Line 204"/>
              <p:cNvSpPr>
                <a:spLocks noChangeShapeType="1"/>
              </p:cNvSpPr>
              <p:nvPr/>
            </p:nvSpPr>
            <p:spPr bwMode="auto">
              <a:xfrm>
                <a:off x="2332038" y="2436813"/>
                <a:ext cx="282575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8" name="Freeform 467"/>
              <p:cNvSpPr>
                <a:spLocks/>
              </p:cNvSpPr>
              <p:nvPr/>
            </p:nvSpPr>
            <p:spPr bwMode="auto">
              <a:xfrm>
                <a:off x="2479676" y="1212850"/>
                <a:ext cx="130175" cy="127000"/>
              </a:xfrm>
              <a:custGeom>
                <a:avLst/>
                <a:gdLst>
                  <a:gd name="T0" fmla="*/ 41 w 82"/>
                  <a:gd name="T1" fmla="*/ 0 h 80"/>
                  <a:gd name="T2" fmla="*/ 82 w 82"/>
                  <a:gd name="T3" fmla="*/ 80 h 80"/>
                  <a:gd name="T4" fmla="*/ 0 w 82"/>
                  <a:gd name="T5" fmla="*/ 80 h 80"/>
                  <a:gd name="T6" fmla="*/ 41 w 82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0">
                    <a:moveTo>
                      <a:pt x="41" y="0"/>
                    </a:moveTo>
                    <a:lnTo>
                      <a:pt x="82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69" name="Freeform 468"/>
              <p:cNvSpPr>
                <a:spLocks/>
              </p:cNvSpPr>
              <p:nvPr/>
            </p:nvSpPr>
            <p:spPr bwMode="auto">
              <a:xfrm>
                <a:off x="2479676" y="1212850"/>
                <a:ext cx="130175" cy="127000"/>
              </a:xfrm>
              <a:custGeom>
                <a:avLst/>
                <a:gdLst>
                  <a:gd name="T0" fmla="*/ 41 w 82"/>
                  <a:gd name="T1" fmla="*/ 0 h 80"/>
                  <a:gd name="T2" fmla="*/ 82 w 82"/>
                  <a:gd name="T3" fmla="*/ 80 h 80"/>
                  <a:gd name="T4" fmla="*/ 0 w 82"/>
                  <a:gd name="T5" fmla="*/ 80 h 80"/>
                  <a:gd name="T6" fmla="*/ 41 w 82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0">
                    <a:moveTo>
                      <a:pt x="41" y="0"/>
                    </a:moveTo>
                    <a:lnTo>
                      <a:pt x="82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0" name="Freeform 469"/>
              <p:cNvSpPr>
                <a:spLocks/>
              </p:cNvSpPr>
              <p:nvPr/>
            </p:nvSpPr>
            <p:spPr bwMode="auto">
              <a:xfrm>
                <a:off x="2338388" y="109378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A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1" name="Freeform 470"/>
              <p:cNvSpPr>
                <a:spLocks/>
              </p:cNvSpPr>
              <p:nvPr/>
            </p:nvSpPr>
            <p:spPr bwMode="auto">
              <a:xfrm>
                <a:off x="2338388" y="109378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A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2" name="Freeform 471"/>
              <p:cNvSpPr>
                <a:spLocks/>
              </p:cNvSpPr>
              <p:nvPr/>
            </p:nvSpPr>
            <p:spPr bwMode="auto">
              <a:xfrm>
                <a:off x="2935288" y="33591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3" name="Freeform 472"/>
              <p:cNvSpPr>
                <a:spLocks/>
              </p:cNvSpPr>
              <p:nvPr/>
            </p:nvSpPr>
            <p:spPr bwMode="auto">
              <a:xfrm>
                <a:off x="2935288" y="33591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4" name="Freeform 473"/>
              <p:cNvSpPr>
                <a:spLocks/>
              </p:cNvSpPr>
              <p:nvPr/>
            </p:nvSpPr>
            <p:spPr bwMode="auto">
              <a:xfrm>
                <a:off x="2801938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5" name="Freeform 474"/>
              <p:cNvSpPr>
                <a:spLocks/>
              </p:cNvSpPr>
              <p:nvPr/>
            </p:nvSpPr>
            <p:spPr bwMode="auto">
              <a:xfrm>
                <a:off x="2801938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6" name="Freeform 475"/>
              <p:cNvSpPr>
                <a:spLocks/>
              </p:cNvSpPr>
              <p:nvPr/>
            </p:nvSpPr>
            <p:spPr bwMode="auto">
              <a:xfrm>
                <a:off x="2886075" y="3021013"/>
                <a:ext cx="127000" cy="127000"/>
              </a:xfrm>
              <a:custGeom>
                <a:avLst/>
                <a:gdLst>
                  <a:gd name="T0" fmla="*/ 40 w 80"/>
                  <a:gd name="T1" fmla="*/ 0 h 80"/>
                  <a:gd name="T2" fmla="*/ 80 w 80"/>
                  <a:gd name="T3" fmla="*/ 80 h 80"/>
                  <a:gd name="T4" fmla="*/ 0 w 80"/>
                  <a:gd name="T5" fmla="*/ 80 h 80"/>
                  <a:gd name="T6" fmla="*/ 40 w 8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lnTo>
                      <a:pt x="80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7" name="Freeform 476"/>
              <p:cNvSpPr>
                <a:spLocks/>
              </p:cNvSpPr>
              <p:nvPr/>
            </p:nvSpPr>
            <p:spPr bwMode="auto">
              <a:xfrm>
                <a:off x="2886075" y="3021013"/>
                <a:ext cx="127000" cy="127000"/>
              </a:xfrm>
              <a:custGeom>
                <a:avLst/>
                <a:gdLst>
                  <a:gd name="T0" fmla="*/ 40 w 80"/>
                  <a:gd name="T1" fmla="*/ 0 h 80"/>
                  <a:gd name="T2" fmla="*/ 80 w 80"/>
                  <a:gd name="T3" fmla="*/ 80 h 80"/>
                  <a:gd name="T4" fmla="*/ 0 w 80"/>
                  <a:gd name="T5" fmla="*/ 80 h 80"/>
                  <a:gd name="T6" fmla="*/ 40 w 80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lnTo>
                      <a:pt x="80" y="80"/>
                    </a:lnTo>
                    <a:lnTo>
                      <a:pt x="0" y="80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8" name="Freeform 477"/>
              <p:cNvSpPr>
                <a:spLocks/>
              </p:cNvSpPr>
              <p:nvPr/>
            </p:nvSpPr>
            <p:spPr bwMode="auto">
              <a:xfrm>
                <a:off x="2741613" y="3359150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79" name="Freeform 478"/>
              <p:cNvSpPr>
                <a:spLocks/>
              </p:cNvSpPr>
              <p:nvPr/>
            </p:nvSpPr>
            <p:spPr bwMode="auto">
              <a:xfrm>
                <a:off x="2741613" y="3359150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0" name="Freeform 479"/>
              <p:cNvSpPr>
                <a:spLocks/>
              </p:cNvSpPr>
              <p:nvPr/>
            </p:nvSpPr>
            <p:spPr bwMode="auto">
              <a:xfrm>
                <a:off x="2874963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1" name="Freeform 480"/>
              <p:cNvSpPr>
                <a:spLocks/>
              </p:cNvSpPr>
              <p:nvPr/>
            </p:nvSpPr>
            <p:spPr bwMode="auto">
              <a:xfrm>
                <a:off x="2874963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2" name="Freeform 481"/>
              <p:cNvSpPr>
                <a:spLocks/>
              </p:cNvSpPr>
              <p:nvPr/>
            </p:nvSpPr>
            <p:spPr bwMode="auto">
              <a:xfrm>
                <a:off x="2838450" y="3116263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3" name="Freeform 482"/>
              <p:cNvSpPr>
                <a:spLocks/>
              </p:cNvSpPr>
              <p:nvPr/>
            </p:nvSpPr>
            <p:spPr bwMode="auto">
              <a:xfrm>
                <a:off x="2838450" y="3116263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4" name="Freeform 483"/>
              <p:cNvSpPr>
                <a:spLocks/>
              </p:cNvSpPr>
              <p:nvPr/>
            </p:nvSpPr>
            <p:spPr bwMode="auto">
              <a:xfrm>
                <a:off x="2838450" y="229870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5" name="Freeform 484"/>
              <p:cNvSpPr>
                <a:spLocks/>
              </p:cNvSpPr>
              <p:nvPr/>
            </p:nvSpPr>
            <p:spPr bwMode="auto">
              <a:xfrm>
                <a:off x="2838450" y="229870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6" name="Freeform 485"/>
              <p:cNvSpPr>
                <a:spLocks/>
              </p:cNvSpPr>
              <p:nvPr/>
            </p:nvSpPr>
            <p:spPr bwMode="auto">
              <a:xfrm>
                <a:off x="2790825" y="3070225"/>
                <a:ext cx="128588" cy="127000"/>
              </a:xfrm>
              <a:custGeom>
                <a:avLst/>
                <a:gdLst>
                  <a:gd name="T0" fmla="*/ 41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1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1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7" name="Freeform 486"/>
              <p:cNvSpPr>
                <a:spLocks/>
              </p:cNvSpPr>
              <p:nvPr/>
            </p:nvSpPr>
            <p:spPr bwMode="auto">
              <a:xfrm>
                <a:off x="2790825" y="3070225"/>
                <a:ext cx="128588" cy="127000"/>
              </a:xfrm>
              <a:custGeom>
                <a:avLst/>
                <a:gdLst>
                  <a:gd name="T0" fmla="*/ 41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1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1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008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8" name="Line 268"/>
              <p:cNvSpPr>
                <a:spLocks noChangeShapeType="1"/>
              </p:cNvSpPr>
              <p:nvPr/>
            </p:nvSpPr>
            <p:spPr bwMode="auto">
              <a:xfrm>
                <a:off x="2901950" y="3052763"/>
                <a:ext cx="0" cy="12858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89" name="Line 269"/>
              <p:cNvSpPr>
                <a:spLocks noChangeShapeType="1"/>
              </p:cNvSpPr>
              <p:nvPr/>
            </p:nvSpPr>
            <p:spPr bwMode="auto">
              <a:xfrm>
                <a:off x="2832100" y="3052763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0" name="Line 270"/>
              <p:cNvSpPr>
                <a:spLocks noChangeShapeType="1"/>
              </p:cNvSpPr>
              <p:nvPr/>
            </p:nvSpPr>
            <p:spPr bwMode="auto">
              <a:xfrm>
                <a:off x="2901950" y="3181350"/>
                <a:ext cx="0" cy="128588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1" name="Line 271"/>
              <p:cNvSpPr>
                <a:spLocks noChangeShapeType="1"/>
              </p:cNvSpPr>
              <p:nvPr/>
            </p:nvSpPr>
            <p:spPr bwMode="auto">
              <a:xfrm>
                <a:off x="2832100" y="3309938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2" name="Line 272"/>
              <p:cNvSpPr>
                <a:spLocks noChangeShapeType="1"/>
              </p:cNvSpPr>
              <p:nvPr/>
            </p:nvSpPr>
            <p:spPr bwMode="auto">
              <a:xfrm>
                <a:off x="2760663" y="3181350"/>
                <a:ext cx="282575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3" name="Freeform 492"/>
              <p:cNvSpPr>
                <a:spLocks/>
              </p:cNvSpPr>
              <p:nvPr/>
            </p:nvSpPr>
            <p:spPr bwMode="auto">
              <a:xfrm>
                <a:off x="3314700" y="33591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4" name="Freeform 493"/>
              <p:cNvSpPr>
                <a:spLocks/>
              </p:cNvSpPr>
              <p:nvPr/>
            </p:nvSpPr>
            <p:spPr bwMode="auto">
              <a:xfrm>
                <a:off x="3314700" y="3359150"/>
                <a:ext cx="127000" cy="128588"/>
              </a:xfrm>
              <a:custGeom>
                <a:avLst/>
                <a:gdLst>
                  <a:gd name="T0" fmla="*/ 40 w 80"/>
                  <a:gd name="T1" fmla="*/ 0 h 81"/>
                  <a:gd name="T2" fmla="*/ 80 w 80"/>
                  <a:gd name="T3" fmla="*/ 81 h 81"/>
                  <a:gd name="T4" fmla="*/ 0 w 80"/>
                  <a:gd name="T5" fmla="*/ 81 h 81"/>
                  <a:gd name="T6" fmla="*/ 40 w 80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81">
                    <a:moveTo>
                      <a:pt x="40" y="0"/>
                    </a:moveTo>
                    <a:lnTo>
                      <a:pt x="80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5" name="Freeform 494"/>
              <p:cNvSpPr>
                <a:spLocks/>
              </p:cNvSpPr>
              <p:nvPr/>
            </p:nvSpPr>
            <p:spPr bwMode="auto">
              <a:xfrm>
                <a:off x="3267075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6" name="Freeform 495"/>
              <p:cNvSpPr>
                <a:spLocks/>
              </p:cNvSpPr>
              <p:nvPr/>
            </p:nvSpPr>
            <p:spPr bwMode="auto">
              <a:xfrm>
                <a:off x="3267075" y="3359150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7" name="Freeform 496"/>
              <p:cNvSpPr>
                <a:spLocks/>
              </p:cNvSpPr>
              <p:nvPr/>
            </p:nvSpPr>
            <p:spPr bwMode="auto">
              <a:xfrm>
                <a:off x="3195638" y="1962150"/>
                <a:ext cx="128588" cy="127000"/>
              </a:xfrm>
              <a:custGeom>
                <a:avLst/>
                <a:gdLst>
                  <a:gd name="T0" fmla="*/ 41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1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1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8" name="Freeform 497"/>
              <p:cNvSpPr>
                <a:spLocks/>
              </p:cNvSpPr>
              <p:nvPr/>
            </p:nvSpPr>
            <p:spPr bwMode="auto">
              <a:xfrm>
                <a:off x="3195638" y="1962150"/>
                <a:ext cx="128588" cy="127000"/>
              </a:xfrm>
              <a:custGeom>
                <a:avLst/>
                <a:gdLst>
                  <a:gd name="T0" fmla="*/ 41 w 81"/>
                  <a:gd name="T1" fmla="*/ 0 h 80"/>
                  <a:gd name="T2" fmla="*/ 81 w 81"/>
                  <a:gd name="T3" fmla="*/ 80 h 80"/>
                  <a:gd name="T4" fmla="*/ 0 w 81"/>
                  <a:gd name="T5" fmla="*/ 80 h 80"/>
                  <a:gd name="T6" fmla="*/ 41 w 81"/>
                  <a:gd name="T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0">
                    <a:moveTo>
                      <a:pt x="41" y="0"/>
                    </a:moveTo>
                    <a:lnTo>
                      <a:pt x="81" y="80"/>
                    </a:lnTo>
                    <a:lnTo>
                      <a:pt x="0" y="80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499" name="Freeform 498"/>
              <p:cNvSpPr>
                <a:spLocks/>
              </p:cNvSpPr>
              <p:nvPr/>
            </p:nvSpPr>
            <p:spPr bwMode="auto">
              <a:xfrm>
                <a:off x="3336925" y="297338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0" name="Freeform 499"/>
              <p:cNvSpPr>
                <a:spLocks/>
              </p:cNvSpPr>
              <p:nvPr/>
            </p:nvSpPr>
            <p:spPr bwMode="auto">
              <a:xfrm>
                <a:off x="3336925" y="297338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1" name="Freeform 500"/>
              <p:cNvSpPr>
                <a:spLocks/>
              </p:cNvSpPr>
              <p:nvPr/>
            </p:nvSpPr>
            <p:spPr bwMode="auto">
              <a:xfrm>
                <a:off x="3219450" y="3262313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2" name="Freeform 501"/>
              <p:cNvSpPr>
                <a:spLocks/>
              </p:cNvSpPr>
              <p:nvPr/>
            </p:nvSpPr>
            <p:spPr bwMode="auto">
              <a:xfrm>
                <a:off x="3219450" y="3262313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3" name="Freeform 502"/>
              <p:cNvSpPr>
                <a:spLocks/>
              </p:cNvSpPr>
              <p:nvPr/>
            </p:nvSpPr>
            <p:spPr bwMode="auto">
              <a:xfrm>
                <a:off x="3195638" y="2781300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4" name="Freeform 503"/>
              <p:cNvSpPr>
                <a:spLocks/>
              </p:cNvSpPr>
              <p:nvPr/>
            </p:nvSpPr>
            <p:spPr bwMode="auto">
              <a:xfrm>
                <a:off x="3195638" y="2781300"/>
                <a:ext cx="128588" cy="128588"/>
              </a:xfrm>
              <a:custGeom>
                <a:avLst/>
                <a:gdLst>
                  <a:gd name="T0" fmla="*/ 41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1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1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5" name="Freeform 504"/>
              <p:cNvSpPr>
                <a:spLocks/>
              </p:cNvSpPr>
              <p:nvPr/>
            </p:nvSpPr>
            <p:spPr bwMode="auto">
              <a:xfrm>
                <a:off x="3267075" y="2684463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6" name="Freeform 505"/>
              <p:cNvSpPr>
                <a:spLocks/>
              </p:cNvSpPr>
              <p:nvPr/>
            </p:nvSpPr>
            <p:spPr bwMode="auto">
              <a:xfrm>
                <a:off x="3267075" y="2684463"/>
                <a:ext cx="128588" cy="128588"/>
              </a:xfrm>
              <a:custGeom>
                <a:avLst/>
                <a:gdLst>
                  <a:gd name="T0" fmla="*/ 40 w 81"/>
                  <a:gd name="T1" fmla="*/ 0 h 81"/>
                  <a:gd name="T2" fmla="*/ 81 w 81"/>
                  <a:gd name="T3" fmla="*/ 81 h 81"/>
                  <a:gd name="T4" fmla="*/ 0 w 81"/>
                  <a:gd name="T5" fmla="*/ 81 h 81"/>
                  <a:gd name="T6" fmla="*/ 40 w 81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1" h="81">
                    <a:moveTo>
                      <a:pt x="40" y="0"/>
                    </a:moveTo>
                    <a:lnTo>
                      <a:pt x="81" y="81"/>
                    </a:lnTo>
                    <a:lnTo>
                      <a:pt x="0" y="81"/>
                    </a:lnTo>
                    <a:lnTo>
                      <a:pt x="4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7" name="Freeform 506"/>
              <p:cNvSpPr>
                <a:spLocks/>
              </p:cNvSpPr>
              <p:nvPr/>
            </p:nvSpPr>
            <p:spPr bwMode="auto">
              <a:xfrm>
                <a:off x="3336925" y="215423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005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8" name="Freeform 507"/>
              <p:cNvSpPr>
                <a:spLocks/>
              </p:cNvSpPr>
              <p:nvPr/>
            </p:nvSpPr>
            <p:spPr bwMode="auto">
              <a:xfrm>
                <a:off x="3336925" y="2154238"/>
                <a:ext cx="130175" cy="128588"/>
              </a:xfrm>
              <a:custGeom>
                <a:avLst/>
                <a:gdLst>
                  <a:gd name="T0" fmla="*/ 41 w 82"/>
                  <a:gd name="T1" fmla="*/ 0 h 81"/>
                  <a:gd name="T2" fmla="*/ 82 w 82"/>
                  <a:gd name="T3" fmla="*/ 81 h 81"/>
                  <a:gd name="T4" fmla="*/ 0 w 82"/>
                  <a:gd name="T5" fmla="*/ 81 h 81"/>
                  <a:gd name="T6" fmla="*/ 41 w 82"/>
                  <a:gd name="T7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2" h="81">
                    <a:moveTo>
                      <a:pt x="41" y="0"/>
                    </a:moveTo>
                    <a:lnTo>
                      <a:pt x="82" y="81"/>
                    </a:lnTo>
                    <a:lnTo>
                      <a:pt x="0" y="81"/>
                    </a:lnTo>
                    <a:lnTo>
                      <a:pt x="41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005A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09" name="Line 331"/>
              <p:cNvSpPr>
                <a:spLocks noChangeShapeType="1"/>
              </p:cNvSpPr>
              <p:nvPr/>
            </p:nvSpPr>
            <p:spPr bwMode="auto">
              <a:xfrm>
                <a:off x="3330575" y="2690813"/>
                <a:ext cx="0" cy="19050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10" name="Line 332"/>
              <p:cNvSpPr>
                <a:spLocks noChangeShapeType="1"/>
              </p:cNvSpPr>
              <p:nvPr/>
            </p:nvSpPr>
            <p:spPr bwMode="auto">
              <a:xfrm>
                <a:off x="3260725" y="2690813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11" name="Line 333"/>
              <p:cNvSpPr>
                <a:spLocks noChangeShapeType="1"/>
              </p:cNvSpPr>
              <p:nvPr/>
            </p:nvSpPr>
            <p:spPr bwMode="auto">
              <a:xfrm>
                <a:off x="3330575" y="2881313"/>
                <a:ext cx="0" cy="188913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12" name="Line 334"/>
              <p:cNvSpPr>
                <a:spLocks noChangeShapeType="1"/>
              </p:cNvSpPr>
              <p:nvPr/>
            </p:nvSpPr>
            <p:spPr bwMode="auto">
              <a:xfrm>
                <a:off x="3260725" y="3070225"/>
                <a:ext cx="141288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  <p:sp>
            <p:nvSpPr>
              <p:cNvPr id="513" name="Line 335"/>
              <p:cNvSpPr>
                <a:spLocks noChangeShapeType="1"/>
              </p:cNvSpPr>
              <p:nvPr/>
            </p:nvSpPr>
            <p:spPr bwMode="auto">
              <a:xfrm>
                <a:off x="3189288" y="2881313"/>
                <a:ext cx="282575" cy="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sz="1400"/>
              </a:p>
            </p:txBody>
          </p:sp>
        </p:grpSp>
        <p:cxnSp>
          <p:nvCxnSpPr>
            <p:cNvPr id="237" name="Straight Connector 236"/>
            <p:cNvCxnSpPr/>
            <p:nvPr/>
          </p:nvCxnSpPr>
          <p:spPr>
            <a:xfrm>
              <a:off x="2667001" y="3886200"/>
              <a:ext cx="13716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>
              <a:off x="2731626" y="3561026"/>
              <a:ext cx="13716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TextBox 353"/>
            <p:cNvSpPr txBox="1"/>
            <p:nvPr/>
          </p:nvSpPr>
          <p:spPr>
            <a:xfrm>
              <a:off x="2757691" y="3886200"/>
              <a:ext cx="36580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TextBox 354"/>
            <p:cNvSpPr txBox="1"/>
            <p:nvPr/>
          </p:nvSpPr>
          <p:spPr>
            <a:xfrm>
              <a:off x="3183861" y="3886200"/>
              <a:ext cx="3818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3" name="TextBox 355"/>
            <p:cNvSpPr txBox="1"/>
            <p:nvPr/>
          </p:nvSpPr>
          <p:spPr>
            <a:xfrm>
              <a:off x="3630971" y="3886200"/>
              <a:ext cx="38183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1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PB</a:t>
              </a:r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TextBox 357"/>
            <p:cNvSpPr txBox="1"/>
            <p:nvPr/>
          </p:nvSpPr>
          <p:spPr>
            <a:xfrm rot="16200000">
              <a:off x="1027883" y="2401117"/>
              <a:ext cx="17572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of CD4 T</a:t>
              </a:r>
              <a:r>
                <a:rPr lang="en-US" sz="1400" b="1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EM</a:t>
              </a:r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cells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Rectangle 244"/>
            <p:cNvSpPr>
              <a:spLocks noChangeArrowheads="1"/>
            </p:cNvSpPr>
            <p:nvPr/>
          </p:nvSpPr>
          <p:spPr bwMode="auto">
            <a:xfrm>
              <a:off x="2590801" y="990600"/>
              <a:ext cx="134280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A. Total IL-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17A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  <a:sym typeface="Symbol"/>
                </a:rPr>
                <a:t>+</a:t>
              </a:r>
              <a:endParaRPr kumimoji="0" lang="en-US" altLang="en-US" sz="1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" name="Rectangle 245"/>
            <p:cNvSpPr>
              <a:spLocks noChangeArrowheads="1"/>
            </p:cNvSpPr>
            <p:nvPr/>
          </p:nvSpPr>
          <p:spPr bwMode="auto">
            <a:xfrm>
              <a:off x="4695666" y="990600"/>
              <a:ext cx="26754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1400" b="1" dirty="0">
                  <a:solidFill>
                    <a:srgbClr val="000000"/>
                  </a:solidFill>
                </a:rPr>
                <a:t>B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</a:t>
              </a: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Multifunctionality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of IL-17A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  <a:sym typeface="Symbol"/>
                </a:rPr>
                <a:t>+</a:t>
              </a:r>
              <a:endParaRPr kumimoji="0" lang="en-US" altLang="en-US" sz="14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47" name="Group 246"/>
            <p:cNvGrpSpPr/>
            <p:nvPr/>
          </p:nvGrpSpPr>
          <p:grpSpPr>
            <a:xfrm>
              <a:off x="4941780" y="3886200"/>
              <a:ext cx="2518840" cy="508240"/>
              <a:chOff x="4156169" y="3269285"/>
              <a:chExt cx="2518840" cy="508240"/>
            </a:xfrm>
          </p:grpSpPr>
          <p:sp>
            <p:nvSpPr>
              <p:cNvPr id="425" name="TextBox 361"/>
              <p:cNvSpPr txBox="1"/>
              <p:nvPr/>
            </p:nvSpPr>
            <p:spPr>
              <a:xfrm>
                <a:off x="4577458" y="3276600"/>
                <a:ext cx="3882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MF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6" name="TextBox 362"/>
              <p:cNvSpPr txBox="1"/>
              <p:nvPr/>
            </p:nvSpPr>
            <p:spPr>
              <a:xfrm>
                <a:off x="4156169" y="3276600"/>
                <a:ext cx="3609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S+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7" name="TextBox 363"/>
              <p:cNvSpPr txBox="1"/>
              <p:nvPr/>
            </p:nvSpPr>
            <p:spPr>
              <a:xfrm>
                <a:off x="4343521" y="3515915"/>
                <a:ext cx="36580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28" name="Straight Connector 427"/>
              <p:cNvCxnSpPr/>
              <p:nvPr/>
            </p:nvCxnSpPr>
            <p:spPr>
              <a:xfrm>
                <a:off x="4174316" y="3509450"/>
                <a:ext cx="73152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9" name="TextBox 365"/>
              <p:cNvSpPr txBox="1"/>
              <p:nvPr/>
            </p:nvSpPr>
            <p:spPr>
              <a:xfrm>
                <a:off x="5413598" y="3269285"/>
                <a:ext cx="3882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MF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0" name="TextBox 366"/>
              <p:cNvSpPr txBox="1"/>
              <p:nvPr/>
            </p:nvSpPr>
            <p:spPr>
              <a:xfrm>
                <a:off x="4986699" y="3269285"/>
                <a:ext cx="3609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S+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1" name="TextBox 367"/>
              <p:cNvSpPr txBox="1"/>
              <p:nvPr/>
            </p:nvSpPr>
            <p:spPr>
              <a:xfrm>
                <a:off x="5205306" y="3508600"/>
                <a:ext cx="3818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32" name="Straight Connector 431"/>
              <p:cNvCxnSpPr/>
              <p:nvPr/>
            </p:nvCxnSpPr>
            <p:spPr>
              <a:xfrm>
                <a:off x="5087089" y="3502135"/>
                <a:ext cx="640080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3" name="TextBox 369"/>
              <p:cNvSpPr txBox="1"/>
              <p:nvPr/>
            </p:nvSpPr>
            <p:spPr>
              <a:xfrm>
                <a:off x="6286762" y="3276600"/>
                <a:ext cx="38824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MF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4" name="TextBox 370"/>
              <p:cNvSpPr txBox="1"/>
              <p:nvPr/>
            </p:nvSpPr>
            <p:spPr>
              <a:xfrm>
                <a:off x="5852594" y="3276600"/>
                <a:ext cx="36099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S+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5" name="TextBox 371"/>
              <p:cNvSpPr txBox="1"/>
              <p:nvPr/>
            </p:nvSpPr>
            <p:spPr>
              <a:xfrm>
                <a:off x="6093641" y="3515915"/>
                <a:ext cx="3818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1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PB</a:t>
                </a:r>
                <a:endParaRPr lang="en-US" sz="11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36" name="Straight Connector 435"/>
              <p:cNvCxnSpPr/>
              <p:nvPr/>
            </p:nvCxnSpPr>
            <p:spPr>
              <a:xfrm>
                <a:off x="5976742" y="3509450"/>
                <a:ext cx="607387" cy="0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Group 247"/>
            <p:cNvGrpSpPr/>
            <p:nvPr/>
          </p:nvGrpSpPr>
          <p:grpSpPr>
            <a:xfrm>
              <a:off x="5105400" y="2282932"/>
              <a:ext cx="403226" cy="76200"/>
              <a:chOff x="228600" y="1673332"/>
              <a:chExt cx="381000" cy="76200"/>
            </a:xfrm>
          </p:grpSpPr>
          <p:cxnSp>
            <p:nvCxnSpPr>
              <p:cNvPr id="422" name="Straight Connector 421"/>
              <p:cNvCxnSpPr/>
              <p:nvPr/>
            </p:nvCxnSpPr>
            <p:spPr>
              <a:xfrm>
                <a:off x="228600" y="1676400"/>
                <a:ext cx="381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Connector 422"/>
              <p:cNvCxnSpPr/>
              <p:nvPr/>
            </p:nvCxnSpPr>
            <p:spPr>
              <a:xfrm>
                <a:off x="237297" y="1673332"/>
                <a:ext cx="0" cy="762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4" name="Straight Connector 423"/>
              <p:cNvCxnSpPr/>
              <p:nvPr/>
            </p:nvCxnSpPr>
            <p:spPr>
              <a:xfrm>
                <a:off x="607923" y="1673332"/>
                <a:ext cx="0" cy="762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9" name="Group 248"/>
            <p:cNvGrpSpPr/>
            <p:nvPr/>
          </p:nvGrpSpPr>
          <p:grpSpPr>
            <a:xfrm>
              <a:off x="6844419" y="2282932"/>
              <a:ext cx="404519" cy="76200"/>
              <a:chOff x="228600" y="1673332"/>
              <a:chExt cx="382222" cy="76200"/>
            </a:xfrm>
          </p:grpSpPr>
          <p:cxnSp>
            <p:nvCxnSpPr>
              <p:cNvPr id="419" name="Straight Connector 418"/>
              <p:cNvCxnSpPr/>
              <p:nvPr/>
            </p:nvCxnSpPr>
            <p:spPr>
              <a:xfrm>
                <a:off x="228600" y="1676400"/>
                <a:ext cx="381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Connector 419"/>
              <p:cNvCxnSpPr/>
              <p:nvPr/>
            </p:nvCxnSpPr>
            <p:spPr>
              <a:xfrm>
                <a:off x="231499" y="1673332"/>
                <a:ext cx="0" cy="76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Connector 420"/>
              <p:cNvCxnSpPr/>
              <p:nvPr/>
            </p:nvCxnSpPr>
            <p:spPr>
              <a:xfrm>
                <a:off x="610822" y="1673332"/>
                <a:ext cx="0" cy="762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0" name="TextBox 329"/>
            <p:cNvSpPr txBox="1"/>
            <p:nvPr/>
          </p:nvSpPr>
          <p:spPr>
            <a:xfrm>
              <a:off x="5020129" y="2077256"/>
              <a:ext cx="5854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1" name="TextBox 391"/>
            <p:cNvSpPr txBox="1"/>
            <p:nvPr/>
          </p:nvSpPr>
          <p:spPr>
            <a:xfrm>
              <a:off x="6754348" y="2077256"/>
              <a:ext cx="5854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=0.06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2" name="Group 251"/>
            <p:cNvGrpSpPr/>
            <p:nvPr/>
          </p:nvGrpSpPr>
          <p:grpSpPr>
            <a:xfrm>
              <a:off x="4383505" y="1228893"/>
              <a:ext cx="3160295" cy="2663654"/>
              <a:chOff x="4078706" y="1228893"/>
              <a:chExt cx="3160295" cy="2663654"/>
            </a:xfrm>
          </p:grpSpPr>
          <p:grpSp>
            <p:nvGrpSpPr>
              <p:cNvPr id="254" name="Group 253"/>
              <p:cNvGrpSpPr/>
              <p:nvPr/>
            </p:nvGrpSpPr>
            <p:grpSpPr>
              <a:xfrm>
                <a:off x="4435476" y="1296984"/>
                <a:ext cx="2803525" cy="2595563"/>
                <a:chOff x="3978275" y="915984"/>
                <a:chExt cx="2803525" cy="2595563"/>
              </a:xfrm>
            </p:grpSpPr>
            <p:sp>
              <p:nvSpPr>
                <p:cNvPr id="267" name="Oval 266"/>
                <p:cNvSpPr>
                  <a:spLocks noChangeArrowheads="1"/>
                </p:cNvSpPr>
                <p:nvPr/>
              </p:nvSpPr>
              <p:spPr bwMode="auto">
                <a:xfrm>
                  <a:off x="4772980" y="3359150"/>
                  <a:ext cx="128588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68" name="Oval 267"/>
                <p:cNvSpPr>
                  <a:spLocks noChangeArrowheads="1"/>
                </p:cNvSpPr>
                <p:nvPr/>
              </p:nvSpPr>
              <p:spPr bwMode="auto">
                <a:xfrm>
                  <a:off x="4756150" y="2589213"/>
                  <a:ext cx="128588" cy="127000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69" name="Oval 268"/>
                <p:cNvSpPr>
                  <a:spLocks noChangeArrowheads="1"/>
                </p:cNvSpPr>
                <p:nvPr/>
              </p:nvSpPr>
              <p:spPr bwMode="auto">
                <a:xfrm>
                  <a:off x="4756150" y="2589213"/>
                  <a:ext cx="128588" cy="127000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0" name="Oval 269"/>
                <p:cNvSpPr>
                  <a:spLocks noChangeArrowheads="1"/>
                </p:cNvSpPr>
                <p:nvPr/>
              </p:nvSpPr>
              <p:spPr bwMode="auto">
                <a:xfrm>
                  <a:off x="4662488" y="3213100"/>
                  <a:ext cx="128588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1" name="Oval 270"/>
                <p:cNvSpPr>
                  <a:spLocks noChangeArrowheads="1"/>
                </p:cNvSpPr>
                <p:nvPr/>
              </p:nvSpPr>
              <p:spPr bwMode="auto">
                <a:xfrm>
                  <a:off x="4662488" y="321310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2" name="Oval 271"/>
                <p:cNvSpPr>
                  <a:spLocks noChangeArrowheads="1"/>
                </p:cNvSpPr>
                <p:nvPr/>
              </p:nvSpPr>
              <p:spPr bwMode="auto">
                <a:xfrm>
                  <a:off x="4635595" y="3359150"/>
                  <a:ext cx="130175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3" name="Oval 272"/>
                <p:cNvSpPr>
                  <a:spLocks noChangeArrowheads="1"/>
                </p:cNvSpPr>
                <p:nvPr/>
              </p:nvSpPr>
              <p:spPr bwMode="auto">
                <a:xfrm>
                  <a:off x="4708525" y="2781300"/>
                  <a:ext cx="130175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4" name="Oval 273"/>
                <p:cNvSpPr>
                  <a:spLocks noChangeArrowheads="1"/>
                </p:cNvSpPr>
                <p:nvPr/>
              </p:nvSpPr>
              <p:spPr bwMode="auto">
                <a:xfrm>
                  <a:off x="4708525" y="2781300"/>
                  <a:ext cx="130175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5" name="Oval 274"/>
                <p:cNvSpPr>
                  <a:spLocks noChangeArrowheads="1"/>
                </p:cNvSpPr>
                <p:nvPr/>
              </p:nvSpPr>
              <p:spPr bwMode="auto">
                <a:xfrm>
                  <a:off x="4662488" y="2635250"/>
                  <a:ext cx="128588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6" name="Oval 275"/>
                <p:cNvSpPr>
                  <a:spLocks noChangeArrowheads="1"/>
                </p:cNvSpPr>
                <p:nvPr/>
              </p:nvSpPr>
              <p:spPr bwMode="auto">
                <a:xfrm>
                  <a:off x="4662488" y="26352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7" name="Line 158"/>
                <p:cNvSpPr>
                  <a:spLocks noChangeShapeType="1"/>
                </p:cNvSpPr>
                <p:nvPr/>
              </p:nvSpPr>
              <p:spPr bwMode="auto">
                <a:xfrm>
                  <a:off x="4773613" y="2093913"/>
                  <a:ext cx="0" cy="38893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8" name="Line 159"/>
                <p:cNvSpPr>
                  <a:spLocks noChangeShapeType="1"/>
                </p:cNvSpPr>
                <p:nvPr/>
              </p:nvSpPr>
              <p:spPr bwMode="auto">
                <a:xfrm>
                  <a:off x="4703763" y="2093913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79" name="Line 160"/>
                <p:cNvSpPr>
                  <a:spLocks noChangeShapeType="1"/>
                </p:cNvSpPr>
                <p:nvPr/>
              </p:nvSpPr>
              <p:spPr bwMode="auto">
                <a:xfrm>
                  <a:off x="4773613" y="2482850"/>
                  <a:ext cx="0" cy="39052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0" name="Line 161"/>
                <p:cNvSpPr>
                  <a:spLocks noChangeShapeType="1"/>
                </p:cNvSpPr>
                <p:nvPr/>
              </p:nvSpPr>
              <p:spPr bwMode="auto">
                <a:xfrm>
                  <a:off x="4703763" y="287337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1" name="Line 162"/>
                <p:cNvSpPr>
                  <a:spLocks noChangeShapeType="1"/>
                </p:cNvSpPr>
                <p:nvPr/>
              </p:nvSpPr>
              <p:spPr bwMode="auto">
                <a:xfrm>
                  <a:off x="4632325" y="2482850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2" name="Oval 281"/>
                <p:cNvSpPr>
                  <a:spLocks noChangeArrowheads="1"/>
                </p:cNvSpPr>
                <p:nvPr/>
              </p:nvSpPr>
              <p:spPr bwMode="auto">
                <a:xfrm>
                  <a:off x="4779963" y="1196975"/>
                  <a:ext cx="128588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3" name="Oval 282"/>
                <p:cNvSpPr>
                  <a:spLocks noChangeArrowheads="1"/>
                </p:cNvSpPr>
                <p:nvPr/>
              </p:nvSpPr>
              <p:spPr bwMode="auto">
                <a:xfrm>
                  <a:off x="4779963" y="1196975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4" name="Oval 283"/>
                <p:cNvSpPr>
                  <a:spLocks noChangeArrowheads="1"/>
                </p:cNvSpPr>
                <p:nvPr/>
              </p:nvSpPr>
              <p:spPr bwMode="auto">
                <a:xfrm>
                  <a:off x="4638675" y="1317625"/>
                  <a:ext cx="128588" cy="128588"/>
                </a:xfrm>
                <a:prstGeom prst="ellipse">
                  <a:avLst/>
                </a:prstGeom>
                <a:solidFill>
                  <a:srgbClr val="A000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5" name="Oval 284"/>
                <p:cNvSpPr>
                  <a:spLocks noChangeArrowheads="1"/>
                </p:cNvSpPr>
                <p:nvPr/>
              </p:nvSpPr>
              <p:spPr bwMode="auto">
                <a:xfrm>
                  <a:off x="4638675" y="1317625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6" name="Rectangle 285"/>
                <p:cNvSpPr>
                  <a:spLocks noChangeArrowheads="1"/>
                </p:cNvSpPr>
                <p:nvPr/>
              </p:nvSpPr>
              <p:spPr bwMode="auto">
                <a:xfrm>
                  <a:off x="4337050" y="3371850"/>
                  <a:ext cx="103188" cy="101600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7" name="Rectangle 286"/>
                <p:cNvSpPr>
                  <a:spLocks noChangeArrowheads="1"/>
                </p:cNvSpPr>
                <p:nvPr/>
              </p:nvSpPr>
              <p:spPr bwMode="auto">
                <a:xfrm>
                  <a:off x="4337050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8" name="Rectangle 287"/>
                <p:cNvSpPr>
                  <a:spLocks noChangeArrowheads="1"/>
                </p:cNvSpPr>
                <p:nvPr/>
              </p:nvSpPr>
              <p:spPr bwMode="auto">
                <a:xfrm>
                  <a:off x="4229100" y="3275013"/>
                  <a:ext cx="103188" cy="103188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89" name="Rectangle 288"/>
                <p:cNvSpPr>
                  <a:spLocks noChangeArrowheads="1"/>
                </p:cNvSpPr>
                <p:nvPr/>
              </p:nvSpPr>
              <p:spPr bwMode="auto">
                <a:xfrm>
                  <a:off x="4229100" y="3275013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0" name="Rectangle 289"/>
                <p:cNvSpPr>
                  <a:spLocks noChangeArrowheads="1"/>
                </p:cNvSpPr>
                <p:nvPr/>
              </p:nvSpPr>
              <p:spPr bwMode="auto">
                <a:xfrm>
                  <a:off x="4294188" y="3178175"/>
                  <a:ext cx="103188" cy="103188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1" name="Rectangle 290"/>
                <p:cNvSpPr>
                  <a:spLocks noChangeArrowheads="1"/>
                </p:cNvSpPr>
                <p:nvPr/>
              </p:nvSpPr>
              <p:spPr bwMode="auto">
                <a:xfrm>
                  <a:off x="4294188" y="3178175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2" name="Rectangle 291"/>
                <p:cNvSpPr>
                  <a:spLocks noChangeArrowheads="1"/>
                </p:cNvSpPr>
                <p:nvPr/>
              </p:nvSpPr>
              <p:spPr bwMode="auto">
                <a:xfrm>
                  <a:off x="4357688" y="3275013"/>
                  <a:ext cx="103188" cy="103188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3" name="Rectangle 292"/>
                <p:cNvSpPr>
                  <a:spLocks noChangeArrowheads="1"/>
                </p:cNvSpPr>
                <p:nvPr/>
              </p:nvSpPr>
              <p:spPr bwMode="auto">
                <a:xfrm>
                  <a:off x="4357688" y="3275013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4" name="Rectangle 293"/>
                <p:cNvSpPr>
                  <a:spLocks noChangeArrowheads="1"/>
                </p:cNvSpPr>
                <p:nvPr/>
              </p:nvSpPr>
              <p:spPr bwMode="auto">
                <a:xfrm>
                  <a:off x="4215648" y="3371850"/>
                  <a:ext cx="103188" cy="101600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5" name="Rectangle 294"/>
                <p:cNvSpPr>
                  <a:spLocks noChangeArrowheads="1"/>
                </p:cNvSpPr>
                <p:nvPr/>
              </p:nvSpPr>
              <p:spPr bwMode="auto">
                <a:xfrm>
                  <a:off x="4294188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6" name="Rectangle 295"/>
                <p:cNvSpPr>
                  <a:spLocks noChangeArrowheads="1"/>
                </p:cNvSpPr>
                <p:nvPr/>
              </p:nvSpPr>
              <p:spPr bwMode="auto">
                <a:xfrm>
                  <a:off x="4457093" y="3371850"/>
                  <a:ext cx="103188" cy="101600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7" name="Rectangle 296"/>
                <p:cNvSpPr>
                  <a:spLocks noChangeArrowheads="1"/>
                </p:cNvSpPr>
                <p:nvPr/>
              </p:nvSpPr>
              <p:spPr bwMode="auto">
                <a:xfrm>
                  <a:off x="4251325" y="3322638"/>
                  <a:ext cx="101600" cy="103188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8" name="Rectangle 297"/>
                <p:cNvSpPr>
                  <a:spLocks noChangeArrowheads="1"/>
                </p:cNvSpPr>
                <p:nvPr/>
              </p:nvSpPr>
              <p:spPr bwMode="auto">
                <a:xfrm>
                  <a:off x="4251325" y="3322638"/>
                  <a:ext cx="101600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A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299" name="Rectangle 298"/>
                <p:cNvSpPr>
                  <a:spLocks noChangeArrowheads="1"/>
                </p:cNvSpPr>
                <p:nvPr/>
              </p:nvSpPr>
              <p:spPr bwMode="auto">
                <a:xfrm>
                  <a:off x="4114800" y="3352800"/>
                  <a:ext cx="103188" cy="101600"/>
                </a:xfrm>
                <a:prstGeom prst="rect">
                  <a:avLst/>
                </a:prstGeom>
                <a:solidFill>
                  <a:srgbClr val="A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0" name="Line 183"/>
                <p:cNvSpPr>
                  <a:spLocks noChangeShapeType="1"/>
                </p:cNvSpPr>
                <p:nvPr/>
              </p:nvSpPr>
              <p:spPr bwMode="auto">
                <a:xfrm>
                  <a:off x="4344988" y="3343275"/>
                  <a:ext cx="0" cy="23813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1" name="Line 184"/>
                <p:cNvSpPr>
                  <a:spLocks noChangeShapeType="1"/>
                </p:cNvSpPr>
                <p:nvPr/>
              </p:nvSpPr>
              <p:spPr bwMode="auto">
                <a:xfrm>
                  <a:off x="4275138" y="334327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2" name="Line 185"/>
                <p:cNvSpPr>
                  <a:spLocks noChangeShapeType="1"/>
                </p:cNvSpPr>
                <p:nvPr/>
              </p:nvSpPr>
              <p:spPr bwMode="auto">
                <a:xfrm>
                  <a:off x="4344988" y="3367088"/>
                  <a:ext cx="0" cy="254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3" name="Line 186"/>
                <p:cNvSpPr>
                  <a:spLocks noChangeShapeType="1"/>
                </p:cNvSpPr>
                <p:nvPr/>
              </p:nvSpPr>
              <p:spPr bwMode="auto">
                <a:xfrm>
                  <a:off x="4275138" y="3392488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4" name="Line 187"/>
                <p:cNvSpPr>
                  <a:spLocks noChangeShapeType="1"/>
                </p:cNvSpPr>
                <p:nvPr/>
              </p:nvSpPr>
              <p:spPr bwMode="auto">
                <a:xfrm>
                  <a:off x="4203700" y="3367088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5" name="Oval 304"/>
                <p:cNvSpPr>
                  <a:spLocks noChangeArrowheads="1"/>
                </p:cNvSpPr>
                <p:nvPr/>
              </p:nvSpPr>
              <p:spPr bwMode="auto">
                <a:xfrm>
                  <a:off x="5610225" y="3359150"/>
                  <a:ext cx="127000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6" name="Oval 305"/>
                <p:cNvSpPr>
                  <a:spLocks noChangeArrowheads="1"/>
                </p:cNvSpPr>
                <p:nvPr/>
              </p:nvSpPr>
              <p:spPr bwMode="auto">
                <a:xfrm>
                  <a:off x="5610225" y="3359150"/>
                  <a:ext cx="127000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7" name="Oval 306"/>
                <p:cNvSpPr>
                  <a:spLocks noChangeArrowheads="1"/>
                </p:cNvSpPr>
                <p:nvPr/>
              </p:nvSpPr>
              <p:spPr bwMode="auto">
                <a:xfrm>
                  <a:off x="5637212" y="2827338"/>
                  <a:ext cx="128588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8" name="Oval 307"/>
                <p:cNvSpPr>
                  <a:spLocks noChangeArrowheads="1"/>
                </p:cNvSpPr>
                <p:nvPr/>
              </p:nvSpPr>
              <p:spPr bwMode="auto">
                <a:xfrm>
                  <a:off x="5637212" y="2827338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09" name="Oval 308"/>
                <p:cNvSpPr>
                  <a:spLocks noChangeArrowheads="1"/>
                </p:cNvSpPr>
                <p:nvPr/>
              </p:nvSpPr>
              <p:spPr bwMode="auto">
                <a:xfrm>
                  <a:off x="5522912" y="3213100"/>
                  <a:ext cx="130175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0" name="Oval 309"/>
                <p:cNvSpPr>
                  <a:spLocks noChangeArrowheads="1"/>
                </p:cNvSpPr>
                <p:nvPr/>
              </p:nvSpPr>
              <p:spPr bwMode="auto">
                <a:xfrm>
                  <a:off x="5522912" y="3213100"/>
                  <a:ext cx="130175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1" name="Oval 310"/>
                <p:cNvSpPr>
                  <a:spLocks noChangeArrowheads="1"/>
                </p:cNvSpPr>
                <p:nvPr/>
              </p:nvSpPr>
              <p:spPr bwMode="auto">
                <a:xfrm>
                  <a:off x="5545137" y="3359150"/>
                  <a:ext cx="128588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2" name="Oval 311"/>
                <p:cNvSpPr>
                  <a:spLocks noChangeArrowheads="1"/>
                </p:cNvSpPr>
                <p:nvPr/>
              </p:nvSpPr>
              <p:spPr bwMode="auto">
                <a:xfrm>
                  <a:off x="5545137" y="33591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3" name="Oval 312"/>
                <p:cNvSpPr>
                  <a:spLocks noChangeArrowheads="1"/>
                </p:cNvSpPr>
                <p:nvPr/>
              </p:nvSpPr>
              <p:spPr bwMode="auto">
                <a:xfrm>
                  <a:off x="5486400" y="3359150"/>
                  <a:ext cx="128588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4" name="Oval 313"/>
                <p:cNvSpPr>
                  <a:spLocks noChangeArrowheads="1"/>
                </p:cNvSpPr>
                <p:nvPr/>
              </p:nvSpPr>
              <p:spPr bwMode="auto">
                <a:xfrm>
                  <a:off x="5588000" y="33591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5" name="Oval 314"/>
                <p:cNvSpPr>
                  <a:spLocks noChangeArrowheads="1"/>
                </p:cNvSpPr>
                <p:nvPr/>
              </p:nvSpPr>
              <p:spPr bwMode="auto">
                <a:xfrm>
                  <a:off x="5495925" y="2732088"/>
                  <a:ext cx="128588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6" name="Oval 315"/>
                <p:cNvSpPr>
                  <a:spLocks noChangeArrowheads="1"/>
                </p:cNvSpPr>
                <p:nvPr/>
              </p:nvSpPr>
              <p:spPr bwMode="auto">
                <a:xfrm>
                  <a:off x="5495925" y="2732088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7" name="Oval 316"/>
                <p:cNvSpPr>
                  <a:spLocks noChangeArrowheads="1"/>
                </p:cNvSpPr>
                <p:nvPr/>
              </p:nvSpPr>
              <p:spPr bwMode="auto">
                <a:xfrm>
                  <a:off x="5565775" y="2009775"/>
                  <a:ext cx="130175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8" name="Oval 317"/>
                <p:cNvSpPr>
                  <a:spLocks noChangeArrowheads="1"/>
                </p:cNvSpPr>
                <p:nvPr/>
              </p:nvSpPr>
              <p:spPr bwMode="auto">
                <a:xfrm>
                  <a:off x="5565775" y="2009775"/>
                  <a:ext cx="130175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19" name="Oval 318"/>
                <p:cNvSpPr>
                  <a:spLocks noChangeArrowheads="1"/>
                </p:cNvSpPr>
                <p:nvPr/>
              </p:nvSpPr>
              <p:spPr bwMode="auto">
                <a:xfrm>
                  <a:off x="5715000" y="3359150"/>
                  <a:ext cx="130175" cy="128588"/>
                </a:xfrm>
                <a:prstGeom prst="ellipse">
                  <a:avLst/>
                </a:prstGeom>
                <a:solidFill>
                  <a:srgbClr val="00008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0" name="Oval 319"/>
                <p:cNvSpPr>
                  <a:spLocks noChangeArrowheads="1"/>
                </p:cNvSpPr>
                <p:nvPr/>
              </p:nvSpPr>
              <p:spPr bwMode="auto">
                <a:xfrm>
                  <a:off x="5565775" y="3359150"/>
                  <a:ext cx="130175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1" name="Line 226"/>
                <p:cNvSpPr>
                  <a:spLocks noChangeShapeType="1"/>
                </p:cNvSpPr>
                <p:nvPr/>
              </p:nvSpPr>
              <p:spPr bwMode="auto">
                <a:xfrm>
                  <a:off x="5630862" y="2919413"/>
                  <a:ext cx="0" cy="17145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3" name="Line 227"/>
                <p:cNvSpPr>
                  <a:spLocks noChangeShapeType="1"/>
                </p:cNvSpPr>
                <p:nvPr/>
              </p:nvSpPr>
              <p:spPr bwMode="auto">
                <a:xfrm>
                  <a:off x="5561012" y="2919413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4" name="Line 228"/>
                <p:cNvSpPr>
                  <a:spLocks noChangeShapeType="1"/>
                </p:cNvSpPr>
                <p:nvPr/>
              </p:nvSpPr>
              <p:spPr bwMode="auto">
                <a:xfrm>
                  <a:off x="5630862" y="3090863"/>
                  <a:ext cx="0" cy="17145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5" name="Line 229"/>
                <p:cNvSpPr>
                  <a:spLocks noChangeShapeType="1"/>
                </p:cNvSpPr>
                <p:nvPr/>
              </p:nvSpPr>
              <p:spPr bwMode="auto">
                <a:xfrm>
                  <a:off x="5561012" y="3262313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8" name="Line 230"/>
                <p:cNvSpPr>
                  <a:spLocks noChangeShapeType="1"/>
                </p:cNvSpPr>
                <p:nvPr/>
              </p:nvSpPr>
              <p:spPr bwMode="auto">
                <a:xfrm>
                  <a:off x="5489575" y="3090863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29" name="Rectangle 328"/>
                <p:cNvSpPr>
                  <a:spLocks noChangeArrowheads="1"/>
                </p:cNvSpPr>
                <p:nvPr/>
              </p:nvSpPr>
              <p:spPr bwMode="auto">
                <a:xfrm>
                  <a:off x="5227637" y="3371850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1" name="Rectangle 330"/>
                <p:cNvSpPr>
                  <a:spLocks noChangeArrowheads="1"/>
                </p:cNvSpPr>
                <p:nvPr/>
              </p:nvSpPr>
              <p:spPr bwMode="auto">
                <a:xfrm>
                  <a:off x="5227637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2" name="Rectangle 331"/>
                <p:cNvSpPr>
                  <a:spLocks noChangeArrowheads="1"/>
                </p:cNvSpPr>
                <p:nvPr/>
              </p:nvSpPr>
              <p:spPr bwMode="auto">
                <a:xfrm>
                  <a:off x="5221287" y="3082925"/>
                  <a:ext cx="103188" cy="10318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3" name="Rectangle 332"/>
                <p:cNvSpPr>
                  <a:spLocks noChangeArrowheads="1"/>
                </p:cNvSpPr>
                <p:nvPr/>
              </p:nvSpPr>
              <p:spPr bwMode="auto">
                <a:xfrm>
                  <a:off x="5221287" y="3082925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4" name="Rectangle 333"/>
                <p:cNvSpPr>
                  <a:spLocks noChangeArrowheads="1"/>
                </p:cNvSpPr>
                <p:nvPr/>
              </p:nvSpPr>
              <p:spPr bwMode="auto">
                <a:xfrm>
                  <a:off x="5175250" y="3371850"/>
                  <a:ext cx="101600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5" name="Rectangle 334"/>
                <p:cNvSpPr>
                  <a:spLocks noChangeArrowheads="1"/>
                </p:cNvSpPr>
                <p:nvPr/>
              </p:nvSpPr>
              <p:spPr bwMode="auto">
                <a:xfrm>
                  <a:off x="5175250" y="3371850"/>
                  <a:ext cx="101600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6" name="Rectangle 335"/>
                <p:cNvSpPr>
                  <a:spLocks noChangeArrowheads="1"/>
                </p:cNvSpPr>
                <p:nvPr/>
              </p:nvSpPr>
              <p:spPr bwMode="auto">
                <a:xfrm>
                  <a:off x="5080000" y="3371850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7" name="Rectangle 336"/>
                <p:cNvSpPr>
                  <a:spLocks noChangeArrowheads="1"/>
                </p:cNvSpPr>
                <p:nvPr/>
              </p:nvSpPr>
              <p:spPr bwMode="auto">
                <a:xfrm>
                  <a:off x="5080000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8" name="Rectangle 337"/>
                <p:cNvSpPr>
                  <a:spLocks noChangeArrowheads="1"/>
                </p:cNvSpPr>
                <p:nvPr/>
              </p:nvSpPr>
              <p:spPr bwMode="auto">
                <a:xfrm>
                  <a:off x="5334000" y="3352800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39" name="Rectangle 338"/>
                <p:cNvSpPr>
                  <a:spLocks noChangeArrowheads="1"/>
                </p:cNvSpPr>
                <p:nvPr/>
              </p:nvSpPr>
              <p:spPr bwMode="auto">
                <a:xfrm>
                  <a:off x="5028770" y="3371850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0" name="Rectangle 339"/>
                <p:cNvSpPr>
                  <a:spLocks noChangeArrowheads="1"/>
                </p:cNvSpPr>
                <p:nvPr/>
              </p:nvSpPr>
              <p:spPr bwMode="auto">
                <a:xfrm>
                  <a:off x="5073650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1" name="Rectangle 340"/>
                <p:cNvSpPr>
                  <a:spLocks noChangeArrowheads="1"/>
                </p:cNvSpPr>
                <p:nvPr/>
              </p:nvSpPr>
              <p:spPr bwMode="auto">
                <a:xfrm>
                  <a:off x="5080000" y="3033713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2" name="Rectangle 341"/>
                <p:cNvSpPr>
                  <a:spLocks noChangeArrowheads="1"/>
                </p:cNvSpPr>
                <p:nvPr/>
              </p:nvSpPr>
              <p:spPr bwMode="auto">
                <a:xfrm>
                  <a:off x="5080000" y="3033713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3" name="Rectangle 342"/>
                <p:cNvSpPr>
                  <a:spLocks noChangeArrowheads="1"/>
                </p:cNvSpPr>
                <p:nvPr/>
              </p:nvSpPr>
              <p:spPr bwMode="auto">
                <a:xfrm>
                  <a:off x="5127625" y="3371850"/>
                  <a:ext cx="103188" cy="101600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4" name="Rectangle 343"/>
                <p:cNvSpPr>
                  <a:spLocks noChangeArrowheads="1"/>
                </p:cNvSpPr>
                <p:nvPr/>
              </p:nvSpPr>
              <p:spPr bwMode="auto">
                <a:xfrm>
                  <a:off x="5127625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008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5" name="Line 247"/>
                <p:cNvSpPr>
                  <a:spLocks noChangeShapeType="1"/>
                </p:cNvSpPr>
                <p:nvPr/>
              </p:nvSpPr>
              <p:spPr bwMode="auto">
                <a:xfrm>
                  <a:off x="5202237" y="3292475"/>
                  <a:ext cx="0" cy="508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6" name="Line 248"/>
                <p:cNvSpPr>
                  <a:spLocks noChangeShapeType="1"/>
                </p:cNvSpPr>
                <p:nvPr/>
              </p:nvSpPr>
              <p:spPr bwMode="auto">
                <a:xfrm>
                  <a:off x="5132387" y="329247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7" name="Line 249"/>
                <p:cNvSpPr>
                  <a:spLocks noChangeShapeType="1"/>
                </p:cNvSpPr>
                <p:nvPr/>
              </p:nvSpPr>
              <p:spPr bwMode="auto">
                <a:xfrm>
                  <a:off x="5202237" y="3343275"/>
                  <a:ext cx="0" cy="5238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49" name="Line 250"/>
                <p:cNvSpPr>
                  <a:spLocks noChangeShapeType="1"/>
                </p:cNvSpPr>
                <p:nvPr/>
              </p:nvSpPr>
              <p:spPr bwMode="auto">
                <a:xfrm>
                  <a:off x="5132387" y="3395663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51" name="Line 251"/>
                <p:cNvSpPr>
                  <a:spLocks noChangeShapeType="1"/>
                </p:cNvSpPr>
                <p:nvPr/>
              </p:nvSpPr>
              <p:spPr bwMode="auto">
                <a:xfrm>
                  <a:off x="5060950" y="3343275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52" name="Oval 351"/>
                <p:cNvSpPr>
                  <a:spLocks noChangeArrowheads="1"/>
                </p:cNvSpPr>
                <p:nvPr/>
              </p:nvSpPr>
              <p:spPr bwMode="auto">
                <a:xfrm>
                  <a:off x="6376987" y="335915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53" name="Oval 352"/>
                <p:cNvSpPr>
                  <a:spLocks noChangeArrowheads="1"/>
                </p:cNvSpPr>
                <p:nvPr/>
              </p:nvSpPr>
              <p:spPr bwMode="auto">
                <a:xfrm>
                  <a:off x="6376987" y="33591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57" name="Oval 356"/>
                <p:cNvSpPr>
                  <a:spLocks noChangeArrowheads="1"/>
                </p:cNvSpPr>
                <p:nvPr/>
              </p:nvSpPr>
              <p:spPr bwMode="auto">
                <a:xfrm>
                  <a:off x="6477000" y="335915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4" name="Oval 373"/>
                <p:cNvSpPr>
                  <a:spLocks noChangeArrowheads="1"/>
                </p:cNvSpPr>
                <p:nvPr/>
              </p:nvSpPr>
              <p:spPr bwMode="auto">
                <a:xfrm>
                  <a:off x="6423025" y="2346325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5" name="Oval 374"/>
                <p:cNvSpPr>
                  <a:spLocks noChangeArrowheads="1"/>
                </p:cNvSpPr>
                <p:nvPr/>
              </p:nvSpPr>
              <p:spPr bwMode="auto">
                <a:xfrm>
                  <a:off x="6423025" y="2346325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6" name="Oval 375"/>
                <p:cNvSpPr>
                  <a:spLocks noChangeArrowheads="1"/>
                </p:cNvSpPr>
                <p:nvPr/>
              </p:nvSpPr>
              <p:spPr bwMode="auto">
                <a:xfrm>
                  <a:off x="6353175" y="263525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7" name="Oval 376"/>
                <p:cNvSpPr>
                  <a:spLocks noChangeArrowheads="1"/>
                </p:cNvSpPr>
                <p:nvPr/>
              </p:nvSpPr>
              <p:spPr bwMode="auto">
                <a:xfrm>
                  <a:off x="6353175" y="26352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8" name="Oval 377"/>
                <p:cNvSpPr>
                  <a:spLocks noChangeArrowheads="1"/>
                </p:cNvSpPr>
                <p:nvPr/>
              </p:nvSpPr>
              <p:spPr bwMode="auto">
                <a:xfrm>
                  <a:off x="6423025" y="2924175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79" name="Oval 378"/>
                <p:cNvSpPr>
                  <a:spLocks noChangeArrowheads="1"/>
                </p:cNvSpPr>
                <p:nvPr/>
              </p:nvSpPr>
              <p:spPr bwMode="auto">
                <a:xfrm>
                  <a:off x="6423025" y="2924175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0" name="Oval 379"/>
                <p:cNvSpPr>
                  <a:spLocks noChangeArrowheads="1"/>
                </p:cNvSpPr>
                <p:nvPr/>
              </p:nvSpPr>
              <p:spPr bwMode="auto">
                <a:xfrm>
                  <a:off x="6585892" y="335915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1" name="Oval 380"/>
                <p:cNvSpPr>
                  <a:spLocks noChangeArrowheads="1"/>
                </p:cNvSpPr>
                <p:nvPr/>
              </p:nvSpPr>
              <p:spPr bwMode="auto">
                <a:xfrm>
                  <a:off x="6494462" y="263525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2" name="Oval 381"/>
                <p:cNvSpPr>
                  <a:spLocks noChangeArrowheads="1"/>
                </p:cNvSpPr>
                <p:nvPr/>
              </p:nvSpPr>
              <p:spPr bwMode="auto">
                <a:xfrm>
                  <a:off x="6494462" y="263525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4" name="Oval 383"/>
                <p:cNvSpPr>
                  <a:spLocks noChangeArrowheads="1"/>
                </p:cNvSpPr>
                <p:nvPr/>
              </p:nvSpPr>
              <p:spPr bwMode="auto">
                <a:xfrm>
                  <a:off x="6423025" y="2057400"/>
                  <a:ext cx="128588" cy="128588"/>
                </a:xfrm>
                <a:prstGeom prst="ellipse">
                  <a:avLst/>
                </a:prstGeom>
                <a:solidFill>
                  <a:srgbClr val="005A00"/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5" name="Oval 384"/>
                <p:cNvSpPr>
                  <a:spLocks noChangeArrowheads="1"/>
                </p:cNvSpPr>
                <p:nvPr/>
              </p:nvSpPr>
              <p:spPr bwMode="auto">
                <a:xfrm>
                  <a:off x="6423025" y="2057400"/>
                  <a:ext cx="128588" cy="128588"/>
                </a:xfrm>
                <a:prstGeom prst="ellipse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86" name="Line 289"/>
                <p:cNvSpPr>
                  <a:spLocks noChangeShapeType="1"/>
                </p:cNvSpPr>
                <p:nvPr/>
              </p:nvSpPr>
              <p:spPr bwMode="auto">
                <a:xfrm>
                  <a:off x="6488112" y="2720975"/>
                  <a:ext cx="0" cy="1778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1" name="Line 290"/>
                <p:cNvSpPr>
                  <a:spLocks noChangeShapeType="1"/>
                </p:cNvSpPr>
                <p:nvPr/>
              </p:nvSpPr>
              <p:spPr bwMode="auto">
                <a:xfrm>
                  <a:off x="6418262" y="272097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3" name="Line 291"/>
                <p:cNvSpPr>
                  <a:spLocks noChangeShapeType="1"/>
                </p:cNvSpPr>
                <p:nvPr/>
              </p:nvSpPr>
              <p:spPr bwMode="auto">
                <a:xfrm>
                  <a:off x="6488112" y="2898775"/>
                  <a:ext cx="0" cy="17780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4" name="Line 292"/>
                <p:cNvSpPr>
                  <a:spLocks noChangeShapeType="1"/>
                </p:cNvSpPr>
                <p:nvPr/>
              </p:nvSpPr>
              <p:spPr bwMode="auto">
                <a:xfrm>
                  <a:off x="6418262" y="307657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5" name="Line 293"/>
                <p:cNvSpPr>
                  <a:spLocks noChangeShapeType="1"/>
                </p:cNvSpPr>
                <p:nvPr/>
              </p:nvSpPr>
              <p:spPr bwMode="auto">
                <a:xfrm>
                  <a:off x="6346825" y="2898775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6" name="Rectangle 395"/>
                <p:cNvSpPr>
                  <a:spLocks noChangeArrowheads="1"/>
                </p:cNvSpPr>
                <p:nvPr/>
              </p:nvSpPr>
              <p:spPr bwMode="auto">
                <a:xfrm>
                  <a:off x="6051550" y="3371850"/>
                  <a:ext cx="101600" cy="101600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7" name="Rectangle 396"/>
                <p:cNvSpPr>
                  <a:spLocks noChangeArrowheads="1"/>
                </p:cNvSpPr>
                <p:nvPr/>
              </p:nvSpPr>
              <p:spPr bwMode="auto">
                <a:xfrm>
                  <a:off x="6051550" y="3371850"/>
                  <a:ext cx="101600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8" name="Rectangle 397"/>
                <p:cNvSpPr>
                  <a:spLocks noChangeArrowheads="1"/>
                </p:cNvSpPr>
                <p:nvPr/>
              </p:nvSpPr>
              <p:spPr bwMode="auto">
                <a:xfrm>
                  <a:off x="6008687" y="3371850"/>
                  <a:ext cx="103188" cy="101600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399" name="Rectangle 398"/>
                <p:cNvSpPr>
                  <a:spLocks noChangeArrowheads="1"/>
                </p:cNvSpPr>
                <p:nvPr/>
              </p:nvSpPr>
              <p:spPr bwMode="auto">
                <a:xfrm>
                  <a:off x="6008687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0" name="Rectangle 399"/>
                <p:cNvSpPr>
                  <a:spLocks noChangeArrowheads="1"/>
                </p:cNvSpPr>
                <p:nvPr/>
              </p:nvSpPr>
              <p:spPr bwMode="auto">
                <a:xfrm>
                  <a:off x="6145212" y="3371850"/>
                  <a:ext cx="103188" cy="101600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1" name="Rectangle 400"/>
                <p:cNvSpPr>
                  <a:spLocks noChangeArrowheads="1"/>
                </p:cNvSpPr>
                <p:nvPr/>
              </p:nvSpPr>
              <p:spPr bwMode="auto">
                <a:xfrm>
                  <a:off x="6008687" y="3128963"/>
                  <a:ext cx="103188" cy="103188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2" name="Rectangle 401"/>
                <p:cNvSpPr>
                  <a:spLocks noChangeArrowheads="1"/>
                </p:cNvSpPr>
                <p:nvPr/>
              </p:nvSpPr>
              <p:spPr bwMode="auto">
                <a:xfrm>
                  <a:off x="6008687" y="3128963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3" name="Rectangle 402"/>
                <p:cNvSpPr>
                  <a:spLocks noChangeArrowheads="1"/>
                </p:cNvSpPr>
                <p:nvPr/>
              </p:nvSpPr>
              <p:spPr bwMode="auto">
                <a:xfrm>
                  <a:off x="5943600" y="3225800"/>
                  <a:ext cx="103188" cy="103188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4" name="Rectangle 403"/>
                <p:cNvSpPr>
                  <a:spLocks noChangeArrowheads="1"/>
                </p:cNvSpPr>
                <p:nvPr/>
              </p:nvSpPr>
              <p:spPr bwMode="auto">
                <a:xfrm>
                  <a:off x="5943600" y="3225800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5" name="Rectangle 404"/>
                <p:cNvSpPr>
                  <a:spLocks noChangeArrowheads="1"/>
                </p:cNvSpPr>
                <p:nvPr/>
              </p:nvSpPr>
              <p:spPr bwMode="auto">
                <a:xfrm>
                  <a:off x="6072187" y="3275013"/>
                  <a:ext cx="103188" cy="103188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6" name="Rectangle 405"/>
                <p:cNvSpPr>
                  <a:spLocks noChangeArrowheads="1"/>
                </p:cNvSpPr>
                <p:nvPr/>
              </p:nvSpPr>
              <p:spPr bwMode="auto">
                <a:xfrm>
                  <a:off x="6072187" y="3275013"/>
                  <a:ext cx="103188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7" name="Rectangle 406"/>
                <p:cNvSpPr>
                  <a:spLocks noChangeArrowheads="1"/>
                </p:cNvSpPr>
                <p:nvPr/>
              </p:nvSpPr>
              <p:spPr bwMode="auto">
                <a:xfrm>
                  <a:off x="5916612" y="3371850"/>
                  <a:ext cx="103188" cy="101600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8" name="Rectangle 407"/>
                <p:cNvSpPr>
                  <a:spLocks noChangeArrowheads="1"/>
                </p:cNvSpPr>
                <p:nvPr/>
              </p:nvSpPr>
              <p:spPr bwMode="auto">
                <a:xfrm>
                  <a:off x="5986462" y="3371850"/>
                  <a:ext cx="103188" cy="101600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09" name="Rectangle 408"/>
                <p:cNvSpPr>
                  <a:spLocks noChangeArrowheads="1"/>
                </p:cNvSpPr>
                <p:nvPr/>
              </p:nvSpPr>
              <p:spPr bwMode="auto">
                <a:xfrm>
                  <a:off x="5965825" y="3322638"/>
                  <a:ext cx="101600" cy="103188"/>
                </a:xfrm>
                <a:prstGeom prst="rect">
                  <a:avLst/>
                </a:prstGeom>
                <a:solidFill>
                  <a:srgbClr val="005A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0" name="Rectangle 409"/>
                <p:cNvSpPr>
                  <a:spLocks noChangeArrowheads="1"/>
                </p:cNvSpPr>
                <p:nvPr/>
              </p:nvSpPr>
              <p:spPr bwMode="auto">
                <a:xfrm>
                  <a:off x="5965825" y="3322638"/>
                  <a:ext cx="101600" cy="103188"/>
                </a:xfrm>
                <a:prstGeom prst="rect">
                  <a:avLst/>
                </a:prstGeom>
                <a:noFill/>
                <a:ln w="1588" cap="flat">
                  <a:solidFill>
                    <a:srgbClr val="005A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1" name="Line 310"/>
                <p:cNvSpPr>
                  <a:spLocks noChangeShapeType="1"/>
                </p:cNvSpPr>
                <p:nvPr/>
              </p:nvSpPr>
              <p:spPr bwMode="auto">
                <a:xfrm>
                  <a:off x="6059487" y="3324225"/>
                  <a:ext cx="0" cy="33338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2" name="Line 311"/>
                <p:cNvSpPr>
                  <a:spLocks noChangeShapeType="1"/>
                </p:cNvSpPr>
                <p:nvPr/>
              </p:nvSpPr>
              <p:spPr bwMode="auto">
                <a:xfrm>
                  <a:off x="5989637" y="3324225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3" name="Line 312"/>
                <p:cNvSpPr>
                  <a:spLocks noChangeShapeType="1"/>
                </p:cNvSpPr>
                <p:nvPr/>
              </p:nvSpPr>
              <p:spPr bwMode="auto">
                <a:xfrm>
                  <a:off x="6059487" y="3357563"/>
                  <a:ext cx="0" cy="28575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4" name="Line 313"/>
                <p:cNvSpPr>
                  <a:spLocks noChangeShapeType="1"/>
                </p:cNvSpPr>
                <p:nvPr/>
              </p:nvSpPr>
              <p:spPr bwMode="auto">
                <a:xfrm>
                  <a:off x="5989637" y="3386138"/>
                  <a:ext cx="141288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sp>
              <p:nvSpPr>
                <p:cNvPr id="415" name="Line 314"/>
                <p:cNvSpPr>
                  <a:spLocks noChangeShapeType="1"/>
                </p:cNvSpPr>
                <p:nvPr/>
              </p:nvSpPr>
              <p:spPr bwMode="auto">
                <a:xfrm>
                  <a:off x="5918200" y="3357563"/>
                  <a:ext cx="282575" cy="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/>
                </a:p>
              </p:txBody>
            </p:sp>
            <p:cxnSp>
              <p:nvCxnSpPr>
                <p:cNvPr id="416" name="Straight Connector 415"/>
                <p:cNvCxnSpPr/>
                <p:nvPr/>
              </p:nvCxnSpPr>
              <p:spPr>
                <a:xfrm>
                  <a:off x="4038600" y="3505200"/>
                  <a:ext cx="2743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7" name="Freeform 416"/>
                <p:cNvSpPr>
                  <a:spLocks noEditPoints="1"/>
                </p:cNvSpPr>
                <p:nvPr/>
              </p:nvSpPr>
              <p:spPr bwMode="auto">
                <a:xfrm>
                  <a:off x="3978275" y="1703384"/>
                  <a:ext cx="136525" cy="1808163"/>
                </a:xfrm>
                <a:custGeom>
                  <a:avLst/>
                  <a:gdLst>
                    <a:gd name="T0" fmla="*/ 46 w 86"/>
                    <a:gd name="T1" fmla="*/ 1139 h 1139"/>
                    <a:gd name="T2" fmla="*/ 46 w 86"/>
                    <a:gd name="T3" fmla="*/ 0 h 1139"/>
                    <a:gd name="T4" fmla="*/ 5 w 86"/>
                    <a:gd name="T5" fmla="*/ 9 h 1139"/>
                    <a:gd name="T6" fmla="*/ 86 w 86"/>
                    <a:gd name="T7" fmla="*/ 9 h 1139"/>
                    <a:gd name="T8" fmla="*/ 46 w 86"/>
                    <a:gd name="T9" fmla="*/ 919 h 1139"/>
                    <a:gd name="T10" fmla="*/ 0 w 86"/>
                    <a:gd name="T11" fmla="*/ 919 h 1139"/>
                    <a:gd name="T12" fmla="*/ 46 w 86"/>
                    <a:gd name="T13" fmla="*/ 768 h 1139"/>
                    <a:gd name="T14" fmla="*/ 0 w 86"/>
                    <a:gd name="T15" fmla="*/ 768 h 1139"/>
                    <a:gd name="T16" fmla="*/ 46 w 86"/>
                    <a:gd name="T17" fmla="*/ 616 h 1139"/>
                    <a:gd name="T18" fmla="*/ 0 w 86"/>
                    <a:gd name="T19" fmla="*/ 616 h 1139"/>
                    <a:gd name="T20" fmla="*/ 46 w 86"/>
                    <a:gd name="T21" fmla="*/ 464 h 1139"/>
                    <a:gd name="T22" fmla="*/ 0 w 86"/>
                    <a:gd name="T23" fmla="*/ 464 h 1139"/>
                    <a:gd name="T24" fmla="*/ 46 w 86"/>
                    <a:gd name="T25" fmla="*/ 312 h 1139"/>
                    <a:gd name="T26" fmla="*/ 0 w 86"/>
                    <a:gd name="T27" fmla="*/ 312 h 1139"/>
                    <a:gd name="T28" fmla="*/ 46 w 86"/>
                    <a:gd name="T29" fmla="*/ 161 h 1139"/>
                    <a:gd name="T30" fmla="*/ 0 w 86"/>
                    <a:gd name="T31" fmla="*/ 161 h 1139"/>
                    <a:gd name="T32" fmla="*/ 46 w 86"/>
                    <a:gd name="T33" fmla="*/ 9 h 1139"/>
                    <a:gd name="T34" fmla="*/ 0 w 86"/>
                    <a:gd name="T35" fmla="*/ 9 h 1139"/>
                    <a:gd name="T36" fmla="*/ 46 w 86"/>
                    <a:gd name="T37" fmla="*/ 996 h 1139"/>
                    <a:gd name="T38" fmla="*/ 20 w 86"/>
                    <a:gd name="T39" fmla="*/ 996 h 1139"/>
                    <a:gd name="T40" fmla="*/ 46 w 86"/>
                    <a:gd name="T41" fmla="*/ 843 h 1139"/>
                    <a:gd name="T42" fmla="*/ 20 w 86"/>
                    <a:gd name="T43" fmla="*/ 843 h 1139"/>
                    <a:gd name="T44" fmla="*/ 46 w 86"/>
                    <a:gd name="T45" fmla="*/ 692 h 1139"/>
                    <a:gd name="T46" fmla="*/ 20 w 86"/>
                    <a:gd name="T47" fmla="*/ 692 h 1139"/>
                    <a:gd name="T48" fmla="*/ 46 w 86"/>
                    <a:gd name="T49" fmla="*/ 540 h 1139"/>
                    <a:gd name="T50" fmla="*/ 20 w 86"/>
                    <a:gd name="T51" fmla="*/ 540 h 1139"/>
                    <a:gd name="T52" fmla="*/ 46 w 86"/>
                    <a:gd name="T53" fmla="*/ 389 h 1139"/>
                    <a:gd name="T54" fmla="*/ 20 w 86"/>
                    <a:gd name="T55" fmla="*/ 389 h 1139"/>
                    <a:gd name="T56" fmla="*/ 46 w 86"/>
                    <a:gd name="T57" fmla="*/ 236 h 1139"/>
                    <a:gd name="T58" fmla="*/ 20 w 86"/>
                    <a:gd name="T59" fmla="*/ 236 h 1139"/>
                    <a:gd name="T60" fmla="*/ 46 w 86"/>
                    <a:gd name="T61" fmla="*/ 86 h 1139"/>
                    <a:gd name="T62" fmla="*/ 20 w 86"/>
                    <a:gd name="T63" fmla="*/ 86 h 1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6" h="1139">
                      <a:moveTo>
                        <a:pt x="46" y="1139"/>
                      </a:moveTo>
                      <a:lnTo>
                        <a:pt x="46" y="0"/>
                      </a:lnTo>
                      <a:moveTo>
                        <a:pt x="5" y="9"/>
                      </a:moveTo>
                      <a:lnTo>
                        <a:pt x="86" y="9"/>
                      </a:lnTo>
                      <a:moveTo>
                        <a:pt x="46" y="919"/>
                      </a:moveTo>
                      <a:lnTo>
                        <a:pt x="0" y="919"/>
                      </a:lnTo>
                      <a:moveTo>
                        <a:pt x="46" y="768"/>
                      </a:moveTo>
                      <a:lnTo>
                        <a:pt x="0" y="768"/>
                      </a:lnTo>
                      <a:moveTo>
                        <a:pt x="46" y="616"/>
                      </a:moveTo>
                      <a:lnTo>
                        <a:pt x="0" y="616"/>
                      </a:lnTo>
                      <a:moveTo>
                        <a:pt x="46" y="464"/>
                      </a:moveTo>
                      <a:lnTo>
                        <a:pt x="0" y="464"/>
                      </a:lnTo>
                      <a:moveTo>
                        <a:pt x="46" y="312"/>
                      </a:moveTo>
                      <a:lnTo>
                        <a:pt x="0" y="312"/>
                      </a:lnTo>
                      <a:moveTo>
                        <a:pt x="46" y="161"/>
                      </a:moveTo>
                      <a:lnTo>
                        <a:pt x="0" y="161"/>
                      </a:lnTo>
                      <a:moveTo>
                        <a:pt x="46" y="9"/>
                      </a:moveTo>
                      <a:lnTo>
                        <a:pt x="0" y="9"/>
                      </a:lnTo>
                      <a:moveTo>
                        <a:pt x="46" y="996"/>
                      </a:moveTo>
                      <a:lnTo>
                        <a:pt x="20" y="996"/>
                      </a:lnTo>
                      <a:moveTo>
                        <a:pt x="46" y="843"/>
                      </a:moveTo>
                      <a:lnTo>
                        <a:pt x="20" y="843"/>
                      </a:lnTo>
                      <a:moveTo>
                        <a:pt x="46" y="692"/>
                      </a:moveTo>
                      <a:lnTo>
                        <a:pt x="20" y="692"/>
                      </a:lnTo>
                      <a:moveTo>
                        <a:pt x="46" y="540"/>
                      </a:moveTo>
                      <a:lnTo>
                        <a:pt x="20" y="540"/>
                      </a:lnTo>
                      <a:moveTo>
                        <a:pt x="46" y="389"/>
                      </a:moveTo>
                      <a:lnTo>
                        <a:pt x="20" y="389"/>
                      </a:lnTo>
                      <a:moveTo>
                        <a:pt x="46" y="236"/>
                      </a:moveTo>
                      <a:lnTo>
                        <a:pt x="20" y="236"/>
                      </a:lnTo>
                      <a:moveTo>
                        <a:pt x="46" y="86"/>
                      </a:moveTo>
                      <a:lnTo>
                        <a:pt x="20" y="86"/>
                      </a:lnTo>
                    </a:path>
                  </a:pathLst>
                </a:custGeom>
                <a:noFill/>
                <a:ln w="190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  <p:sp>
              <p:nvSpPr>
                <p:cNvPr id="418" name="Freeform 417"/>
                <p:cNvSpPr>
                  <a:spLocks noEditPoints="1"/>
                </p:cNvSpPr>
                <p:nvPr/>
              </p:nvSpPr>
              <p:spPr bwMode="auto">
                <a:xfrm>
                  <a:off x="3978275" y="915984"/>
                  <a:ext cx="136525" cy="622300"/>
                </a:xfrm>
                <a:custGeom>
                  <a:avLst/>
                  <a:gdLst>
                    <a:gd name="T0" fmla="*/ 46 w 86"/>
                    <a:gd name="T1" fmla="*/ 392 h 392"/>
                    <a:gd name="T2" fmla="*/ 46 w 86"/>
                    <a:gd name="T3" fmla="*/ 0 h 392"/>
                    <a:gd name="T4" fmla="*/ 5 w 86"/>
                    <a:gd name="T5" fmla="*/ 383 h 392"/>
                    <a:gd name="T6" fmla="*/ 86 w 86"/>
                    <a:gd name="T7" fmla="*/ 383 h 392"/>
                    <a:gd name="T8" fmla="*/ 46 w 86"/>
                    <a:gd name="T9" fmla="*/ 383 h 392"/>
                    <a:gd name="T10" fmla="*/ 0 w 86"/>
                    <a:gd name="T11" fmla="*/ 383 h 392"/>
                    <a:gd name="T12" fmla="*/ 46 w 86"/>
                    <a:gd name="T13" fmla="*/ 196 h 392"/>
                    <a:gd name="T14" fmla="*/ 0 w 86"/>
                    <a:gd name="T15" fmla="*/ 196 h 392"/>
                    <a:gd name="T16" fmla="*/ 46 w 86"/>
                    <a:gd name="T17" fmla="*/ 9 h 392"/>
                    <a:gd name="T18" fmla="*/ 0 w 86"/>
                    <a:gd name="T19" fmla="*/ 9 h 392"/>
                    <a:gd name="T20" fmla="*/ 46 w 86"/>
                    <a:gd name="T21" fmla="*/ 289 h 392"/>
                    <a:gd name="T22" fmla="*/ 20 w 86"/>
                    <a:gd name="T23" fmla="*/ 289 h 392"/>
                    <a:gd name="T24" fmla="*/ 46 w 86"/>
                    <a:gd name="T25" fmla="*/ 101 h 392"/>
                    <a:gd name="T26" fmla="*/ 20 w 86"/>
                    <a:gd name="T27" fmla="*/ 101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6" h="392">
                      <a:moveTo>
                        <a:pt x="46" y="392"/>
                      </a:moveTo>
                      <a:lnTo>
                        <a:pt x="46" y="0"/>
                      </a:lnTo>
                      <a:moveTo>
                        <a:pt x="5" y="383"/>
                      </a:moveTo>
                      <a:lnTo>
                        <a:pt x="86" y="383"/>
                      </a:lnTo>
                      <a:moveTo>
                        <a:pt x="46" y="383"/>
                      </a:moveTo>
                      <a:lnTo>
                        <a:pt x="0" y="383"/>
                      </a:lnTo>
                      <a:moveTo>
                        <a:pt x="46" y="196"/>
                      </a:moveTo>
                      <a:lnTo>
                        <a:pt x="0" y="196"/>
                      </a:lnTo>
                      <a:moveTo>
                        <a:pt x="46" y="9"/>
                      </a:moveTo>
                      <a:lnTo>
                        <a:pt x="0" y="9"/>
                      </a:lnTo>
                      <a:moveTo>
                        <a:pt x="46" y="289"/>
                      </a:moveTo>
                      <a:lnTo>
                        <a:pt x="20" y="289"/>
                      </a:lnTo>
                      <a:moveTo>
                        <a:pt x="46" y="101"/>
                      </a:moveTo>
                      <a:lnTo>
                        <a:pt x="20" y="101"/>
                      </a:lnTo>
                    </a:path>
                  </a:pathLst>
                </a:custGeom>
                <a:noFill/>
                <a:ln w="19050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sz="1400"/>
                </a:p>
              </p:txBody>
            </p:sp>
          </p:grpSp>
          <p:grpSp>
            <p:nvGrpSpPr>
              <p:cNvPr id="255" name="Group 254"/>
              <p:cNvGrpSpPr/>
              <p:nvPr/>
            </p:nvGrpSpPr>
            <p:grpSpPr>
              <a:xfrm>
                <a:off x="4078706" y="1228893"/>
                <a:ext cx="331306" cy="2657991"/>
                <a:chOff x="2402497" y="1397334"/>
                <a:chExt cx="331306" cy="2657991"/>
              </a:xfrm>
            </p:grpSpPr>
            <p:sp>
              <p:nvSpPr>
                <p:cNvPr id="256" name="Rectangle 255"/>
                <p:cNvSpPr>
                  <a:spLocks noChangeArrowheads="1"/>
                </p:cNvSpPr>
                <p:nvPr/>
              </p:nvSpPr>
              <p:spPr bwMode="auto">
                <a:xfrm>
                  <a:off x="2435644" y="3870659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0.00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7" name="Rectangle 256"/>
                <p:cNvSpPr>
                  <a:spLocks noChangeArrowheads="1"/>
                </p:cNvSpPr>
                <p:nvPr/>
              </p:nvSpPr>
              <p:spPr bwMode="auto">
                <a:xfrm>
                  <a:off x="2435644" y="3616659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0.05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8" name="Rectangle 257"/>
                <p:cNvSpPr>
                  <a:spLocks noChangeArrowheads="1"/>
                </p:cNvSpPr>
                <p:nvPr/>
              </p:nvSpPr>
              <p:spPr bwMode="auto">
                <a:xfrm>
                  <a:off x="2402497" y="3389647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0.10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9" name="Rectangle 258"/>
                <p:cNvSpPr>
                  <a:spLocks noChangeArrowheads="1"/>
                </p:cNvSpPr>
                <p:nvPr/>
              </p:nvSpPr>
              <p:spPr bwMode="auto">
                <a:xfrm>
                  <a:off x="2402497" y="3135647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0.15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0" name="Rectangle 259"/>
                <p:cNvSpPr>
                  <a:spLocks noChangeArrowheads="1"/>
                </p:cNvSpPr>
                <p:nvPr/>
              </p:nvSpPr>
              <p:spPr bwMode="auto">
                <a:xfrm>
                  <a:off x="2402497" y="2908634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0.20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1" name="Rectangle 260"/>
                <p:cNvSpPr>
                  <a:spLocks noChangeArrowheads="1"/>
                </p:cNvSpPr>
                <p:nvPr/>
              </p:nvSpPr>
              <p:spPr bwMode="auto">
                <a:xfrm>
                  <a:off x="2402497" y="2654634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0.25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2" name="Rectangle 261"/>
                <p:cNvSpPr>
                  <a:spLocks noChangeArrowheads="1"/>
                </p:cNvSpPr>
                <p:nvPr/>
              </p:nvSpPr>
              <p:spPr bwMode="auto">
                <a:xfrm>
                  <a:off x="2402497" y="2426034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0.30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3" name="Rectangle 262"/>
                <p:cNvSpPr>
                  <a:spLocks noChangeArrowheads="1"/>
                </p:cNvSpPr>
                <p:nvPr/>
              </p:nvSpPr>
              <p:spPr bwMode="auto">
                <a:xfrm>
                  <a:off x="2402497" y="2172034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0.35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4" name="Rectangle 263"/>
                <p:cNvSpPr>
                  <a:spLocks noChangeArrowheads="1"/>
                </p:cNvSpPr>
                <p:nvPr/>
              </p:nvSpPr>
              <p:spPr bwMode="auto">
                <a:xfrm>
                  <a:off x="2402497" y="1984709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0.40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5" name="Rectangle 264"/>
                <p:cNvSpPr>
                  <a:spLocks noChangeArrowheads="1"/>
                </p:cNvSpPr>
                <p:nvPr/>
              </p:nvSpPr>
              <p:spPr bwMode="auto">
                <a:xfrm>
                  <a:off x="2402497" y="1691022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0.60</a:t>
                  </a:r>
                  <a:endParaRPr kumimoji="0" lang="en-US" altLang="en-US" sz="12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6" name="Rectangle 265"/>
                <p:cNvSpPr>
                  <a:spLocks noChangeArrowheads="1"/>
                </p:cNvSpPr>
                <p:nvPr/>
              </p:nvSpPr>
              <p:spPr bwMode="auto">
                <a:xfrm>
                  <a:off x="2402497" y="1397334"/>
                  <a:ext cx="298159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200" b="1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0.80</a:t>
                  </a:r>
                  <a:endParaRPr kumimoji="0" lang="en-US" alt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sp>
          <p:nvSpPr>
            <p:cNvPr id="253" name="Line 141"/>
            <p:cNvSpPr>
              <a:spLocks noChangeShapeType="1"/>
            </p:cNvSpPr>
            <p:nvPr/>
          </p:nvSpPr>
          <p:spPr bwMode="auto">
            <a:xfrm flipH="1">
              <a:off x="4735595" y="3787609"/>
              <a:ext cx="73025" cy="0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1007819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8089</TotalTime>
  <Words>638</Words>
  <Application>Microsoft Office PowerPoint</Application>
  <PresentationFormat>On-screen Show (4:3)</PresentationFormat>
  <Paragraphs>103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UMAB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Rezwanul Wahid</dc:creator>
  <cp:lastModifiedBy>Marcelo B. Sztein, M.D.</cp:lastModifiedBy>
  <cp:revision>432</cp:revision>
  <cp:lastPrinted>2015-12-09T20:22:09Z</cp:lastPrinted>
  <dcterms:created xsi:type="dcterms:W3CDTF">2015-05-19T14:52:52Z</dcterms:created>
  <dcterms:modified xsi:type="dcterms:W3CDTF">2016-08-25T22:01:04Z</dcterms:modified>
</cp:coreProperties>
</file>