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65" r:id="rId2"/>
    <p:sldId id="266" r:id="rId3"/>
  </p:sldIdLst>
  <p:sldSz cx="6858000" cy="9144000" type="letter"/>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880">
          <p15:clr>
            <a:srgbClr val="A4A3A4"/>
          </p15:clr>
        </p15:guide>
        <p15:guide id="2" pos="216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7" autoAdjust="0"/>
    <p:restoredTop sz="94660"/>
  </p:normalViewPr>
  <p:slideViewPr>
    <p:cSldViewPr snapToGrid="0">
      <p:cViewPr varScale="1">
        <p:scale>
          <a:sx n="62" d="100"/>
          <a:sy n="62" d="100"/>
        </p:scale>
        <p:origin x="2046" y="72"/>
      </p:cViewPr>
      <p:guideLst>
        <p:guide orient="horz" pos="2880"/>
        <p:guide pos="216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slide" Target="slides/slide2.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496484"/>
            <a:ext cx="5829300" cy="3183467"/>
          </a:xfrm>
        </p:spPr>
        <p:txBody>
          <a:bodyPr anchor="b"/>
          <a:lstStyle>
            <a:lvl1pPr algn="ctr">
              <a:defRPr sz="4500"/>
            </a:lvl1pPr>
          </a:lstStyle>
          <a:p>
            <a:r>
              <a:rPr lang="en-US" smtClean="0"/>
              <a:t>Click to edit Master title style</a:t>
            </a:r>
            <a:endParaRPr lang="en-US" dirty="0"/>
          </a:p>
        </p:txBody>
      </p:sp>
      <p:sp>
        <p:nvSpPr>
          <p:cNvPr id="3" name="Subtitle 2"/>
          <p:cNvSpPr>
            <a:spLocks noGrp="1"/>
          </p:cNvSpPr>
          <p:nvPr>
            <p:ph type="subTitle" idx="1"/>
          </p:nvPr>
        </p:nvSpPr>
        <p:spPr>
          <a:xfrm>
            <a:off x="857250" y="4802717"/>
            <a:ext cx="5143500" cy="2207683"/>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CBDC2EFF-6C6A-406F-82A5-7CC3E5608CD8}" type="datetimeFigureOut">
              <a:rPr lang="en-US" smtClean="0"/>
              <a:t>11/8/2016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ED045C0-1F84-42DF-A235-FE5D457D9784}" type="slidenum">
              <a:rPr lang="en-US" smtClean="0"/>
              <a:t>‹#›</a:t>
            </a:fld>
            <a:endParaRPr lang="en-US" dirty="0"/>
          </a:p>
        </p:txBody>
      </p:sp>
    </p:spTree>
    <p:extLst>
      <p:ext uri="{BB962C8B-B14F-4D97-AF65-F5344CB8AC3E}">
        <p14:creationId xmlns:p14="http://schemas.microsoft.com/office/powerpoint/2010/main" val="416945901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CBDC2EFF-6C6A-406F-82A5-7CC3E5608CD8}" type="datetimeFigureOut">
              <a:rPr lang="en-US" smtClean="0"/>
              <a:t>11/8/2016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ED045C0-1F84-42DF-A235-FE5D457D9784}" type="slidenum">
              <a:rPr lang="en-US" smtClean="0"/>
              <a:t>‹#›</a:t>
            </a:fld>
            <a:endParaRPr lang="en-US" dirty="0"/>
          </a:p>
        </p:txBody>
      </p:sp>
    </p:spTree>
    <p:extLst>
      <p:ext uri="{BB962C8B-B14F-4D97-AF65-F5344CB8AC3E}">
        <p14:creationId xmlns:p14="http://schemas.microsoft.com/office/powerpoint/2010/main" val="71077598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486834"/>
            <a:ext cx="1478756" cy="7749117"/>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71488" y="486834"/>
            <a:ext cx="4350544" cy="774911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CBDC2EFF-6C6A-406F-82A5-7CC3E5608CD8}" type="datetimeFigureOut">
              <a:rPr lang="en-US" smtClean="0"/>
              <a:t>11/8/2016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ED045C0-1F84-42DF-A235-FE5D457D9784}" type="slidenum">
              <a:rPr lang="en-US" smtClean="0"/>
              <a:t>‹#›</a:t>
            </a:fld>
            <a:endParaRPr lang="en-US" dirty="0"/>
          </a:p>
        </p:txBody>
      </p:sp>
    </p:spTree>
    <p:extLst>
      <p:ext uri="{BB962C8B-B14F-4D97-AF65-F5344CB8AC3E}">
        <p14:creationId xmlns:p14="http://schemas.microsoft.com/office/powerpoint/2010/main" val="217341246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CBDC2EFF-6C6A-406F-82A5-7CC3E5608CD8}" type="datetimeFigureOut">
              <a:rPr lang="en-US" smtClean="0"/>
              <a:t>11/8/2016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ED045C0-1F84-42DF-A235-FE5D457D9784}" type="slidenum">
              <a:rPr lang="en-US" smtClean="0"/>
              <a:t>‹#›</a:t>
            </a:fld>
            <a:endParaRPr lang="en-US" dirty="0"/>
          </a:p>
        </p:txBody>
      </p:sp>
    </p:spTree>
    <p:extLst>
      <p:ext uri="{BB962C8B-B14F-4D97-AF65-F5344CB8AC3E}">
        <p14:creationId xmlns:p14="http://schemas.microsoft.com/office/powerpoint/2010/main" val="67726084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67916" y="2279653"/>
            <a:ext cx="5915025" cy="3803649"/>
          </a:xfrm>
        </p:spPr>
        <p:txBody>
          <a:bodyPr anchor="b"/>
          <a:lstStyle>
            <a:lvl1pPr>
              <a:defRPr sz="4500"/>
            </a:lvl1pPr>
          </a:lstStyle>
          <a:p>
            <a:r>
              <a:rPr lang="en-US" smtClean="0"/>
              <a:t>Click to edit Master title style</a:t>
            </a:r>
            <a:endParaRPr lang="en-US" dirty="0"/>
          </a:p>
        </p:txBody>
      </p:sp>
      <p:sp>
        <p:nvSpPr>
          <p:cNvPr id="3" name="Text Placeholder 2"/>
          <p:cNvSpPr>
            <a:spLocks noGrp="1"/>
          </p:cNvSpPr>
          <p:nvPr>
            <p:ph type="body" idx="1"/>
          </p:nvPr>
        </p:nvSpPr>
        <p:spPr>
          <a:xfrm>
            <a:off x="467916" y="6119286"/>
            <a:ext cx="5915025" cy="2000249"/>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BDC2EFF-6C6A-406F-82A5-7CC3E5608CD8}" type="datetimeFigureOut">
              <a:rPr lang="en-US" smtClean="0"/>
              <a:t>11/8/2016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ED045C0-1F84-42DF-A235-FE5D457D9784}" type="slidenum">
              <a:rPr lang="en-US" smtClean="0"/>
              <a:t>‹#›</a:t>
            </a:fld>
            <a:endParaRPr lang="en-US" dirty="0"/>
          </a:p>
        </p:txBody>
      </p:sp>
    </p:spTree>
    <p:extLst>
      <p:ext uri="{BB962C8B-B14F-4D97-AF65-F5344CB8AC3E}">
        <p14:creationId xmlns:p14="http://schemas.microsoft.com/office/powerpoint/2010/main" val="117087919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471488" y="2434167"/>
            <a:ext cx="2914650" cy="5801784"/>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3471863" y="2434167"/>
            <a:ext cx="2914650" cy="5801784"/>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CBDC2EFF-6C6A-406F-82A5-7CC3E5608CD8}" type="datetimeFigureOut">
              <a:rPr lang="en-US" smtClean="0"/>
              <a:t>11/8/2016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ED045C0-1F84-42DF-A235-FE5D457D9784}" type="slidenum">
              <a:rPr lang="en-US" smtClean="0"/>
              <a:t>‹#›</a:t>
            </a:fld>
            <a:endParaRPr lang="en-US" dirty="0"/>
          </a:p>
        </p:txBody>
      </p:sp>
    </p:spTree>
    <p:extLst>
      <p:ext uri="{BB962C8B-B14F-4D97-AF65-F5344CB8AC3E}">
        <p14:creationId xmlns:p14="http://schemas.microsoft.com/office/powerpoint/2010/main" val="35385858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72381" y="486836"/>
            <a:ext cx="5915025" cy="1767417"/>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472381" y="2241551"/>
            <a:ext cx="2901255" cy="1098549"/>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4" name="Content Placeholder 3"/>
          <p:cNvSpPr>
            <a:spLocks noGrp="1"/>
          </p:cNvSpPr>
          <p:nvPr>
            <p:ph sz="half" idx="2"/>
          </p:nvPr>
        </p:nvSpPr>
        <p:spPr>
          <a:xfrm>
            <a:off x="472381" y="3340100"/>
            <a:ext cx="2901255" cy="4912784"/>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3471863" y="2241551"/>
            <a:ext cx="2915543" cy="1098549"/>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6" name="Content Placeholder 5"/>
          <p:cNvSpPr>
            <a:spLocks noGrp="1"/>
          </p:cNvSpPr>
          <p:nvPr>
            <p:ph sz="quarter" idx="4"/>
          </p:nvPr>
        </p:nvSpPr>
        <p:spPr>
          <a:xfrm>
            <a:off x="3471863" y="3340100"/>
            <a:ext cx="2915543" cy="4912784"/>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CBDC2EFF-6C6A-406F-82A5-7CC3E5608CD8}" type="datetimeFigureOut">
              <a:rPr lang="en-US" smtClean="0"/>
              <a:t>11/8/2016</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ED045C0-1F84-42DF-A235-FE5D457D9784}" type="slidenum">
              <a:rPr lang="en-US" smtClean="0"/>
              <a:t>‹#›</a:t>
            </a:fld>
            <a:endParaRPr lang="en-US" dirty="0"/>
          </a:p>
        </p:txBody>
      </p:sp>
    </p:spTree>
    <p:extLst>
      <p:ext uri="{BB962C8B-B14F-4D97-AF65-F5344CB8AC3E}">
        <p14:creationId xmlns:p14="http://schemas.microsoft.com/office/powerpoint/2010/main" val="138040473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CBDC2EFF-6C6A-406F-82A5-7CC3E5608CD8}" type="datetimeFigureOut">
              <a:rPr lang="en-US" smtClean="0"/>
              <a:t>11/8/2016</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ED045C0-1F84-42DF-A235-FE5D457D9784}" type="slidenum">
              <a:rPr lang="en-US" smtClean="0"/>
              <a:t>‹#›</a:t>
            </a:fld>
            <a:endParaRPr lang="en-US" dirty="0"/>
          </a:p>
        </p:txBody>
      </p:sp>
    </p:spTree>
    <p:extLst>
      <p:ext uri="{BB962C8B-B14F-4D97-AF65-F5344CB8AC3E}">
        <p14:creationId xmlns:p14="http://schemas.microsoft.com/office/powerpoint/2010/main" val="77729691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BDC2EFF-6C6A-406F-82A5-7CC3E5608CD8}" type="datetimeFigureOut">
              <a:rPr lang="en-US" smtClean="0"/>
              <a:t>11/8/2016</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ED045C0-1F84-42DF-A235-FE5D457D9784}" type="slidenum">
              <a:rPr lang="en-US" smtClean="0"/>
              <a:t>‹#›</a:t>
            </a:fld>
            <a:endParaRPr lang="en-US" dirty="0"/>
          </a:p>
        </p:txBody>
      </p:sp>
    </p:spTree>
    <p:extLst>
      <p:ext uri="{BB962C8B-B14F-4D97-AF65-F5344CB8AC3E}">
        <p14:creationId xmlns:p14="http://schemas.microsoft.com/office/powerpoint/2010/main" val="260011970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2381" y="609600"/>
            <a:ext cx="2211884" cy="2133600"/>
          </a:xfrm>
        </p:spPr>
        <p:txBody>
          <a:bodyPr anchor="b"/>
          <a:lstStyle>
            <a:lvl1pPr>
              <a:defRPr sz="2400"/>
            </a:lvl1pPr>
          </a:lstStyle>
          <a:p>
            <a:r>
              <a:rPr lang="en-US" smtClean="0"/>
              <a:t>Click to edit Master title style</a:t>
            </a:r>
            <a:endParaRPr lang="en-US" dirty="0"/>
          </a:p>
        </p:txBody>
      </p:sp>
      <p:sp>
        <p:nvSpPr>
          <p:cNvPr id="3" name="Content Placeholder 2"/>
          <p:cNvSpPr>
            <a:spLocks noGrp="1"/>
          </p:cNvSpPr>
          <p:nvPr>
            <p:ph idx="1"/>
          </p:nvPr>
        </p:nvSpPr>
        <p:spPr>
          <a:xfrm>
            <a:off x="2915543" y="1316569"/>
            <a:ext cx="3471863" cy="6498167"/>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472381" y="2743200"/>
            <a:ext cx="2211884" cy="508211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BDC2EFF-6C6A-406F-82A5-7CC3E5608CD8}" type="datetimeFigureOut">
              <a:rPr lang="en-US" smtClean="0"/>
              <a:t>11/8/2016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ED045C0-1F84-42DF-A235-FE5D457D9784}" type="slidenum">
              <a:rPr lang="en-US" smtClean="0"/>
              <a:t>‹#›</a:t>
            </a:fld>
            <a:endParaRPr lang="en-US" dirty="0"/>
          </a:p>
        </p:txBody>
      </p:sp>
    </p:spTree>
    <p:extLst>
      <p:ext uri="{BB962C8B-B14F-4D97-AF65-F5344CB8AC3E}">
        <p14:creationId xmlns:p14="http://schemas.microsoft.com/office/powerpoint/2010/main" val="217309803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2381" y="609600"/>
            <a:ext cx="2211884" cy="2133600"/>
          </a:xfrm>
        </p:spPr>
        <p:txBody>
          <a:bodyPr anchor="b"/>
          <a:lstStyle>
            <a:lvl1pPr>
              <a:defRPr sz="24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2915543" y="1316569"/>
            <a:ext cx="3471863" cy="6498167"/>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dirty="0" smtClean="0"/>
              <a:t>Click icon to add picture</a:t>
            </a:r>
            <a:endParaRPr lang="en-US" dirty="0"/>
          </a:p>
        </p:txBody>
      </p:sp>
      <p:sp>
        <p:nvSpPr>
          <p:cNvPr id="4" name="Text Placeholder 3"/>
          <p:cNvSpPr>
            <a:spLocks noGrp="1"/>
          </p:cNvSpPr>
          <p:nvPr>
            <p:ph type="body" sz="half" idx="2"/>
          </p:nvPr>
        </p:nvSpPr>
        <p:spPr>
          <a:xfrm>
            <a:off x="472381" y="2743200"/>
            <a:ext cx="2211884" cy="508211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BDC2EFF-6C6A-406F-82A5-7CC3E5608CD8}" type="datetimeFigureOut">
              <a:rPr lang="en-US" smtClean="0"/>
              <a:t>11/8/2016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ED045C0-1F84-42DF-A235-FE5D457D9784}" type="slidenum">
              <a:rPr lang="en-US" smtClean="0"/>
              <a:t>‹#›</a:t>
            </a:fld>
            <a:endParaRPr lang="en-US" dirty="0"/>
          </a:p>
        </p:txBody>
      </p:sp>
    </p:spTree>
    <p:extLst>
      <p:ext uri="{BB962C8B-B14F-4D97-AF65-F5344CB8AC3E}">
        <p14:creationId xmlns:p14="http://schemas.microsoft.com/office/powerpoint/2010/main" val="353542419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71488" y="486836"/>
            <a:ext cx="5915025" cy="1767417"/>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471488" y="2434167"/>
            <a:ext cx="5915025" cy="5801784"/>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471488" y="8475136"/>
            <a:ext cx="1543050" cy="486833"/>
          </a:xfrm>
          <a:prstGeom prst="rect">
            <a:avLst/>
          </a:prstGeom>
        </p:spPr>
        <p:txBody>
          <a:bodyPr vert="horz" lIns="91440" tIns="45720" rIns="91440" bIns="45720" rtlCol="0" anchor="ctr"/>
          <a:lstStyle>
            <a:lvl1pPr algn="l">
              <a:defRPr sz="900">
                <a:solidFill>
                  <a:schemeClr val="tx1">
                    <a:tint val="75000"/>
                  </a:schemeClr>
                </a:solidFill>
              </a:defRPr>
            </a:lvl1pPr>
          </a:lstStyle>
          <a:p>
            <a:fld id="{CBDC2EFF-6C6A-406F-82A5-7CC3E5608CD8}" type="datetimeFigureOut">
              <a:rPr lang="en-US" smtClean="0"/>
              <a:t>11/8/2016</a:t>
            </a:fld>
            <a:endParaRPr lang="en-US" dirty="0"/>
          </a:p>
        </p:txBody>
      </p:sp>
      <p:sp>
        <p:nvSpPr>
          <p:cNvPr id="5" name="Footer Placeholder 4"/>
          <p:cNvSpPr>
            <a:spLocks noGrp="1"/>
          </p:cNvSpPr>
          <p:nvPr>
            <p:ph type="ftr" sz="quarter" idx="3"/>
          </p:nvPr>
        </p:nvSpPr>
        <p:spPr>
          <a:xfrm>
            <a:off x="2271713" y="8475136"/>
            <a:ext cx="2314575" cy="48683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4843463" y="8475136"/>
            <a:ext cx="1543050" cy="486833"/>
          </a:xfrm>
          <a:prstGeom prst="rect">
            <a:avLst/>
          </a:prstGeom>
        </p:spPr>
        <p:txBody>
          <a:bodyPr vert="horz" lIns="91440" tIns="45720" rIns="91440" bIns="45720" rtlCol="0" anchor="ctr"/>
          <a:lstStyle>
            <a:lvl1pPr algn="r">
              <a:defRPr sz="900">
                <a:solidFill>
                  <a:schemeClr val="tx1">
                    <a:tint val="75000"/>
                  </a:schemeClr>
                </a:solidFill>
              </a:defRPr>
            </a:lvl1pPr>
          </a:lstStyle>
          <a:p>
            <a:fld id="{DED045C0-1F84-42DF-A235-FE5D457D9784}" type="slidenum">
              <a:rPr lang="en-US" smtClean="0"/>
              <a:t>‹#›</a:t>
            </a:fld>
            <a:endParaRPr lang="en-US" dirty="0"/>
          </a:p>
        </p:txBody>
      </p:sp>
    </p:spTree>
    <p:extLst>
      <p:ext uri="{BB962C8B-B14F-4D97-AF65-F5344CB8AC3E}">
        <p14:creationId xmlns:p14="http://schemas.microsoft.com/office/powerpoint/2010/main" val="382624513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microsoft.com/office/2007/relationships/hdphoto" Target="../media/hdphoto1.wdp"/><Relationship Id="rId7" Type="http://schemas.microsoft.com/office/2007/relationships/hdphoto" Target="../media/hdphoto3.wdp"/><Relationship Id="rId2" Type="http://schemas.openxmlformats.org/officeDocument/2006/relationships/image" Target="../media/image2.png"/><Relationship Id="rId1" Type="http://schemas.openxmlformats.org/officeDocument/2006/relationships/slideLayout" Target="../slideLayouts/slideLayout2.xml"/><Relationship Id="rId6" Type="http://schemas.openxmlformats.org/officeDocument/2006/relationships/image" Target="../media/image4.png"/><Relationship Id="rId5" Type="http://schemas.microsoft.com/office/2007/relationships/hdphoto" Target="../media/hdphoto2.wdp"/><Relationship Id="rId4" Type="http://schemas.openxmlformats.org/officeDocument/2006/relationships/image" Target="../media/image3.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10"/>
          <p:cNvSpPr txBox="1"/>
          <p:nvPr/>
        </p:nvSpPr>
        <p:spPr>
          <a:xfrm>
            <a:off x="5631615" y="8618220"/>
            <a:ext cx="1019831" cy="323165"/>
          </a:xfrm>
          <a:prstGeom prst="rect">
            <a:avLst/>
          </a:prstGeom>
          <a:noFill/>
        </p:spPr>
        <p:txBody>
          <a:bodyPr wrap="none" rtlCol="0">
            <a:spAutoFit/>
          </a:bodyPr>
          <a:lstStyle/>
          <a:p>
            <a:r>
              <a:rPr lang="en-US" sz="1500" dirty="0" smtClean="0">
                <a:latin typeface="Arial" panose="020B0604020202020204" pitchFamily="34" charset="0"/>
                <a:cs typeface="Arial" panose="020B0604020202020204" pitchFamily="34" charset="0"/>
              </a:rPr>
              <a:t>Figure S1</a:t>
            </a:r>
            <a:endParaRPr lang="en-US" sz="1500" dirty="0">
              <a:latin typeface="Arial" panose="020B0604020202020204" pitchFamily="34" charset="0"/>
              <a:cs typeface="Arial" panose="020B0604020202020204" pitchFamily="34" charset="0"/>
            </a:endParaRPr>
          </a:p>
        </p:txBody>
      </p:sp>
      <p:sp>
        <p:nvSpPr>
          <p:cNvPr id="2" name="TextBox 1"/>
          <p:cNvSpPr txBox="1"/>
          <p:nvPr/>
        </p:nvSpPr>
        <p:spPr>
          <a:xfrm>
            <a:off x="457200" y="3401060"/>
            <a:ext cx="5943600" cy="1615827"/>
          </a:xfrm>
          <a:prstGeom prst="rect">
            <a:avLst/>
          </a:prstGeom>
          <a:noFill/>
        </p:spPr>
        <p:txBody>
          <a:bodyPr wrap="square" rtlCol="0">
            <a:spAutoFit/>
          </a:bodyPr>
          <a:lstStyle/>
          <a:p>
            <a:pPr algn="just"/>
            <a:r>
              <a:rPr lang="en-US" sz="1100" b="1" dirty="0">
                <a:latin typeface="Arial" panose="020B0604020202020204" pitchFamily="34" charset="0"/>
                <a:cs typeface="Arial" panose="020B0604020202020204" pitchFamily="34" charset="0"/>
              </a:rPr>
              <a:t>Figure S1. Sequencing analysis of CRISPR/Cas9-induced mutations in </a:t>
            </a:r>
            <a:r>
              <a:rPr lang="en-US" sz="1100" b="1" i="1" dirty="0" smtClean="0">
                <a:latin typeface="Arial" panose="020B0604020202020204" pitchFamily="34" charset="0"/>
                <a:cs typeface="Arial" panose="020B0604020202020204" pitchFamily="34" charset="0"/>
              </a:rPr>
              <a:t>Paxx</a:t>
            </a:r>
            <a:r>
              <a:rPr lang="en-US" sz="1100" b="1" dirty="0" smtClean="0">
                <a:latin typeface="Arial" panose="020B0604020202020204" pitchFamily="34" charset="0"/>
                <a:cs typeface="Arial" panose="020B0604020202020204" pitchFamily="34" charset="0"/>
              </a:rPr>
              <a:t>:</a:t>
            </a:r>
            <a:r>
              <a:rPr lang="en-US" sz="1100" dirty="0" smtClean="0">
                <a:latin typeface="Arial" panose="020B0604020202020204" pitchFamily="34" charset="0"/>
                <a:cs typeface="Arial" panose="020B0604020202020204" pitchFamily="34" charset="0"/>
              </a:rPr>
              <a:t> </a:t>
            </a:r>
            <a:r>
              <a:rPr lang="en-US" sz="1100" dirty="0">
                <a:latin typeface="Arial" panose="020B0604020202020204" pitchFamily="34" charset="0"/>
                <a:cs typeface="Arial" panose="020B0604020202020204" pitchFamily="34" charset="0"/>
              </a:rPr>
              <a:t>Genomic DNA fragments surrounding </a:t>
            </a:r>
            <a:r>
              <a:rPr lang="en-US" sz="1100" i="1" dirty="0">
                <a:latin typeface="Arial" panose="020B0604020202020204" pitchFamily="34" charset="0"/>
                <a:cs typeface="Arial" panose="020B0604020202020204" pitchFamily="34" charset="0"/>
              </a:rPr>
              <a:t>Paxx</a:t>
            </a:r>
            <a:r>
              <a:rPr lang="en-US" sz="1100" dirty="0">
                <a:latin typeface="Arial" panose="020B0604020202020204" pitchFamily="34" charset="0"/>
                <a:cs typeface="Arial" panose="020B0604020202020204" pitchFamily="34" charset="0"/>
              </a:rPr>
              <a:t> exon 3 from </a:t>
            </a:r>
            <a:r>
              <a:rPr lang="en-US" sz="1100" dirty="0" smtClean="0">
                <a:latin typeface="Arial" panose="020B0604020202020204" pitchFamily="34" charset="0"/>
                <a:cs typeface="Arial" panose="020B0604020202020204" pitchFamily="34" charset="0"/>
              </a:rPr>
              <a:t>two </a:t>
            </a:r>
            <a:r>
              <a:rPr lang="en-US" sz="1100" i="1" dirty="0">
                <a:latin typeface="Arial" panose="020B0604020202020204" pitchFamily="34" charset="0"/>
                <a:cs typeface="Arial" panose="020B0604020202020204" pitchFamily="34" charset="0"/>
              </a:rPr>
              <a:t>Paxx</a:t>
            </a:r>
            <a:r>
              <a:rPr lang="en-US" sz="1100" baseline="30000" dirty="0">
                <a:latin typeface="Arial" panose="020B0604020202020204" pitchFamily="34" charset="0"/>
                <a:cs typeface="Arial" panose="020B0604020202020204" pitchFamily="34" charset="0"/>
              </a:rPr>
              <a:t>-/-</a:t>
            </a:r>
            <a:r>
              <a:rPr lang="en-US" sz="1100" dirty="0">
                <a:latin typeface="Arial" panose="020B0604020202020204" pitchFamily="34" charset="0"/>
                <a:cs typeface="Arial" panose="020B0604020202020204" pitchFamily="34" charset="0"/>
              </a:rPr>
              <a:t> and </a:t>
            </a:r>
            <a:r>
              <a:rPr lang="en-US" sz="1100" dirty="0" smtClean="0">
                <a:latin typeface="Arial" panose="020B0604020202020204" pitchFamily="34" charset="0"/>
                <a:cs typeface="Arial" panose="020B0604020202020204" pitchFamily="34" charset="0"/>
              </a:rPr>
              <a:t>two </a:t>
            </a:r>
            <a:r>
              <a:rPr lang="en-US" sz="1100" i="1" dirty="0">
                <a:latin typeface="Arial" panose="020B0604020202020204" pitchFamily="34" charset="0"/>
                <a:cs typeface="Arial" panose="020B0604020202020204" pitchFamily="34" charset="0"/>
              </a:rPr>
              <a:t>Xlf</a:t>
            </a:r>
            <a:r>
              <a:rPr lang="en-US" sz="1100" baseline="30000" dirty="0">
                <a:latin typeface="Arial" panose="020B0604020202020204" pitchFamily="34" charset="0"/>
                <a:cs typeface="Arial" panose="020B0604020202020204" pitchFamily="34" charset="0"/>
              </a:rPr>
              <a:t>-</a:t>
            </a:r>
            <a:r>
              <a:rPr lang="en-US" sz="1100" baseline="30000" dirty="0" smtClean="0">
                <a:latin typeface="Arial" panose="020B0604020202020204" pitchFamily="34" charset="0"/>
                <a:cs typeface="Arial" panose="020B0604020202020204" pitchFamily="34" charset="0"/>
              </a:rPr>
              <a:t>/-</a:t>
            </a:r>
            <a:r>
              <a:rPr lang="en-US" sz="1100" dirty="0" smtClean="0">
                <a:latin typeface="Arial" panose="020B0604020202020204" pitchFamily="34" charset="0"/>
                <a:cs typeface="Arial" panose="020B0604020202020204" pitchFamily="34" charset="0"/>
              </a:rPr>
              <a:t>:</a:t>
            </a:r>
            <a:r>
              <a:rPr lang="en-US" sz="1100" i="1" dirty="0" smtClean="0">
                <a:latin typeface="Arial" panose="020B0604020202020204" pitchFamily="34" charset="0"/>
                <a:cs typeface="Arial" panose="020B0604020202020204" pitchFamily="34" charset="0"/>
              </a:rPr>
              <a:t>Paxx</a:t>
            </a:r>
            <a:r>
              <a:rPr lang="en-US" sz="1100" baseline="30000" dirty="0" smtClean="0">
                <a:latin typeface="Arial" panose="020B0604020202020204" pitchFamily="34" charset="0"/>
                <a:cs typeface="Arial" panose="020B0604020202020204" pitchFamily="34" charset="0"/>
              </a:rPr>
              <a:t>-</a:t>
            </a:r>
            <a:r>
              <a:rPr lang="en-US" sz="1100" baseline="30000" dirty="0">
                <a:latin typeface="Arial" panose="020B0604020202020204" pitchFamily="34" charset="0"/>
                <a:cs typeface="Arial" panose="020B0604020202020204" pitchFamily="34" charset="0"/>
              </a:rPr>
              <a:t>/-</a:t>
            </a:r>
            <a:r>
              <a:rPr lang="en-US" sz="1100" dirty="0">
                <a:latin typeface="Arial" panose="020B0604020202020204" pitchFamily="34" charset="0"/>
                <a:cs typeface="Arial" panose="020B0604020202020204" pitchFamily="34" charset="0"/>
              </a:rPr>
              <a:t> </a:t>
            </a:r>
            <a:r>
              <a:rPr lang="en-US" sz="1100" dirty="0" smtClean="0">
                <a:latin typeface="Arial" panose="020B0604020202020204" pitchFamily="34" charset="0"/>
                <a:cs typeface="Arial" panose="020B0604020202020204" pitchFamily="34" charset="0"/>
              </a:rPr>
              <a:t>mutant abl </a:t>
            </a:r>
            <a:r>
              <a:rPr lang="en-US" sz="1100" dirty="0">
                <a:latin typeface="Arial" panose="020B0604020202020204" pitchFamily="34" charset="0"/>
                <a:cs typeface="Arial" panose="020B0604020202020204" pitchFamily="34" charset="0"/>
              </a:rPr>
              <a:t>pre-B cell clones were </a:t>
            </a:r>
            <a:r>
              <a:rPr lang="en-US" sz="1100" dirty="0" smtClean="0">
                <a:latin typeface="Arial" panose="020B0604020202020204" pitchFamily="34" charset="0"/>
                <a:cs typeface="Arial" panose="020B0604020202020204" pitchFamily="34" charset="0"/>
              </a:rPr>
              <a:t>amplified </a:t>
            </a:r>
            <a:r>
              <a:rPr lang="en-US" sz="1100" dirty="0">
                <a:latin typeface="Arial" panose="020B0604020202020204" pitchFamily="34" charset="0"/>
                <a:cs typeface="Arial" panose="020B0604020202020204" pitchFamily="34" charset="0"/>
              </a:rPr>
              <a:t>and their sequences determined. The resulting sequences were compared to reference sequence obtained from NCBI (NC_000068.7). </a:t>
            </a:r>
            <a:r>
              <a:rPr lang="en-US" sz="1100" i="1" dirty="0">
                <a:latin typeface="Arial" panose="020B0604020202020204" pitchFamily="34" charset="0"/>
                <a:cs typeface="Arial" panose="020B0604020202020204" pitchFamily="34" charset="0"/>
              </a:rPr>
              <a:t>Paxx</a:t>
            </a:r>
            <a:r>
              <a:rPr lang="en-US" sz="1100" dirty="0">
                <a:latin typeface="Arial" panose="020B0604020202020204" pitchFamily="34" charset="0"/>
                <a:cs typeface="Arial" panose="020B0604020202020204" pitchFamily="34" charset="0"/>
              </a:rPr>
              <a:t> exon 3 in the reference sequence is shown in bold letters with </a:t>
            </a:r>
            <a:r>
              <a:rPr lang="en-US" sz="1100" i="1" dirty="0">
                <a:latin typeface="Arial" panose="020B0604020202020204" pitchFamily="34" charset="0"/>
                <a:cs typeface="Arial" panose="020B0604020202020204" pitchFamily="34" charset="0"/>
              </a:rPr>
              <a:t>Paxx</a:t>
            </a:r>
            <a:r>
              <a:rPr lang="en-US" sz="1100" dirty="0">
                <a:latin typeface="Arial" panose="020B0604020202020204" pitchFamily="34" charset="0"/>
                <a:cs typeface="Arial" panose="020B0604020202020204" pitchFamily="34" charset="0"/>
              </a:rPr>
              <a:t> gRNA sequence underlined and italicized. Intron 3 is shown in italic letters. Deletions identified in each mutant cell line are represented as “–“. Two mutant alleles were identified in each mutant cell clone with the exception of </a:t>
            </a:r>
            <a:r>
              <a:rPr lang="en-US" sz="1100" i="1" dirty="0">
                <a:latin typeface="Arial" panose="020B0604020202020204" pitchFamily="34" charset="0"/>
                <a:cs typeface="Arial" panose="020B0604020202020204" pitchFamily="34" charset="0"/>
              </a:rPr>
              <a:t>Xlf</a:t>
            </a:r>
            <a:r>
              <a:rPr lang="en-US" sz="1100" baseline="30000" dirty="0">
                <a:latin typeface="Arial" panose="020B0604020202020204" pitchFamily="34" charset="0"/>
                <a:cs typeface="Arial" panose="020B0604020202020204" pitchFamily="34" charset="0"/>
              </a:rPr>
              <a:t>-/-</a:t>
            </a:r>
            <a:r>
              <a:rPr lang="en-US" sz="1100" dirty="0">
                <a:latin typeface="Arial" panose="020B0604020202020204" pitchFamily="34" charset="0"/>
                <a:cs typeface="Arial" panose="020B0604020202020204" pitchFamily="34" charset="0"/>
              </a:rPr>
              <a:t>:</a:t>
            </a:r>
            <a:r>
              <a:rPr lang="en-US" sz="1100" i="1" dirty="0">
                <a:latin typeface="Arial" panose="020B0604020202020204" pitchFamily="34" charset="0"/>
                <a:cs typeface="Arial" panose="020B0604020202020204" pitchFamily="34" charset="0"/>
              </a:rPr>
              <a:t>Paxx</a:t>
            </a:r>
            <a:r>
              <a:rPr lang="en-US" sz="1100" baseline="30000" dirty="0">
                <a:latin typeface="Arial" panose="020B0604020202020204" pitchFamily="34" charset="0"/>
                <a:cs typeface="Arial" panose="020B0604020202020204" pitchFamily="34" charset="0"/>
              </a:rPr>
              <a:t>-/-</a:t>
            </a:r>
            <a:r>
              <a:rPr lang="en-US" sz="1100" dirty="0" smtClean="0">
                <a:latin typeface="Arial" panose="020B0604020202020204" pitchFamily="34" charset="0"/>
                <a:cs typeface="Arial" panose="020B0604020202020204" pitchFamily="34" charset="0"/>
              </a:rPr>
              <a:t> </a:t>
            </a:r>
            <a:r>
              <a:rPr lang="en-US" sz="1100" dirty="0">
                <a:latin typeface="Arial" panose="020B0604020202020204" pitchFamily="34" charset="0"/>
                <a:cs typeface="Arial" panose="020B0604020202020204" pitchFamily="34" charset="0"/>
              </a:rPr>
              <a:t>#</a:t>
            </a:r>
            <a:r>
              <a:rPr lang="en-US" sz="1100" dirty="0" smtClean="0">
                <a:latin typeface="Arial" panose="020B0604020202020204" pitchFamily="34" charset="0"/>
                <a:cs typeface="Arial" panose="020B0604020202020204" pitchFamily="34" charset="0"/>
              </a:rPr>
              <a:t>5, </a:t>
            </a:r>
            <a:r>
              <a:rPr lang="en-US" sz="1100" dirty="0">
                <a:latin typeface="Arial" panose="020B0604020202020204" pitchFamily="34" charset="0"/>
                <a:cs typeface="Arial" panose="020B0604020202020204" pitchFamily="34" charset="0"/>
              </a:rPr>
              <a:t>in which only one mutant allele </a:t>
            </a:r>
            <a:r>
              <a:rPr lang="en-US" sz="1100" dirty="0" smtClean="0">
                <a:latin typeface="Arial" panose="020B0604020202020204" pitchFamily="34" charset="0"/>
                <a:cs typeface="Arial" panose="020B0604020202020204" pitchFamily="34" charset="0"/>
              </a:rPr>
              <a:t>could be identified</a:t>
            </a:r>
            <a:r>
              <a:rPr lang="en-US" sz="1100" dirty="0">
                <a:latin typeface="Arial" panose="020B0604020202020204" pitchFamily="34" charset="0"/>
                <a:cs typeface="Arial" panose="020B0604020202020204" pitchFamily="34" charset="0"/>
              </a:rPr>
              <a:t>. </a:t>
            </a:r>
            <a:r>
              <a:rPr lang="en-US" sz="1100" dirty="0" smtClean="0">
                <a:latin typeface="Arial" panose="020B0604020202020204" pitchFamily="34" charset="0"/>
                <a:cs typeface="Arial" panose="020B0604020202020204" pitchFamily="34" charset="0"/>
              </a:rPr>
              <a:t>* The </a:t>
            </a:r>
            <a:r>
              <a:rPr lang="en-US" sz="1100" dirty="0">
                <a:latin typeface="Arial" panose="020B0604020202020204" pitchFamily="34" charset="0"/>
                <a:cs typeface="Arial" panose="020B0604020202020204" pitchFamily="34" charset="0"/>
              </a:rPr>
              <a:t>deletion (~450 </a:t>
            </a:r>
            <a:r>
              <a:rPr lang="en-US" sz="1100" dirty="0" smtClean="0">
                <a:latin typeface="Arial" panose="020B0604020202020204" pitchFamily="34" charset="0"/>
                <a:cs typeface="Arial" panose="020B0604020202020204" pitchFamily="34" charset="0"/>
              </a:rPr>
              <a:t>bps) </a:t>
            </a:r>
            <a:r>
              <a:rPr lang="en-US" sz="1100" dirty="0">
                <a:latin typeface="Arial" panose="020B0604020202020204" pitchFamily="34" charset="0"/>
                <a:cs typeface="Arial" panose="020B0604020202020204" pitchFamily="34" charset="0"/>
              </a:rPr>
              <a:t>mapped </a:t>
            </a:r>
            <a:r>
              <a:rPr lang="en-US" sz="1100" dirty="0" smtClean="0">
                <a:latin typeface="Arial" panose="020B0604020202020204" pitchFamily="34" charset="0"/>
                <a:cs typeface="Arial" panose="020B0604020202020204" pitchFamily="34" charset="0"/>
              </a:rPr>
              <a:t>in </a:t>
            </a:r>
            <a:r>
              <a:rPr lang="en-US" sz="1100" i="1" dirty="0">
                <a:latin typeface="Arial" panose="020B0604020202020204" pitchFamily="34" charset="0"/>
                <a:cs typeface="Arial" panose="020B0604020202020204" pitchFamily="34" charset="0"/>
              </a:rPr>
              <a:t>Xlf</a:t>
            </a:r>
            <a:r>
              <a:rPr lang="en-US" sz="1100" baseline="30000" dirty="0">
                <a:latin typeface="Arial" panose="020B0604020202020204" pitchFamily="34" charset="0"/>
                <a:cs typeface="Arial" panose="020B0604020202020204" pitchFamily="34" charset="0"/>
              </a:rPr>
              <a:t>-/-</a:t>
            </a:r>
            <a:r>
              <a:rPr lang="en-US" sz="1100" dirty="0">
                <a:latin typeface="Arial" panose="020B0604020202020204" pitchFamily="34" charset="0"/>
                <a:cs typeface="Arial" panose="020B0604020202020204" pitchFamily="34" charset="0"/>
              </a:rPr>
              <a:t>:</a:t>
            </a:r>
            <a:r>
              <a:rPr lang="en-US" sz="1100" i="1" dirty="0">
                <a:latin typeface="Arial" panose="020B0604020202020204" pitchFamily="34" charset="0"/>
                <a:cs typeface="Arial" panose="020B0604020202020204" pitchFamily="34" charset="0"/>
              </a:rPr>
              <a:t>Paxx</a:t>
            </a:r>
            <a:r>
              <a:rPr lang="en-US" sz="1100" baseline="30000" dirty="0">
                <a:latin typeface="Arial" panose="020B0604020202020204" pitchFamily="34" charset="0"/>
                <a:cs typeface="Arial" panose="020B0604020202020204" pitchFamily="34" charset="0"/>
              </a:rPr>
              <a:t>-/-</a:t>
            </a:r>
            <a:r>
              <a:rPr lang="en-US" sz="1100" dirty="0" smtClean="0">
                <a:latin typeface="Arial" panose="020B0604020202020204" pitchFamily="34" charset="0"/>
                <a:cs typeface="Arial" panose="020B0604020202020204" pitchFamily="34" charset="0"/>
              </a:rPr>
              <a:t> </a:t>
            </a:r>
            <a:r>
              <a:rPr lang="en-US" sz="1100" dirty="0">
                <a:latin typeface="Arial" panose="020B0604020202020204" pitchFamily="34" charset="0"/>
                <a:cs typeface="Arial" panose="020B0604020202020204" pitchFamily="34" charset="0"/>
              </a:rPr>
              <a:t>#5 spans from exon 3 to intron 5.</a:t>
            </a:r>
          </a:p>
        </p:txBody>
      </p:sp>
      <p:grpSp>
        <p:nvGrpSpPr>
          <p:cNvPr id="5" name="Group 4"/>
          <p:cNvGrpSpPr/>
          <p:nvPr/>
        </p:nvGrpSpPr>
        <p:grpSpPr>
          <a:xfrm>
            <a:off x="1104900" y="537210"/>
            <a:ext cx="4648200" cy="2026920"/>
            <a:chOff x="1104900" y="537210"/>
            <a:chExt cx="4648200" cy="2026920"/>
          </a:xfrm>
        </p:grpSpPr>
        <p:sp>
          <p:nvSpPr>
            <p:cNvPr id="6" name="Rectangle 5"/>
            <p:cNvSpPr/>
            <p:nvPr/>
          </p:nvSpPr>
          <p:spPr>
            <a:xfrm>
              <a:off x="1104900" y="537210"/>
              <a:ext cx="4648200" cy="202692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3" name="Picture 2"/>
            <p:cNvPicPr>
              <a:picLocks noChangeAspect="1"/>
            </p:cNvPicPr>
            <p:nvPr/>
          </p:nvPicPr>
          <p:blipFill rotWithShape="1">
            <a:blip r:embed="rId2">
              <a:extLst>
                <a:ext uri="{28A0092B-C50C-407E-A947-70E740481C1C}">
                  <a14:useLocalDpi xmlns:a14="http://schemas.microsoft.com/office/drawing/2010/main" val="0"/>
                </a:ext>
              </a:extLst>
            </a:blip>
            <a:srcRect b="16134"/>
            <a:stretch/>
          </p:blipFill>
          <p:spPr>
            <a:xfrm>
              <a:off x="1188720" y="635865"/>
              <a:ext cx="4480560" cy="1829610"/>
            </a:xfrm>
            <a:prstGeom prst="rect">
              <a:avLst/>
            </a:prstGeom>
          </p:spPr>
        </p:pic>
      </p:grpSp>
    </p:spTree>
    <p:extLst>
      <p:ext uri="{BB962C8B-B14F-4D97-AF65-F5344CB8AC3E}">
        <p14:creationId xmlns:p14="http://schemas.microsoft.com/office/powerpoint/2010/main" val="407882175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51504" y="256089"/>
            <a:ext cx="312906" cy="323165"/>
          </a:xfrm>
          <a:prstGeom prst="rect">
            <a:avLst/>
          </a:prstGeom>
          <a:noFill/>
        </p:spPr>
        <p:txBody>
          <a:bodyPr wrap="none" rtlCol="0">
            <a:spAutoFit/>
          </a:bodyPr>
          <a:lstStyle/>
          <a:p>
            <a:r>
              <a:rPr lang="en-US" sz="1500" dirty="0" smtClean="0">
                <a:latin typeface="Arial" panose="020B0604020202020204" pitchFamily="34" charset="0"/>
                <a:cs typeface="Arial" panose="020B0604020202020204" pitchFamily="34" charset="0"/>
              </a:rPr>
              <a:t>A</a:t>
            </a:r>
            <a:endParaRPr lang="en-US" sz="1500" dirty="0">
              <a:latin typeface="Arial" panose="020B0604020202020204" pitchFamily="34" charset="0"/>
              <a:cs typeface="Arial" panose="020B0604020202020204" pitchFamily="34" charset="0"/>
            </a:endParaRPr>
          </a:p>
        </p:txBody>
      </p:sp>
      <p:grpSp>
        <p:nvGrpSpPr>
          <p:cNvPr id="3" name="Group 2"/>
          <p:cNvGrpSpPr/>
          <p:nvPr/>
        </p:nvGrpSpPr>
        <p:grpSpPr>
          <a:xfrm>
            <a:off x="246541" y="579254"/>
            <a:ext cx="3294825" cy="1812557"/>
            <a:chOff x="246541" y="579254"/>
            <a:chExt cx="3294825" cy="1812557"/>
          </a:xfrm>
        </p:grpSpPr>
        <p:sp>
          <p:nvSpPr>
            <p:cNvPr id="6" name="Isosceles Triangle 5"/>
            <p:cNvSpPr/>
            <p:nvPr/>
          </p:nvSpPr>
          <p:spPr>
            <a:xfrm rot="16200000">
              <a:off x="3050977" y="1381659"/>
              <a:ext cx="54864" cy="74952"/>
            </a:xfrm>
            <a:prstGeom prst="triangl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TextBox 6"/>
            <p:cNvSpPr txBox="1"/>
            <p:nvPr/>
          </p:nvSpPr>
          <p:spPr>
            <a:xfrm>
              <a:off x="3013843" y="1311413"/>
              <a:ext cx="333746" cy="215444"/>
            </a:xfrm>
            <a:prstGeom prst="rect">
              <a:avLst/>
            </a:prstGeom>
            <a:noFill/>
          </p:spPr>
          <p:txBody>
            <a:bodyPr wrap="none" rtlCol="0">
              <a:spAutoFit/>
            </a:bodyPr>
            <a:lstStyle/>
            <a:p>
              <a:r>
                <a:rPr lang="en-US" sz="800" dirty="0" smtClean="0">
                  <a:latin typeface="Arial" panose="020B0604020202020204" pitchFamily="34" charset="0"/>
                  <a:cs typeface="Arial" panose="020B0604020202020204" pitchFamily="34" charset="0"/>
                </a:rPr>
                <a:t> SJ</a:t>
              </a:r>
              <a:endParaRPr lang="en-US" sz="800" dirty="0">
                <a:latin typeface="Arial" panose="020B0604020202020204" pitchFamily="34" charset="0"/>
                <a:cs typeface="Arial" panose="020B0604020202020204" pitchFamily="34" charset="0"/>
              </a:endParaRPr>
            </a:p>
          </p:txBody>
        </p:sp>
        <p:sp>
          <p:nvSpPr>
            <p:cNvPr id="8" name="Isosceles Triangle 7"/>
            <p:cNvSpPr/>
            <p:nvPr/>
          </p:nvSpPr>
          <p:spPr>
            <a:xfrm rot="16200000">
              <a:off x="3050791" y="1779108"/>
              <a:ext cx="54864" cy="74952"/>
            </a:xfrm>
            <a:prstGeom prst="triangl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TextBox 8"/>
            <p:cNvSpPr txBox="1"/>
            <p:nvPr/>
          </p:nvSpPr>
          <p:spPr>
            <a:xfrm>
              <a:off x="3013657" y="1708862"/>
              <a:ext cx="527709" cy="215444"/>
            </a:xfrm>
            <a:prstGeom prst="rect">
              <a:avLst/>
            </a:prstGeom>
            <a:noFill/>
          </p:spPr>
          <p:txBody>
            <a:bodyPr wrap="none" rtlCol="0">
              <a:spAutoFit/>
            </a:bodyPr>
            <a:lstStyle/>
            <a:p>
              <a:r>
                <a:rPr lang="en-US" sz="800" dirty="0" smtClean="0">
                  <a:latin typeface="Arial" panose="020B0604020202020204" pitchFamily="34" charset="0"/>
                  <a:cs typeface="Arial" panose="020B0604020202020204" pitchFamily="34" charset="0"/>
                </a:rPr>
                <a:t> UR/SE</a:t>
              </a:r>
              <a:endParaRPr lang="en-US" sz="800" dirty="0">
                <a:latin typeface="Arial" panose="020B0604020202020204" pitchFamily="34" charset="0"/>
                <a:cs typeface="Arial" panose="020B0604020202020204" pitchFamily="34" charset="0"/>
              </a:endParaRPr>
            </a:p>
          </p:txBody>
        </p:sp>
        <p:cxnSp>
          <p:nvCxnSpPr>
            <p:cNvPr id="10" name="Straight Connector 9"/>
            <p:cNvCxnSpPr/>
            <p:nvPr/>
          </p:nvCxnSpPr>
          <p:spPr>
            <a:xfrm>
              <a:off x="831215" y="1821206"/>
              <a:ext cx="73152"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1" name="TextBox 10"/>
            <p:cNvSpPr txBox="1"/>
            <p:nvPr/>
          </p:nvSpPr>
          <p:spPr>
            <a:xfrm>
              <a:off x="592686" y="1721178"/>
              <a:ext cx="309700" cy="200055"/>
            </a:xfrm>
            <a:prstGeom prst="rect">
              <a:avLst/>
            </a:prstGeom>
            <a:noFill/>
          </p:spPr>
          <p:txBody>
            <a:bodyPr wrap="none" rtlCol="0">
              <a:spAutoFit/>
            </a:bodyPr>
            <a:lstStyle/>
            <a:p>
              <a:r>
                <a:rPr lang="en-US" sz="700" dirty="0" smtClean="0">
                  <a:latin typeface="Arial" panose="020B0604020202020204" pitchFamily="34" charset="0"/>
                  <a:cs typeface="Arial" panose="020B0604020202020204" pitchFamily="34" charset="0"/>
                </a:rPr>
                <a:t>1.5</a:t>
              </a:r>
              <a:endParaRPr lang="en-US" sz="700" dirty="0">
                <a:latin typeface="Arial" panose="020B0604020202020204" pitchFamily="34" charset="0"/>
                <a:cs typeface="Arial" panose="020B0604020202020204" pitchFamily="34" charset="0"/>
              </a:endParaRPr>
            </a:p>
          </p:txBody>
        </p:sp>
        <p:cxnSp>
          <p:nvCxnSpPr>
            <p:cNvPr id="12" name="Straight Connector 11"/>
            <p:cNvCxnSpPr/>
            <p:nvPr/>
          </p:nvCxnSpPr>
          <p:spPr>
            <a:xfrm>
              <a:off x="832206" y="1575001"/>
              <a:ext cx="73152"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3" name="TextBox 12"/>
            <p:cNvSpPr txBox="1"/>
            <p:nvPr/>
          </p:nvSpPr>
          <p:spPr>
            <a:xfrm>
              <a:off x="668026" y="1474973"/>
              <a:ext cx="234360" cy="200055"/>
            </a:xfrm>
            <a:prstGeom prst="rect">
              <a:avLst/>
            </a:prstGeom>
            <a:noFill/>
          </p:spPr>
          <p:txBody>
            <a:bodyPr wrap="none" rtlCol="0">
              <a:spAutoFit/>
            </a:bodyPr>
            <a:lstStyle/>
            <a:p>
              <a:r>
                <a:rPr lang="en-US" sz="700" dirty="0" smtClean="0">
                  <a:latin typeface="Arial" panose="020B0604020202020204" pitchFamily="34" charset="0"/>
                  <a:cs typeface="Arial" panose="020B0604020202020204" pitchFamily="34" charset="0"/>
                </a:rPr>
                <a:t>2</a:t>
              </a:r>
              <a:endParaRPr lang="en-US" sz="700" dirty="0">
                <a:latin typeface="Arial" panose="020B0604020202020204" pitchFamily="34" charset="0"/>
                <a:cs typeface="Arial" panose="020B0604020202020204" pitchFamily="34" charset="0"/>
              </a:endParaRPr>
            </a:p>
          </p:txBody>
        </p:sp>
        <p:cxnSp>
          <p:nvCxnSpPr>
            <p:cNvPr id="14" name="Straight Connector 13"/>
            <p:cNvCxnSpPr/>
            <p:nvPr/>
          </p:nvCxnSpPr>
          <p:spPr>
            <a:xfrm>
              <a:off x="832113" y="1334035"/>
              <a:ext cx="73152"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5" name="TextBox 14"/>
            <p:cNvSpPr txBox="1"/>
            <p:nvPr/>
          </p:nvSpPr>
          <p:spPr>
            <a:xfrm>
              <a:off x="667933" y="1234007"/>
              <a:ext cx="234360" cy="200055"/>
            </a:xfrm>
            <a:prstGeom prst="rect">
              <a:avLst/>
            </a:prstGeom>
            <a:noFill/>
          </p:spPr>
          <p:txBody>
            <a:bodyPr wrap="none" rtlCol="0">
              <a:spAutoFit/>
            </a:bodyPr>
            <a:lstStyle/>
            <a:p>
              <a:r>
                <a:rPr lang="en-US" sz="700" dirty="0">
                  <a:latin typeface="Arial" panose="020B0604020202020204" pitchFamily="34" charset="0"/>
                  <a:cs typeface="Arial" panose="020B0604020202020204" pitchFamily="34" charset="0"/>
                </a:rPr>
                <a:t>3</a:t>
              </a:r>
            </a:p>
          </p:txBody>
        </p:sp>
        <p:cxnSp>
          <p:nvCxnSpPr>
            <p:cNvPr id="16" name="Straight Connector 15"/>
            <p:cNvCxnSpPr/>
            <p:nvPr/>
          </p:nvCxnSpPr>
          <p:spPr>
            <a:xfrm>
              <a:off x="904445" y="2077142"/>
              <a:ext cx="2109212" cy="0"/>
            </a:xfrm>
            <a:prstGeom prst="line">
              <a:avLst/>
            </a:prstGeom>
          </p:spPr>
          <p:style>
            <a:lnRef idx="1">
              <a:schemeClr val="dk1"/>
            </a:lnRef>
            <a:fillRef idx="0">
              <a:schemeClr val="dk1"/>
            </a:fillRef>
            <a:effectRef idx="0">
              <a:schemeClr val="dk1"/>
            </a:effectRef>
            <a:fontRef idx="minor">
              <a:schemeClr val="tx1"/>
            </a:fontRef>
          </p:style>
        </p:cxnSp>
        <p:sp>
          <p:nvSpPr>
            <p:cNvPr id="17" name="TextBox 16"/>
            <p:cNvSpPr txBox="1"/>
            <p:nvPr/>
          </p:nvSpPr>
          <p:spPr>
            <a:xfrm>
              <a:off x="1591002" y="2053257"/>
              <a:ext cx="736099" cy="338554"/>
            </a:xfrm>
            <a:prstGeom prst="rect">
              <a:avLst/>
            </a:prstGeom>
            <a:noFill/>
          </p:spPr>
          <p:txBody>
            <a:bodyPr wrap="none" rtlCol="0">
              <a:spAutoFit/>
            </a:bodyPr>
            <a:lstStyle/>
            <a:p>
              <a:pPr algn="ctr"/>
              <a:r>
                <a:rPr lang="en-US" sz="800" dirty="0" smtClean="0">
                  <a:latin typeface="Arial" panose="020B0604020202020204" pitchFamily="34" charset="0"/>
                  <a:cs typeface="Arial" panose="020B0604020202020204" pitchFamily="34" charset="0"/>
                </a:rPr>
                <a:t> Thy1 probe</a:t>
              </a:r>
              <a:endParaRPr lang="en-US" sz="800" dirty="0">
                <a:latin typeface="Arial" panose="020B0604020202020204" pitchFamily="34" charset="0"/>
                <a:cs typeface="Arial" panose="020B0604020202020204" pitchFamily="34" charset="0"/>
              </a:endParaRPr>
            </a:p>
            <a:p>
              <a:pPr algn="ctr"/>
              <a:r>
                <a:rPr lang="en-US" sz="800" i="1" dirty="0" smtClean="0">
                  <a:latin typeface="Arial" panose="020B0604020202020204" pitchFamily="34" charset="0"/>
                  <a:cs typeface="Arial" panose="020B0604020202020204" pitchFamily="34" charset="0"/>
                </a:rPr>
                <a:t>NheI</a:t>
              </a:r>
              <a:r>
                <a:rPr lang="en-US" sz="800" dirty="0" smtClean="0">
                  <a:latin typeface="Arial" panose="020B0604020202020204" pitchFamily="34" charset="0"/>
                  <a:cs typeface="Arial" panose="020B0604020202020204" pitchFamily="34" charset="0"/>
                </a:rPr>
                <a:t> digest</a:t>
              </a:r>
            </a:p>
          </p:txBody>
        </p:sp>
        <p:sp>
          <p:nvSpPr>
            <p:cNvPr id="18" name="TextBox 17"/>
            <p:cNvSpPr txBox="1"/>
            <p:nvPr/>
          </p:nvSpPr>
          <p:spPr>
            <a:xfrm>
              <a:off x="652101" y="1931468"/>
              <a:ext cx="322524" cy="215444"/>
            </a:xfrm>
            <a:prstGeom prst="rect">
              <a:avLst/>
            </a:prstGeom>
            <a:noFill/>
          </p:spPr>
          <p:txBody>
            <a:bodyPr wrap="none" rtlCol="0">
              <a:spAutoFit/>
            </a:bodyPr>
            <a:lstStyle/>
            <a:p>
              <a:r>
                <a:rPr lang="en-US" sz="800" dirty="0" smtClean="0">
                  <a:latin typeface="Arial" panose="020B0604020202020204" pitchFamily="34" charset="0"/>
                  <a:cs typeface="Arial" panose="020B0604020202020204" pitchFamily="34" charset="0"/>
                </a:rPr>
                <a:t> kb</a:t>
              </a:r>
              <a:endParaRPr lang="en-US" sz="800" dirty="0">
                <a:latin typeface="Arial" panose="020B0604020202020204" pitchFamily="34" charset="0"/>
                <a:cs typeface="Arial" panose="020B0604020202020204" pitchFamily="34" charset="0"/>
              </a:endParaRPr>
            </a:p>
          </p:txBody>
        </p:sp>
        <p:sp>
          <p:nvSpPr>
            <p:cNvPr id="19" name="TextBox 18"/>
            <p:cNvSpPr txBox="1"/>
            <p:nvPr/>
          </p:nvSpPr>
          <p:spPr>
            <a:xfrm>
              <a:off x="1938407" y="579254"/>
              <a:ext cx="521297" cy="461665"/>
            </a:xfrm>
            <a:prstGeom prst="rect">
              <a:avLst/>
            </a:prstGeom>
            <a:noFill/>
          </p:spPr>
          <p:txBody>
            <a:bodyPr wrap="none" rtlCol="0">
              <a:spAutoFit/>
            </a:bodyPr>
            <a:lstStyle/>
            <a:p>
              <a:pPr algn="ctr"/>
              <a:r>
                <a:rPr lang="en-US" sz="800" i="1" dirty="0" smtClean="0">
                  <a:latin typeface="Arial" panose="020B0604020202020204" pitchFamily="34" charset="0"/>
                  <a:cs typeface="Arial" panose="020B0604020202020204" pitchFamily="34" charset="0"/>
                </a:rPr>
                <a:t>Xlf</a:t>
              </a:r>
              <a:r>
                <a:rPr lang="en-US" sz="800" i="1" baseline="30000" dirty="0" smtClean="0">
                  <a:latin typeface="Arial" panose="020B0604020202020204" pitchFamily="34" charset="0"/>
                  <a:cs typeface="Arial" panose="020B0604020202020204" pitchFamily="34" charset="0"/>
                </a:rPr>
                <a:t>-/-</a:t>
              </a:r>
              <a:r>
                <a:rPr lang="en-US" sz="800" i="1" dirty="0" smtClean="0">
                  <a:latin typeface="Arial" panose="020B0604020202020204" pitchFamily="34" charset="0"/>
                  <a:cs typeface="Arial" panose="020B0604020202020204" pitchFamily="34" charset="0"/>
                </a:rPr>
                <a:t>:</a:t>
              </a:r>
            </a:p>
            <a:p>
              <a:pPr algn="ctr"/>
              <a:r>
                <a:rPr lang="en-US" sz="800" i="1" dirty="0" smtClean="0">
                  <a:latin typeface="Arial" panose="020B0604020202020204" pitchFamily="34" charset="0"/>
                  <a:cs typeface="Arial" panose="020B0604020202020204" pitchFamily="34" charset="0"/>
                </a:rPr>
                <a:t>Paxx</a:t>
              </a:r>
              <a:r>
                <a:rPr lang="en-US" sz="800" i="1" baseline="30000" dirty="0" smtClean="0">
                  <a:latin typeface="Arial" panose="020B0604020202020204" pitchFamily="34" charset="0"/>
                  <a:cs typeface="Arial" panose="020B0604020202020204" pitchFamily="34" charset="0"/>
                </a:rPr>
                <a:t>-/-</a:t>
              </a:r>
              <a:r>
                <a:rPr lang="en-US" sz="800" i="1" dirty="0" smtClean="0">
                  <a:latin typeface="Arial" panose="020B0604020202020204" pitchFamily="34" charset="0"/>
                  <a:cs typeface="Arial" panose="020B0604020202020204" pitchFamily="34" charset="0"/>
                </a:rPr>
                <a:t>:</a:t>
              </a:r>
            </a:p>
            <a:p>
              <a:pPr algn="ctr"/>
              <a:r>
                <a:rPr lang="en-US" sz="800" i="1" dirty="0" smtClean="0">
                  <a:latin typeface="Arial" panose="020B0604020202020204" pitchFamily="34" charset="0"/>
                  <a:cs typeface="Arial" panose="020B0604020202020204" pitchFamily="34" charset="0"/>
                </a:rPr>
                <a:t>MGINV</a:t>
              </a:r>
            </a:p>
          </p:txBody>
        </p:sp>
        <p:sp>
          <p:nvSpPr>
            <p:cNvPr id="20" name="TextBox 19"/>
            <p:cNvSpPr txBox="1"/>
            <p:nvPr/>
          </p:nvSpPr>
          <p:spPr>
            <a:xfrm>
              <a:off x="874179" y="1002596"/>
              <a:ext cx="617477" cy="215444"/>
            </a:xfrm>
            <a:prstGeom prst="rect">
              <a:avLst/>
            </a:prstGeom>
            <a:noFill/>
          </p:spPr>
          <p:txBody>
            <a:bodyPr wrap="none" rtlCol="0">
              <a:spAutoFit/>
            </a:bodyPr>
            <a:lstStyle/>
            <a:p>
              <a:r>
                <a:rPr lang="en-US" sz="800" dirty="0" smtClean="0">
                  <a:latin typeface="Arial" panose="020B0604020202020204" pitchFamily="34" charset="0"/>
                  <a:cs typeface="Arial" panose="020B0604020202020204" pitchFamily="34" charset="0"/>
                </a:rPr>
                <a:t> 0  48  96</a:t>
              </a:r>
              <a:endParaRPr lang="en-US" sz="800" dirty="0">
                <a:latin typeface="Arial" panose="020B0604020202020204" pitchFamily="34" charset="0"/>
                <a:cs typeface="Arial" panose="020B0604020202020204" pitchFamily="34" charset="0"/>
              </a:endParaRPr>
            </a:p>
          </p:txBody>
        </p:sp>
        <p:sp>
          <p:nvSpPr>
            <p:cNvPr id="21" name="TextBox 20"/>
            <p:cNvSpPr txBox="1"/>
            <p:nvPr/>
          </p:nvSpPr>
          <p:spPr>
            <a:xfrm>
              <a:off x="1383981" y="1002596"/>
              <a:ext cx="617477" cy="215444"/>
            </a:xfrm>
            <a:prstGeom prst="rect">
              <a:avLst/>
            </a:prstGeom>
            <a:noFill/>
          </p:spPr>
          <p:txBody>
            <a:bodyPr wrap="none" rtlCol="0">
              <a:spAutoFit/>
            </a:bodyPr>
            <a:lstStyle/>
            <a:p>
              <a:r>
                <a:rPr lang="en-US" sz="800" dirty="0" smtClean="0">
                  <a:latin typeface="Arial" panose="020B0604020202020204" pitchFamily="34" charset="0"/>
                  <a:cs typeface="Arial" panose="020B0604020202020204" pitchFamily="34" charset="0"/>
                </a:rPr>
                <a:t> 0  48  96</a:t>
              </a:r>
              <a:endParaRPr lang="en-US" sz="800" dirty="0">
                <a:latin typeface="Arial" panose="020B0604020202020204" pitchFamily="34" charset="0"/>
                <a:cs typeface="Arial" panose="020B0604020202020204" pitchFamily="34" charset="0"/>
              </a:endParaRPr>
            </a:p>
          </p:txBody>
        </p:sp>
        <p:sp>
          <p:nvSpPr>
            <p:cNvPr id="22" name="TextBox 21"/>
            <p:cNvSpPr txBox="1"/>
            <p:nvPr/>
          </p:nvSpPr>
          <p:spPr>
            <a:xfrm>
              <a:off x="1888678" y="1002596"/>
              <a:ext cx="617477" cy="215444"/>
            </a:xfrm>
            <a:prstGeom prst="rect">
              <a:avLst/>
            </a:prstGeom>
            <a:noFill/>
          </p:spPr>
          <p:txBody>
            <a:bodyPr wrap="none" rtlCol="0">
              <a:spAutoFit/>
            </a:bodyPr>
            <a:lstStyle/>
            <a:p>
              <a:r>
                <a:rPr lang="en-US" sz="800" dirty="0" smtClean="0">
                  <a:latin typeface="Arial" panose="020B0604020202020204" pitchFamily="34" charset="0"/>
                  <a:cs typeface="Arial" panose="020B0604020202020204" pitchFamily="34" charset="0"/>
                </a:rPr>
                <a:t> 0  48  96</a:t>
              </a:r>
              <a:endParaRPr lang="en-US" sz="800" dirty="0">
                <a:latin typeface="Arial" panose="020B0604020202020204" pitchFamily="34" charset="0"/>
                <a:cs typeface="Arial" panose="020B0604020202020204" pitchFamily="34" charset="0"/>
              </a:endParaRPr>
            </a:p>
          </p:txBody>
        </p:sp>
        <p:cxnSp>
          <p:nvCxnSpPr>
            <p:cNvPr id="23" name="Straight Connector 22"/>
            <p:cNvCxnSpPr/>
            <p:nvPr/>
          </p:nvCxnSpPr>
          <p:spPr>
            <a:xfrm>
              <a:off x="982199" y="1006481"/>
              <a:ext cx="417009"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a:xfrm>
              <a:off x="1495140" y="1006481"/>
              <a:ext cx="417009"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p:nvCxnSpPr>
          <p:spPr>
            <a:xfrm>
              <a:off x="1990040" y="1006481"/>
              <a:ext cx="417009"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6" name="TextBox 25"/>
            <p:cNvSpPr txBox="1"/>
            <p:nvPr/>
          </p:nvSpPr>
          <p:spPr>
            <a:xfrm>
              <a:off x="922269" y="702365"/>
              <a:ext cx="521297" cy="338554"/>
            </a:xfrm>
            <a:prstGeom prst="rect">
              <a:avLst/>
            </a:prstGeom>
            <a:noFill/>
          </p:spPr>
          <p:txBody>
            <a:bodyPr wrap="none" rtlCol="0">
              <a:spAutoFit/>
            </a:bodyPr>
            <a:lstStyle/>
            <a:p>
              <a:pPr algn="ctr"/>
              <a:r>
                <a:rPr lang="en-US" sz="800" dirty="0" smtClean="0">
                  <a:latin typeface="Arial" panose="020B0604020202020204" pitchFamily="34" charset="0"/>
                  <a:cs typeface="Arial" panose="020B0604020202020204" pitchFamily="34" charset="0"/>
                </a:rPr>
                <a:t> </a:t>
              </a:r>
              <a:r>
                <a:rPr lang="en-US" sz="800" i="1" dirty="0" smtClean="0">
                  <a:latin typeface="Arial" panose="020B0604020202020204" pitchFamily="34" charset="0"/>
                  <a:cs typeface="Arial" panose="020B0604020202020204" pitchFamily="34" charset="0"/>
                </a:rPr>
                <a:t>WT:</a:t>
              </a:r>
            </a:p>
            <a:p>
              <a:pPr algn="ctr"/>
              <a:r>
                <a:rPr lang="en-US" sz="800" i="1" dirty="0" smtClean="0">
                  <a:latin typeface="Arial" panose="020B0604020202020204" pitchFamily="34" charset="0"/>
                  <a:cs typeface="Arial" panose="020B0604020202020204" pitchFamily="34" charset="0"/>
                </a:rPr>
                <a:t>MGINV</a:t>
              </a:r>
            </a:p>
          </p:txBody>
        </p:sp>
        <p:sp>
          <p:nvSpPr>
            <p:cNvPr id="27" name="TextBox 26"/>
            <p:cNvSpPr txBox="1"/>
            <p:nvPr/>
          </p:nvSpPr>
          <p:spPr>
            <a:xfrm>
              <a:off x="1432071" y="702365"/>
              <a:ext cx="521297" cy="338554"/>
            </a:xfrm>
            <a:prstGeom prst="rect">
              <a:avLst/>
            </a:prstGeom>
            <a:noFill/>
          </p:spPr>
          <p:txBody>
            <a:bodyPr wrap="none" rtlCol="0">
              <a:spAutoFit/>
            </a:bodyPr>
            <a:lstStyle/>
            <a:p>
              <a:pPr algn="ctr"/>
              <a:r>
                <a:rPr lang="en-US" sz="800" i="1" dirty="0" smtClean="0">
                  <a:latin typeface="Arial" panose="020B0604020202020204" pitchFamily="34" charset="0"/>
                  <a:cs typeface="Arial" panose="020B0604020202020204" pitchFamily="34" charset="0"/>
                </a:rPr>
                <a:t>Xlf</a:t>
              </a:r>
              <a:r>
                <a:rPr lang="en-US" sz="800" i="1" baseline="30000" dirty="0" smtClean="0">
                  <a:latin typeface="Arial" panose="020B0604020202020204" pitchFamily="34" charset="0"/>
                  <a:cs typeface="Arial" panose="020B0604020202020204" pitchFamily="34" charset="0"/>
                </a:rPr>
                <a:t>-/-</a:t>
              </a:r>
              <a:r>
                <a:rPr lang="en-US" sz="800" i="1" dirty="0" smtClean="0">
                  <a:latin typeface="Arial" panose="020B0604020202020204" pitchFamily="34" charset="0"/>
                  <a:cs typeface="Arial" panose="020B0604020202020204" pitchFamily="34" charset="0"/>
                </a:rPr>
                <a:t>:</a:t>
              </a:r>
            </a:p>
            <a:p>
              <a:pPr algn="ctr"/>
              <a:r>
                <a:rPr lang="en-US" sz="800" i="1" dirty="0" smtClean="0">
                  <a:latin typeface="Arial" panose="020B0604020202020204" pitchFamily="34" charset="0"/>
                  <a:cs typeface="Arial" panose="020B0604020202020204" pitchFamily="34" charset="0"/>
                </a:rPr>
                <a:t>MGINV</a:t>
              </a:r>
            </a:p>
          </p:txBody>
        </p:sp>
        <p:sp>
          <p:nvSpPr>
            <p:cNvPr id="28" name="TextBox 27"/>
            <p:cNvSpPr txBox="1"/>
            <p:nvPr/>
          </p:nvSpPr>
          <p:spPr>
            <a:xfrm>
              <a:off x="246541" y="1002596"/>
              <a:ext cx="728084" cy="215444"/>
            </a:xfrm>
            <a:prstGeom prst="rect">
              <a:avLst/>
            </a:prstGeom>
            <a:noFill/>
          </p:spPr>
          <p:txBody>
            <a:bodyPr wrap="none" rtlCol="0">
              <a:spAutoFit/>
            </a:bodyPr>
            <a:lstStyle/>
            <a:p>
              <a:r>
                <a:rPr lang="en-US" sz="800" dirty="0" smtClean="0">
                  <a:latin typeface="Arial" panose="020B0604020202020204" pitchFamily="34" charset="0"/>
                  <a:cs typeface="Arial" panose="020B0604020202020204" pitchFamily="34" charset="0"/>
                </a:rPr>
                <a:t>Imatinib (h):</a:t>
              </a:r>
              <a:endParaRPr lang="en-US" sz="800" dirty="0">
                <a:latin typeface="Arial" panose="020B0604020202020204" pitchFamily="34" charset="0"/>
                <a:cs typeface="Arial" panose="020B0604020202020204" pitchFamily="34" charset="0"/>
              </a:endParaRPr>
            </a:p>
          </p:txBody>
        </p:sp>
        <p:pic>
          <p:nvPicPr>
            <p:cNvPr id="29" name="Picture 28"/>
            <p:cNvPicPr>
              <a:picLocks noChangeAspect="1"/>
            </p:cNvPicPr>
            <p:nvPr/>
          </p:nvPicPr>
          <p:blipFill>
            <a:blip r:embed="rId2" cstate="print">
              <a:extLst>
                <a:ext uri="{BEBA8EAE-BF5A-486C-A8C5-ECC9F3942E4B}">
                  <a14:imgProps xmlns:a14="http://schemas.microsoft.com/office/drawing/2010/main">
                    <a14:imgLayer r:embed="rId3">
                      <a14:imgEffect>
                        <a14:brightnessContrast bright="20000" contrast="40000"/>
                      </a14:imgEffect>
                    </a14:imgLayer>
                  </a14:imgProps>
                </a:ext>
                <a:ext uri="{28A0092B-C50C-407E-A947-70E740481C1C}">
                  <a14:useLocalDpi xmlns:a14="http://schemas.microsoft.com/office/drawing/2010/main" val="0"/>
                </a:ext>
              </a:extLst>
            </a:blip>
            <a:stretch>
              <a:fillRect/>
            </a:stretch>
          </p:blipFill>
          <p:spPr>
            <a:xfrm>
              <a:off x="904445" y="1208941"/>
              <a:ext cx="1542527" cy="813816"/>
            </a:xfrm>
            <a:prstGeom prst="rect">
              <a:avLst/>
            </a:prstGeom>
          </p:spPr>
        </p:pic>
        <p:pic>
          <p:nvPicPr>
            <p:cNvPr id="59" name="Picture 58"/>
            <p:cNvPicPr>
              <a:picLocks noChangeAspect="1"/>
            </p:cNvPicPr>
            <p:nvPr/>
          </p:nvPicPr>
          <p:blipFill>
            <a:blip r:embed="rId4">
              <a:extLst>
                <a:ext uri="{BEBA8EAE-BF5A-486C-A8C5-ECC9F3942E4B}">
                  <a14:imgProps xmlns:a14="http://schemas.microsoft.com/office/drawing/2010/main">
                    <a14:imgLayer r:embed="rId5">
                      <a14:imgEffect>
                        <a14:brightnessContrast bright="40000" contrast="40000"/>
                      </a14:imgEffect>
                    </a14:imgLayer>
                  </a14:imgProps>
                </a:ext>
              </a:extLst>
            </a:blip>
            <a:stretch>
              <a:fillRect/>
            </a:stretch>
          </p:blipFill>
          <p:spPr>
            <a:xfrm>
              <a:off x="2474062" y="1208941"/>
              <a:ext cx="539595" cy="813816"/>
            </a:xfrm>
            <a:prstGeom prst="rect">
              <a:avLst/>
            </a:prstGeom>
          </p:spPr>
        </p:pic>
        <p:sp>
          <p:nvSpPr>
            <p:cNvPr id="67" name="TextBox 66"/>
            <p:cNvSpPr txBox="1"/>
            <p:nvPr/>
          </p:nvSpPr>
          <p:spPr>
            <a:xfrm>
              <a:off x="2462677" y="1002596"/>
              <a:ext cx="617477" cy="215444"/>
            </a:xfrm>
            <a:prstGeom prst="rect">
              <a:avLst/>
            </a:prstGeom>
            <a:noFill/>
          </p:spPr>
          <p:txBody>
            <a:bodyPr wrap="none" rtlCol="0">
              <a:spAutoFit/>
            </a:bodyPr>
            <a:lstStyle/>
            <a:p>
              <a:r>
                <a:rPr lang="en-US" sz="800" dirty="0" smtClean="0">
                  <a:latin typeface="Arial" panose="020B0604020202020204" pitchFamily="34" charset="0"/>
                  <a:cs typeface="Arial" panose="020B0604020202020204" pitchFamily="34" charset="0"/>
                </a:rPr>
                <a:t> 0  48  96</a:t>
              </a:r>
              <a:endParaRPr lang="en-US" sz="800" dirty="0">
                <a:latin typeface="Arial" panose="020B0604020202020204" pitchFamily="34" charset="0"/>
                <a:cs typeface="Arial" panose="020B0604020202020204" pitchFamily="34" charset="0"/>
              </a:endParaRPr>
            </a:p>
          </p:txBody>
        </p:sp>
        <p:cxnSp>
          <p:nvCxnSpPr>
            <p:cNvPr id="71" name="Straight Connector 70"/>
            <p:cNvCxnSpPr/>
            <p:nvPr/>
          </p:nvCxnSpPr>
          <p:spPr>
            <a:xfrm>
              <a:off x="2572621" y="1006481"/>
              <a:ext cx="417009"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75" name="TextBox 74"/>
            <p:cNvSpPr txBox="1"/>
            <p:nvPr/>
          </p:nvSpPr>
          <p:spPr>
            <a:xfrm>
              <a:off x="2510767" y="702365"/>
              <a:ext cx="521297" cy="338554"/>
            </a:xfrm>
            <a:prstGeom prst="rect">
              <a:avLst/>
            </a:prstGeom>
            <a:noFill/>
          </p:spPr>
          <p:txBody>
            <a:bodyPr wrap="none" rtlCol="0">
              <a:spAutoFit/>
            </a:bodyPr>
            <a:lstStyle/>
            <a:p>
              <a:pPr algn="ctr"/>
              <a:r>
                <a:rPr lang="en-US" sz="800" i="1" dirty="0" smtClean="0">
                  <a:latin typeface="Arial" panose="020B0604020202020204" pitchFamily="34" charset="0"/>
                  <a:cs typeface="Arial" panose="020B0604020202020204" pitchFamily="34" charset="0"/>
                </a:rPr>
                <a:t>Paxx</a:t>
              </a:r>
              <a:r>
                <a:rPr lang="en-US" sz="800" i="1" baseline="30000" dirty="0" smtClean="0">
                  <a:latin typeface="Arial" panose="020B0604020202020204" pitchFamily="34" charset="0"/>
                  <a:cs typeface="Arial" panose="020B0604020202020204" pitchFamily="34" charset="0"/>
                </a:rPr>
                <a:t>-/-</a:t>
              </a:r>
              <a:r>
                <a:rPr lang="en-US" sz="800" i="1" dirty="0" smtClean="0">
                  <a:latin typeface="Arial" panose="020B0604020202020204" pitchFamily="34" charset="0"/>
                  <a:cs typeface="Arial" panose="020B0604020202020204" pitchFamily="34" charset="0"/>
                </a:rPr>
                <a:t>:</a:t>
              </a:r>
            </a:p>
            <a:p>
              <a:pPr algn="ctr"/>
              <a:r>
                <a:rPr lang="en-US" sz="800" i="1" dirty="0" smtClean="0">
                  <a:latin typeface="Arial" panose="020B0604020202020204" pitchFamily="34" charset="0"/>
                  <a:cs typeface="Arial" panose="020B0604020202020204" pitchFamily="34" charset="0"/>
                </a:rPr>
                <a:t>MGINV</a:t>
              </a:r>
            </a:p>
          </p:txBody>
        </p:sp>
      </p:grpSp>
      <p:sp>
        <p:nvSpPr>
          <p:cNvPr id="93" name="TextBox 92"/>
          <p:cNvSpPr txBox="1"/>
          <p:nvPr/>
        </p:nvSpPr>
        <p:spPr>
          <a:xfrm>
            <a:off x="3371691" y="256089"/>
            <a:ext cx="312906" cy="323165"/>
          </a:xfrm>
          <a:prstGeom prst="rect">
            <a:avLst/>
          </a:prstGeom>
          <a:noFill/>
        </p:spPr>
        <p:txBody>
          <a:bodyPr wrap="none" rtlCol="0">
            <a:spAutoFit/>
          </a:bodyPr>
          <a:lstStyle/>
          <a:p>
            <a:r>
              <a:rPr lang="en-US" sz="1500" dirty="0">
                <a:latin typeface="Arial" panose="020B0604020202020204" pitchFamily="34" charset="0"/>
                <a:cs typeface="Arial" panose="020B0604020202020204" pitchFamily="34" charset="0"/>
              </a:rPr>
              <a:t>B</a:t>
            </a:r>
          </a:p>
        </p:txBody>
      </p:sp>
      <p:grpSp>
        <p:nvGrpSpPr>
          <p:cNvPr id="94" name="Group 93"/>
          <p:cNvGrpSpPr/>
          <p:nvPr/>
        </p:nvGrpSpPr>
        <p:grpSpPr>
          <a:xfrm>
            <a:off x="3348831" y="579254"/>
            <a:ext cx="3198058" cy="1812557"/>
            <a:chOff x="3348831" y="2553433"/>
            <a:chExt cx="3198058" cy="1812557"/>
          </a:xfrm>
        </p:grpSpPr>
        <p:pic>
          <p:nvPicPr>
            <p:cNvPr id="95" name="Picture 94"/>
            <p:cNvPicPr>
              <a:picLocks noChangeAspect="1"/>
            </p:cNvPicPr>
            <p:nvPr/>
          </p:nvPicPr>
          <p:blipFill>
            <a:blip r:embed="rId6" cstate="print">
              <a:extLst>
                <a:ext uri="{BEBA8EAE-BF5A-486C-A8C5-ECC9F3942E4B}">
                  <a14:imgProps xmlns:a14="http://schemas.microsoft.com/office/drawing/2010/main">
                    <a14:imgLayer r:embed="rId7">
                      <a14:imgEffect>
                        <a14:brightnessContrast bright="20000" contrast="40000"/>
                      </a14:imgEffect>
                    </a14:imgLayer>
                  </a14:imgProps>
                </a:ext>
                <a:ext uri="{28A0092B-C50C-407E-A947-70E740481C1C}">
                  <a14:useLocalDpi xmlns:a14="http://schemas.microsoft.com/office/drawing/2010/main" val="0"/>
                </a:ext>
              </a:extLst>
            </a:blip>
            <a:stretch>
              <a:fillRect/>
            </a:stretch>
          </p:blipFill>
          <p:spPr>
            <a:xfrm>
              <a:off x="4009122" y="3183120"/>
              <a:ext cx="2029968" cy="808815"/>
            </a:xfrm>
            <a:prstGeom prst="rect">
              <a:avLst/>
            </a:prstGeom>
          </p:spPr>
        </p:pic>
        <p:sp>
          <p:nvSpPr>
            <p:cNvPr id="96" name="TextBox 95"/>
            <p:cNvSpPr txBox="1"/>
            <p:nvPr/>
          </p:nvSpPr>
          <p:spPr>
            <a:xfrm>
              <a:off x="5528304" y="2553433"/>
              <a:ext cx="521297" cy="461665"/>
            </a:xfrm>
            <a:prstGeom prst="rect">
              <a:avLst/>
            </a:prstGeom>
            <a:noFill/>
          </p:spPr>
          <p:txBody>
            <a:bodyPr wrap="none" rtlCol="0">
              <a:spAutoFit/>
            </a:bodyPr>
            <a:lstStyle/>
            <a:p>
              <a:pPr algn="ctr"/>
              <a:r>
                <a:rPr lang="en-US" sz="800" i="1" dirty="0" smtClean="0">
                  <a:latin typeface="Arial" panose="020B0604020202020204" pitchFamily="34" charset="0"/>
                  <a:cs typeface="Arial" panose="020B0604020202020204" pitchFamily="34" charset="0"/>
                </a:rPr>
                <a:t>Xlf</a:t>
              </a:r>
              <a:r>
                <a:rPr lang="en-US" sz="800" i="1" baseline="30000" dirty="0" smtClean="0">
                  <a:latin typeface="Arial" panose="020B0604020202020204" pitchFamily="34" charset="0"/>
                  <a:cs typeface="Arial" panose="020B0604020202020204" pitchFamily="34" charset="0"/>
                </a:rPr>
                <a:t>-/-</a:t>
              </a:r>
              <a:r>
                <a:rPr lang="en-US" sz="800" i="1" dirty="0" smtClean="0">
                  <a:latin typeface="Arial" panose="020B0604020202020204" pitchFamily="34" charset="0"/>
                  <a:cs typeface="Arial" panose="020B0604020202020204" pitchFamily="34" charset="0"/>
                </a:rPr>
                <a:t>:</a:t>
              </a:r>
            </a:p>
            <a:p>
              <a:pPr algn="ctr"/>
              <a:r>
                <a:rPr lang="en-US" sz="800" i="1" dirty="0" smtClean="0">
                  <a:latin typeface="Arial" panose="020B0604020202020204" pitchFamily="34" charset="0"/>
                  <a:cs typeface="Arial" panose="020B0604020202020204" pitchFamily="34" charset="0"/>
                </a:rPr>
                <a:t>Paxx</a:t>
              </a:r>
              <a:r>
                <a:rPr lang="en-US" sz="800" i="1" baseline="30000" dirty="0" smtClean="0">
                  <a:latin typeface="Arial" panose="020B0604020202020204" pitchFamily="34" charset="0"/>
                  <a:cs typeface="Arial" panose="020B0604020202020204" pitchFamily="34" charset="0"/>
                </a:rPr>
                <a:t>-/-</a:t>
              </a:r>
              <a:r>
                <a:rPr lang="en-US" sz="800" i="1" dirty="0" smtClean="0">
                  <a:latin typeface="Arial" panose="020B0604020202020204" pitchFamily="34" charset="0"/>
                  <a:cs typeface="Arial" panose="020B0604020202020204" pitchFamily="34" charset="0"/>
                </a:rPr>
                <a:t>:</a:t>
              </a:r>
            </a:p>
            <a:p>
              <a:pPr algn="ctr"/>
              <a:r>
                <a:rPr lang="en-US" sz="800" i="1" dirty="0" smtClean="0">
                  <a:latin typeface="Arial" panose="020B0604020202020204" pitchFamily="34" charset="0"/>
                  <a:cs typeface="Arial" panose="020B0604020202020204" pitchFamily="34" charset="0"/>
                </a:rPr>
                <a:t>MGINV</a:t>
              </a:r>
            </a:p>
          </p:txBody>
        </p:sp>
        <p:sp>
          <p:nvSpPr>
            <p:cNvPr id="97" name="TextBox 96"/>
            <p:cNvSpPr txBox="1"/>
            <p:nvPr/>
          </p:nvSpPr>
          <p:spPr>
            <a:xfrm>
              <a:off x="3979597" y="2976775"/>
              <a:ext cx="617477" cy="215444"/>
            </a:xfrm>
            <a:prstGeom prst="rect">
              <a:avLst/>
            </a:prstGeom>
            <a:noFill/>
          </p:spPr>
          <p:txBody>
            <a:bodyPr wrap="none" rtlCol="0">
              <a:spAutoFit/>
            </a:bodyPr>
            <a:lstStyle/>
            <a:p>
              <a:r>
                <a:rPr lang="en-US" sz="800" dirty="0" smtClean="0">
                  <a:latin typeface="Arial" panose="020B0604020202020204" pitchFamily="34" charset="0"/>
                  <a:cs typeface="Arial" panose="020B0604020202020204" pitchFamily="34" charset="0"/>
                </a:rPr>
                <a:t> 0  48  96</a:t>
              </a:r>
              <a:endParaRPr lang="en-US" sz="800" dirty="0">
                <a:latin typeface="Arial" panose="020B0604020202020204" pitchFamily="34" charset="0"/>
                <a:cs typeface="Arial" panose="020B0604020202020204" pitchFamily="34" charset="0"/>
              </a:endParaRPr>
            </a:p>
          </p:txBody>
        </p:sp>
        <p:sp>
          <p:nvSpPr>
            <p:cNvPr id="98" name="TextBox 97"/>
            <p:cNvSpPr txBox="1"/>
            <p:nvPr/>
          </p:nvSpPr>
          <p:spPr>
            <a:xfrm>
              <a:off x="4476383" y="2976775"/>
              <a:ext cx="617477" cy="215444"/>
            </a:xfrm>
            <a:prstGeom prst="rect">
              <a:avLst/>
            </a:prstGeom>
            <a:noFill/>
          </p:spPr>
          <p:txBody>
            <a:bodyPr wrap="none" rtlCol="0">
              <a:spAutoFit/>
            </a:bodyPr>
            <a:lstStyle/>
            <a:p>
              <a:r>
                <a:rPr lang="en-US" sz="800" dirty="0" smtClean="0">
                  <a:latin typeface="Arial" panose="020B0604020202020204" pitchFamily="34" charset="0"/>
                  <a:cs typeface="Arial" panose="020B0604020202020204" pitchFamily="34" charset="0"/>
                </a:rPr>
                <a:t> 0  48  96</a:t>
              </a:r>
              <a:endParaRPr lang="en-US" sz="800" dirty="0">
                <a:latin typeface="Arial" panose="020B0604020202020204" pitchFamily="34" charset="0"/>
                <a:cs typeface="Arial" panose="020B0604020202020204" pitchFamily="34" charset="0"/>
              </a:endParaRPr>
            </a:p>
          </p:txBody>
        </p:sp>
        <p:sp>
          <p:nvSpPr>
            <p:cNvPr id="99" name="TextBox 98"/>
            <p:cNvSpPr txBox="1"/>
            <p:nvPr/>
          </p:nvSpPr>
          <p:spPr>
            <a:xfrm>
              <a:off x="4981498" y="2976775"/>
              <a:ext cx="617477" cy="215444"/>
            </a:xfrm>
            <a:prstGeom prst="rect">
              <a:avLst/>
            </a:prstGeom>
            <a:noFill/>
          </p:spPr>
          <p:txBody>
            <a:bodyPr wrap="none" rtlCol="0">
              <a:spAutoFit/>
            </a:bodyPr>
            <a:lstStyle/>
            <a:p>
              <a:r>
                <a:rPr lang="en-US" sz="800" dirty="0" smtClean="0">
                  <a:latin typeface="Arial" panose="020B0604020202020204" pitchFamily="34" charset="0"/>
                  <a:cs typeface="Arial" panose="020B0604020202020204" pitchFamily="34" charset="0"/>
                </a:rPr>
                <a:t> 0  48  96</a:t>
              </a:r>
              <a:endParaRPr lang="en-US" sz="800" dirty="0">
                <a:latin typeface="Arial" panose="020B0604020202020204" pitchFamily="34" charset="0"/>
                <a:cs typeface="Arial" panose="020B0604020202020204" pitchFamily="34" charset="0"/>
              </a:endParaRPr>
            </a:p>
          </p:txBody>
        </p:sp>
        <p:sp>
          <p:nvSpPr>
            <p:cNvPr id="100" name="TextBox 99"/>
            <p:cNvSpPr txBox="1"/>
            <p:nvPr/>
          </p:nvSpPr>
          <p:spPr>
            <a:xfrm>
              <a:off x="5478575" y="2976775"/>
              <a:ext cx="617477" cy="215444"/>
            </a:xfrm>
            <a:prstGeom prst="rect">
              <a:avLst/>
            </a:prstGeom>
            <a:noFill/>
          </p:spPr>
          <p:txBody>
            <a:bodyPr wrap="none" rtlCol="0">
              <a:spAutoFit/>
            </a:bodyPr>
            <a:lstStyle/>
            <a:p>
              <a:r>
                <a:rPr lang="en-US" sz="800" dirty="0" smtClean="0">
                  <a:latin typeface="Arial" panose="020B0604020202020204" pitchFamily="34" charset="0"/>
                  <a:cs typeface="Arial" panose="020B0604020202020204" pitchFamily="34" charset="0"/>
                </a:rPr>
                <a:t> 0  48  96</a:t>
              </a:r>
              <a:endParaRPr lang="en-US" sz="800" dirty="0">
                <a:latin typeface="Arial" panose="020B0604020202020204" pitchFamily="34" charset="0"/>
                <a:cs typeface="Arial" panose="020B0604020202020204" pitchFamily="34" charset="0"/>
              </a:endParaRPr>
            </a:p>
          </p:txBody>
        </p:sp>
        <p:cxnSp>
          <p:nvCxnSpPr>
            <p:cNvPr id="101" name="Straight Connector 100"/>
            <p:cNvCxnSpPr/>
            <p:nvPr/>
          </p:nvCxnSpPr>
          <p:spPr>
            <a:xfrm>
              <a:off x="4087617" y="2980660"/>
              <a:ext cx="417009"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2" name="Straight Connector 101"/>
            <p:cNvCxnSpPr/>
            <p:nvPr/>
          </p:nvCxnSpPr>
          <p:spPr>
            <a:xfrm>
              <a:off x="4586327" y="2980660"/>
              <a:ext cx="417009"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3" name="Straight Connector 102"/>
            <p:cNvCxnSpPr/>
            <p:nvPr/>
          </p:nvCxnSpPr>
          <p:spPr>
            <a:xfrm>
              <a:off x="5092657" y="2980660"/>
              <a:ext cx="417009"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4" name="Straight Connector 103"/>
            <p:cNvCxnSpPr/>
            <p:nvPr/>
          </p:nvCxnSpPr>
          <p:spPr>
            <a:xfrm>
              <a:off x="5579937" y="2980660"/>
              <a:ext cx="417009"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05" name="TextBox 104"/>
            <p:cNvSpPr txBox="1"/>
            <p:nvPr/>
          </p:nvSpPr>
          <p:spPr>
            <a:xfrm>
              <a:off x="4027687" y="2676544"/>
              <a:ext cx="521297" cy="338554"/>
            </a:xfrm>
            <a:prstGeom prst="rect">
              <a:avLst/>
            </a:prstGeom>
            <a:noFill/>
          </p:spPr>
          <p:txBody>
            <a:bodyPr wrap="none" rtlCol="0">
              <a:spAutoFit/>
            </a:bodyPr>
            <a:lstStyle/>
            <a:p>
              <a:pPr algn="ctr"/>
              <a:r>
                <a:rPr lang="en-US" sz="800" dirty="0" smtClean="0">
                  <a:latin typeface="Arial" panose="020B0604020202020204" pitchFamily="34" charset="0"/>
                  <a:cs typeface="Arial" panose="020B0604020202020204" pitchFamily="34" charset="0"/>
                </a:rPr>
                <a:t> </a:t>
              </a:r>
              <a:r>
                <a:rPr lang="en-US" sz="800" i="1" dirty="0" smtClean="0">
                  <a:latin typeface="Arial" panose="020B0604020202020204" pitchFamily="34" charset="0"/>
                  <a:cs typeface="Arial" panose="020B0604020202020204" pitchFamily="34" charset="0"/>
                </a:rPr>
                <a:t>WT:</a:t>
              </a:r>
            </a:p>
            <a:p>
              <a:pPr algn="ctr"/>
              <a:r>
                <a:rPr lang="en-US" sz="800" i="1" dirty="0" smtClean="0">
                  <a:latin typeface="Arial" panose="020B0604020202020204" pitchFamily="34" charset="0"/>
                  <a:cs typeface="Arial" panose="020B0604020202020204" pitchFamily="34" charset="0"/>
                </a:rPr>
                <a:t>MGINV</a:t>
              </a:r>
            </a:p>
          </p:txBody>
        </p:sp>
        <p:sp>
          <p:nvSpPr>
            <p:cNvPr id="106" name="TextBox 105"/>
            <p:cNvSpPr txBox="1"/>
            <p:nvPr/>
          </p:nvSpPr>
          <p:spPr>
            <a:xfrm>
              <a:off x="4524473" y="2676544"/>
              <a:ext cx="521297" cy="338554"/>
            </a:xfrm>
            <a:prstGeom prst="rect">
              <a:avLst/>
            </a:prstGeom>
            <a:noFill/>
          </p:spPr>
          <p:txBody>
            <a:bodyPr wrap="none" rtlCol="0">
              <a:spAutoFit/>
            </a:bodyPr>
            <a:lstStyle/>
            <a:p>
              <a:pPr algn="ctr"/>
              <a:r>
                <a:rPr lang="en-US" sz="800" i="1" dirty="0" smtClean="0">
                  <a:latin typeface="Arial" panose="020B0604020202020204" pitchFamily="34" charset="0"/>
                  <a:cs typeface="Arial" panose="020B0604020202020204" pitchFamily="34" charset="0"/>
                </a:rPr>
                <a:t>Paxx</a:t>
              </a:r>
              <a:r>
                <a:rPr lang="en-US" sz="800" i="1" baseline="30000" dirty="0" smtClean="0">
                  <a:latin typeface="Arial" panose="020B0604020202020204" pitchFamily="34" charset="0"/>
                  <a:cs typeface="Arial" panose="020B0604020202020204" pitchFamily="34" charset="0"/>
                </a:rPr>
                <a:t>-/-</a:t>
              </a:r>
              <a:r>
                <a:rPr lang="en-US" sz="800" i="1" dirty="0" smtClean="0">
                  <a:latin typeface="Arial" panose="020B0604020202020204" pitchFamily="34" charset="0"/>
                  <a:cs typeface="Arial" panose="020B0604020202020204" pitchFamily="34" charset="0"/>
                </a:rPr>
                <a:t>:</a:t>
              </a:r>
            </a:p>
            <a:p>
              <a:pPr algn="ctr"/>
              <a:r>
                <a:rPr lang="en-US" sz="800" i="1" dirty="0" smtClean="0">
                  <a:latin typeface="Arial" panose="020B0604020202020204" pitchFamily="34" charset="0"/>
                  <a:cs typeface="Arial" panose="020B0604020202020204" pitchFamily="34" charset="0"/>
                </a:rPr>
                <a:t>MGINV</a:t>
              </a:r>
            </a:p>
          </p:txBody>
        </p:sp>
        <p:sp>
          <p:nvSpPr>
            <p:cNvPr id="107" name="TextBox 106"/>
            <p:cNvSpPr txBox="1"/>
            <p:nvPr/>
          </p:nvSpPr>
          <p:spPr>
            <a:xfrm>
              <a:off x="5029588" y="2676544"/>
              <a:ext cx="521297" cy="338554"/>
            </a:xfrm>
            <a:prstGeom prst="rect">
              <a:avLst/>
            </a:prstGeom>
            <a:noFill/>
          </p:spPr>
          <p:txBody>
            <a:bodyPr wrap="none" rtlCol="0">
              <a:spAutoFit/>
            </a:bodyPr>
            <a:lstStyle/>
            <a:p>
              <a:pPr algn="ctr"/>
              <a:r>
                <a:rPr lang="en-US" sz="800" i="1" dirty="0" smtClean="0">
                  <a:latin typeface="Arial" panose="020B0604020202020204" pitchFamily="34" charset="0"/>
                  <a:cs typeface="Arial" panose="020B0604020202020204" pitchFamily="34" charset="0"/>
                </a:rPr>
                <a:t>Xlf</a:t>
              </a:r>
              <a:r>
                <a:rPr lang="en-US" sz="800" i="1" baseline="30000" dirty="0" smtClean="0">
                  <a:latin typeface="Arial" panose="020B0604020202020204" pitchFamily="34" charset="0"/>
                  <a:cs typeface="Arial" panose="020B0604020202020204" pitchFamily="34" charset="0"/>
                </a:rPr>
                <a:t>-/-</a:t>
              </a:r>
              <a:r>
                <a:rPr lang="en-US" sz="800" i="1" dirty="0" smtClean="0">
                  <a:latin typeface="Arial" panose="020B0604020202020204" pitchFamily="34" charset="0"/>
                  <a:cs typeface="Arial" panose="020B0604020202020204" pitchFamily="34" charset="0"/>
                </a:rPr>
                <a:t>:</a:t>
              </a:r>
            </a:p>
            <a:p>
              <a:pPr algn="ctr"/>
              <a:r>
                <a:rPr lang="en-US" sz="800" i="1" dirty="0" smtClean="0">
                  <a:latin typeface="Arial" panose="020B0604020202020204" pitchFamily="34" charset="0"/>
                  <a:cs typeface="Arial" panose="020B0604020202020204" pitchFamily="34" charset="0"/>
                </a:rPr>
                <a:t>MGINV</a:t>
              </a:r>
            </a:p>
          </p:txBody>
        </p:sp>
        <p:sp>
          <p:nvSpPr>
            <p:cNvPr id="108" name="Isosceles Triangle 107"/>
            <p:cNvSpPr/>
            <p:nvPr/>
          </p:nvSpPr>
          <p:spPr>
            <a:xfrm rot="16200000">
              <a:off x="6072095" y="3850658"/>
              <a:ext cx="54864" cy="74952"/>
            </a:xfrm>
            <a:prstGeom prst="triangl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9" name="TextBox 108"/>
            <p:cNvSpPr txBox="1"/>
            <p:nvPr/>
          </p:nvSpPr>
          <p:spPr>
            <a:xfrm>
              <a:off x="6034961" y="3780412"/>
              <a:ext cx="351378" cy="215444"/>
            </a:xfrm>
            <a:prstGeom prst="rect">
              <a:avLst/>
            </a:prstGeom>
            <a:noFill/>
          </p:spPr>
          <p:txBody>
            <a:bodyPr wrap="none" rtlCol="0">
              <a:spAutoFit/>
            </a:bodyPr>
            <a:lstStyle/>
            <a:p>
              <a:r>
                <a:rPr lang="en-US" sz="800" dirty="0" smtClean="0">
                  <a:latin typeface="Arial" panose="020B0604020202020204" pitchFamily="34" charset="0"/>
                  <a:cs typeface="Arial" panose="020B0604020202020204" pitchFamily="34" charset="0"/>
                </a:rPr>
                <a:t> SE</a:t>
              </a:r>
              <a:endParaRPr lang="en-US" sz="800" dirty="0">
                <a:latin typeface="Arial" panose="020B0604020202020204" pitchFamily="34" charset="0"/>
                <a:cs typeface="Arial" panose="020B0604020202020204" pitchFamily="34" charset="0"/>
              </a:endParaRPr>
            </a:p>
          </p:txBody>
        </p:sp>
        <p:sp>
          <p:nvSpPr>
            <p:cNvPr id="110" name="Isosceles Triangle 109"/>
            <p:cNvSpPr/>
            <p:nvPr/>
          </p:nvSpPr>
          <p:spPr>
            <a:xfrm rot="16200000">
              <a:off x="6073947" y="3253366"/>
              <a:ext cx="54864" cy="74952"/>
            </a:xfrm>
            <a:prstGeom prst="triangl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1" name="TextBox 110"/>
            <p:cNvSpPr txBox="1"/>
            <p:nvPr/>
          </p:nvSpPr>
          <p:spPr>
            <a:xfrm>
              <a:off x="6036813" y="3183120"/>
              <a:ext cx="510076" cy="215444"/>
            </a:xfrm>
            <a:prstGeom prst="rect">
              <a:avLst/>
            </a:prstGeom>
            <a:noFill/>
          </p:spPr>
          <p:txBody>
            <a:bodyPr wrap="none" rtlCol="0">
              <a:spAutoFit/>
            </a:bodyPr>
            <a:lstStyle/>
            <a:p>
              <a:r>
                <a:rPr lang="en-US" sz="800" dirty="0" smtClean="0">
                  <a:latin typeface="Arial" panose="020B0604020202020204" pitchFamily="34" charset="0"/>
                  <a:cs typeface="Arial" panose="020B0604020202020204" pitchFamily="34" charset="0"/>
                </a:rPr>
                <a:t> UR/SJ</a:t>
              </a:r>
              <a:endParaRPr lang="en-US" sz="800" dirty="0">
                <a:latin typeface="Arial" panose="020B0604020202020204" pitchFamily="34" charset="0"/>
                <a:cs typeface="Arial" panose="020B0604020202020204" pitchFamily="34" charset="0"/>
              </a:endParaRPr>
            </a:p>
          </p:txBody>
        </p:sp>
        <p:cxnSp>
          <p:nvCxnSpPr>
            <p:cNvPr id="112" name="Straight Connector 111"/>
            <p:cNvCxnSpPr/>
            <p:nvPr/>
          </p:nvCxnSpPr>
          <p:spPr>
            <a:xfrm>
              <a:off x="3936059" y="3903687"/>
              <a:ext cx="73152"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13" name="TextBox 112"/>
            <p:cNvSpPr txBox="1"/>
            <p:nvPr/>
          </p:nvSpPr>
          <p:spPr>
            <a:xfrm>
              <a:off x="3697530" y="3803659"/>
              <a:ext cx="309700" cy="200055"/>
            </a:xfrm>
            <a:prstGeom prst="rect">
              <a:avLst/>
            </a:prstGeom>
            <a:noFill/>
          </p:spPr>
          <p:txBody>
            <a:bodyPr wrap="none" rtlCol="0">
              <a:spAutoFit/>
            </a:bodyPr>
            <a:lstStyle/>
            <a:p>
              <a:r>
                <a:rPr lang="en-US" sz="700" dirty="0" smtClean="0">
                  <a:latin typeface="Arial" panose="020B0604020202020204" pitchFamily="34" charset="0"/>
                  <a:cs typeface="Arial" panose="020B0604020202020204" pitchFamily="34" charset="0"/>
                </a:rPr>
                <a:t>1.5</a:t>
              </a:r>
              <a:endParaRPr lang="en-US" sz="700" dirty="0">
                <a:latin typeface="Arial" panose="020B0604020202020204" pitchFamily="34" charset="0"/>
                <a:cs typeface="Arial" panose="020B0604020202020204" pitchFamily="34" charset="0"/>
              </a:endParaRPr>
            </a:p>
          </p:txBody>
        </p:sp>
        <p:cxnSp>
          <p:nvCxnSpPr>
            <p:cNvPr id="114" name="Straight Connector 113"/>
            <p:cNvCxnSpPr/>
            <p:nvPr/>
          </p:nvCxnSpPr>
          <p:spPr>
            <a:xfrm>
              <a:off x="3934271" y="3515372"/>
              <a:ext cx="73152"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15" name="TextBox 114"/>
            <p:cNvSpPr txBox="1"/>
            <p:nvPr/>
          </p:nvSpPr>
          <p:spPr>
            <a:xfrm>
              <a:off x="3770091" y="3415344"/>
              <a:ext cx="234360" cy="200055"/>
            </a:xfrm>
            <a:prstGeom prst="rect">
              <a:avLst/>
            </a:prstGeom>
            <a:noFill/>
          </p:spPr>
          <p:txBody>
            <a:bodyPr wrap="none" rtlCol="0">
              <a:spAutoFit/>
            </a:bodyPr>
            <a:lstStyle/>
            <a:p>
              <a:r>
                <a:rPr lang="en-US" sz="700" dirty="0">
                  <a:latin typeface="Arial" panose="020B0604020202020204" pitchFamily="34" charset="0"/>
                  <a:cs typeface="Arial" panose="020B0604020202020204" pitchFamily="34" charset="0"/>
                </a:rPr>
                <a:t>3</a:t>
              </a:r>
            </a:p>
          </p:txBody>
        </p:sp>
        <p:cxnSp>
          <p:nvCxnSpPr>
            <p:cNvPr id="116" name="Straight Connector 115"/>
            <p:cNvCxnSpPr/>
            <p:nvPr/>
          </p:nvCxnSpPr>
          <p:spPr>
            <a:xfrm>
              <a:off x="3934271" y="3717065"/>
              <a:ext cx="73152"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17" name="TextBox 116"/>
            <p:cNvSpPr txBox="1"/>
            <p:nvPr/>
          </p:nvSpPr>
          <p:spPr>
            <a:xfrm>
              <a:off x="3770091" y="3617037"/>
              <a:ext cx="234360" cy="200055"/>
            </a:xfrm>
            <a:prstGeom prst="rect">
              <a:avLst/>
            </a:prstGeom>
            <a:noFill/>
          </p:spPr>
          <p:txBody>
            <a:bodyPr wrap="none" rtlCol="0">
              <a:spAutoFit/>
            </a:bodyPr>
            <a:lstStyle/>
            <a:p>
              <a:r>
                <a:rPr lang="en-US" sz="700" dirty="0" smtClean="0">
                  <a:latin typeface="Arial" panose="020B0604020202020204" pitchFamily="34" charset="0"/>
                  <a:cs typeface="Arial" panose="020B0604020202020204" pitchFamily="34" charset="0"/>
                </a:rPr>
                <a:t>2</a:t>
              </a:r>
              <a:endParaRPr lang="en-US" sz="700" dirty="0">
                <a:latin typeface="Arial" panose="020B0604020202020204" pitchFamily="34" charset="0"/>
                <a:cs typeface="Arial" panose="020B0604020202020204" pitchFamily="34" charset="0"/>
              </a:endParaRPr>
            </a:p>
          </p:txBody>
        </p:sp>
        <p:cxnSp>
          <p:nvCxnSpPr>
            <p:cNvPr id="118" name="Straight Connector 117"/>
            <p:cNvCxnSpPr/>
            <p:nvPr/>
          </p:nvCxnSpPr>
          <p:spPr>
            <a:xfrm>
              <a:off x="3940131" y="3313861"/>
              <a:ext cx="73152"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19" name="TextBox 118"/>
            <p:cNvSpPr txBox="1"/>
            <p:nvPr/>
          </p:nvSpPr>
          <p:spPr>
            <a:xfrm>
              <a:off x="3775951" y="3213833"/>
              <a:ext cx="234360" cy="200055"/>
            </a:xfrm>
            <a:prstGeom prst="rect">
              <a:avLst/>
            </a:prstGeom>
            <a:noFill/>
          </p:spPr>
          <p:txBody>
            <a:bodyPr wrap="none" rtlCol="0">
              <a:spAutoFit/>
            </a:bodyPr>
            <a:lstStyle/>
            <a:p>
              <a:r>
                <a:rPr lang="en-US" sz="700" dirty="0" smtClean="0">
                  <a:latin typeface="Arial" panose="020B0604020202020204" pitchFamily="34" charset="0"/>
                  <a:cs typeface="Arial" panose="020B0604020202020204" pitchFamily="34" charset="0"/>
                </a:rPr>
                <a:t>4</a:t>
              </a:r>
              <a:endParaRPr lang="en-US" sz="700" dirty="0">
                <a:latin typeface="Arial" panose="020B0604020202020204" pitchFamily="34" charset="0"/>
                <a:cs typeface="Arial" panose="020B0604020202020204" pitchFamily="34" charset="0"/>
              </a:endParaRPr>
            </a:p>
          </p:txBody>
        </p:sp>
        <p:sp>
          <p:nvSpPr>
            <p:cNvPr id="120" name="TextBox 119"/>
            <p:cNvSpPr txBox="1"/>
            <p:nvPr/>
          </p:nvSpPr>
          <p:spPr>
            <a:xfrm>
              <a:off x="3348831" y="2976775"/>
              <a:ext cx="728084" cy="215444"/>
            </a:xfrm>
            <a:prstGeom prst="rect">
              <a:avLst/>
            </a:prstGeom>
            <a:noFill/>
          </p:spPr>
          <p:txBody>
            <a:bodyPr wrap="none" rtlCol="0">
              <a:spAutoFit/>
            </a:bodyPr>
            <a:lstStyle/>
            <a:p>
              <a:r>
                <a:rPr lang="en-US" sz="800" dirty="0" smtClean="0">
                  <a:latin typeface="Arial" panose="020B0604020202020204" pitchFamily="34" charset="0"/>
                  <a:cs typeface="Arial" panose="020B0604020202020204" pitchFamily="34" charset="0"/>
                </a:rPr>
                <a:t>Imatinib (h):</a:t>
              </a:r>
              <a:endParaRPr lang="en-US" sz="800" dirty="0">
                <a:latin typeface="Arial" panose="020B0604020202020204" pitchFamily="34" charset="0"/>
                <a:cs typeface="Arial" panose="020B0604020202020204" pitchFamily="34" charset="0"/>
              </a:endParaRPr>
            </a:p>
          </p:txBody>
        </p:sp>
        <p:cxnSp>
          <p:nvCxnSpPr>
            <p:cNvPr id="121" name="Straight Connector 120"/>
            <p:cNvCxnSpPr/>
            <p:nvPr/>
          </p:nvCxnSpPr>
          <p:spPr>
            <a:xfrm>
              <a:off x="4006735" y="4051321"/>
              <a:ext cx="2029968" cy="0"/>
            </a:xfrm>
            <a:prstGeom prst="line">
              <a:avLst/>
            </a:prstGeom>
          </p:spPr>
          <p:style>
            <a:lnRef idx="1">
              <a:schemeClr val="dk1"/>
            </a:lnRef>
            <a:fillRef idx="0">
              <a:schemeClr val="dk1"/>
            </a:fillRef>
            <a:effectRef idx="0">
              <a:schemeClr val="dk1"/>
            </a:effectRef>
            <a:fontRef idx="minor">
              <a:schemeClr val="tx1"/>
            </a:fontRef>
          </p:style>
        </p:cxnSp>
        <p:sp>
          <p:nvSpPr>
            <p:cNvPr id="122" name="TextBox 121"/>
            <p:cNvSpPr txBox="1"/>
            <p:nvPr/>
          </p:nvSpPr>
          <p:spPr>
            <a:xfrm>
              <a:off x="4653670" y="4027436"/>
              <a:ext cx="736099" cy="338554"/>
            </a:xfrm>
            <a:prstGeom prst="rect">
              <a:avLst/>
            </a:prstGeom>
            <a:noFill/>
          </p:spPr>
          <p:txBody>
            <a:bodyPr wrap="none" rtlCol="0">
              <a:spAutoFit/>
            </a:bodyPr>
            <a:lstStyle/>
            <a:p>
              <a:pPr algn="ctr"/>
              <a:r>
                <a:rPr lang="en-US" sz="800" dirty="0" smtClean="0">
                  <a:latin typeface="Arial" panose="020B0604020202020204" pitchFamily="34" charset="0"/>
                  <a:cs typeface="Arial" panose="020B0604020202020204" pitchFamily="34" charset="0"/>
                </a:rPr>
                <a:t> Thy1 probe</a:t>
              </a:r>
              <a:endParaRPr lang="en-US" sz="800" dirty="0">
                <a:latin typeface="Arial" panose="020B0604020202020204" pitchFamily="34" charset="0"/>
                <a:cs typeface="Arial" panose="020B0604020202020204" pitchFamily="34" charset="0"/>
              </a:endParaRPr>
            </a:p>
            <a:p>
              <a:pPr algn="ctr"/>
              <a:r>
                <a:rPr lang="en-US" sz="800" i="1" dirty="0" smtClean="0">
                  <a:latin typeface="Arial" panose="020B0604020202020204" pitchFamily="34" charset="0"/>
                  <a:cs typeface="Arial" panose="020B0604020202020204" pitchFamily="34" charset="0"/>
                </a:rPr>
                <a:t>XbaI</a:t>
              </a:r>
              <a:r>
                <a:rPr lang="en-US" sz="800" dirty="0" smtClean="0">
                  <a:latin typeface="Arial" panose="020B0604020202020204" pitchFamily="34" charset="0"/>
                  <a:cs typeface="Arial" panose="020B0604020202020204" pitchFamily="34" charset="0"/>
                </a:rPr>
                <a:t> digest</a:t>
              </a:r>
            </a:p>
          </p:txBody>
        </p:sp>
        <p:sp>
          <p:nvSpPr>
            <p:cNvPr id="123" name="TextBox 122"/>
            <p:cNvSpPr txBox="1"/>
            <p:nvPr/>
          </p:nvSpPr>
          <p:spPr>
            <a:xfrm>
              <a:off x="3754391" y="3905647"/>
              <a:ext cx="322524" cy="215444"/>
            </a:xfrm>
            <a:prstGeom prst="rect">
              <a:avLst/>
            </a:prstGeom>
            <a:noFill/>
          </p:spPr>
          <p:txBody>
            <a:bodyPr wrap="none" rtlCol="0">
              <a:spAutoFit/>
            </a:bodyPr>
            <a:lstStyle/>
            <a:p>
              <a:r>
                <a:rPr lang="en-US" sz="800" dirty="0" smtClean="0">
                  <a:latin typeface="Arial" panose="020B0604020202020204" pitchFamily="34" charset="0"/>
                  <a:cs typeface="Arial" panose="020B0604020202020204" pitchFamily="34" charset="0"/>
                </a:rPr>
                <a:t> kb</a:t>
              </a:r>
              <a:endParaRPr lang="en-US" sz="800" dirty="0">
                <a:latin typeface="Arial" panose="020B0604020202020204" pitchFamily="34" charset="0"/>
                <a:cs typeface="Arial" panose="020B0604020202020204" pitchFamily="34" charset="0"/>
              </a:endParaRPr>
            </a:p>
          </p:txBody>
        </p:sp>
      </p:grpSp>
      <p:sp>
        <p:nvSpPr>
          <p:cNvPr id="222" name="TextBox 221"/>
          <p:cNvSpPr txBox="1"/>
          <p:nvPr/>
        </p:nvSpPr>
        <p:spPr>
          <a:xfrm>
            <a:off x="5631615" y="8618220"/>
            <a:ext cx="1019831" cy="323165"/>
          </a:xfrm>
          <a:prstGeom prst="rect">
            <a:avLst/>
          </a:prstGeom>
          <a:noFill/>
        </p:spPr>
        <p:txBody>
          <a:bodyPr wrap="none" rtlCol="0">
            <a:spAutoFit/>
          </a:bodyPr>
          <a:lstStyle/>
          <a:p>
            <a:r>
              <a:rPr lang="en-US" sz="1500" dirty="0" smtClean="0">
                <a:latin typeface="Arial" panose="020B0604020202020204" pitchFamily="34" charset="0"/>
                <a:cs typeface="Arial" panose="020B0604020202020204" pitchFamily="34" charset="0"/>
              </a:rPr>
              <a:t>Figure S2</a:t>
            </a:r>
            <a:endParaRPr lang="en-US" sz="1500" dirty="0">
              <a:latin typeface="Arial" panose="020B0604020202020204" pitchFamily="34" charset="0"/>
              <a:cs typeface="Arial" panose="020B0604020202020204" pitchFamily="34" charset="0"/>
            </a:endParaRPr>
          </a:p>
        </p:txBody>
      </p:sp>
      <p:sp>
        <p:nvSpPr>
          <p:cNvPr id="124" name="TextBox 123"/>
          <p:cNvSpPr txBox="1"/>
          <p:nvPr/>
        </p:nvSpPr>
        <p:spPr>
          <a:xfrm>
            <a:off x="411480" y="2888637"/>
            <a:ext cx="6035040" cy="1277273"/>
          </a:xfrm>
          <a:prstGeom prst="rect">
            <a:avLst/>
          </a:prstGeom>
          <a:noFill/>
        </p:spPr>
        <p:txBody>
          <a:bodyPr wrap="square" rtlCol="0">
            <a:spAutoFit/>
          </a:bodyPr>
          <a:lstStyle/>
          <a:p>
            <a:pPr algn="just"/>
            <a:r>
              <a:rPr lang="en-US" sz="1100" b="1" dirty="0">
                <a:latin typeface="Arial" panose="020B0604020202020204" pitchFamily="34" charset="0"/>
                <a:cs typeface="Arial" panose="020B0604020202020204" pitchFamily="34" charset="0"/>
              </a:rPr>
              <a:t>Figure S2. RAG DSB repair in PAXX- and XLF-deficient abl pre-B </a:t>
            </a:r>
            <a:r>
              <a:rPr lang="en-US" sz="1100" b="1" dirty="0" smtClean="0">
                <a:latin typeface="Arial" panose="020B0604020202020204" pitchFamily="34" charset="0"/>
                <a:cs typeface="Arial" panose="020B0604020202020204" pitchFamily="34" charset="0"/>
              </a:rPr>
              <a:t>cells (related to Figure 3): </a:t>
            </a:r>
            <a:r>
              <a:rPr lang="en-US" sz="1100" dirty="0">
                <a:latin typeface="Arial" panose="020B0604020202020204" pitchFamily="34" charset="0"/>
                <a:cs typeface="Arial" panose="020B0604020202020204" pitchFamily="34" charset="0"/>
              </a:rPr>
              <a:t>Independent clones of </a:t>
            </a:r>
            <a:r>
              <a:rPr lang="en-US" sz="1100" i="1" dirty="0">
                <a:latin typeface="Arial" panose="020B0604020202020204" pitchFamily="34" charset="0"/>
                <a:cs typeface="Arial" panose="020B0604020202020204" pitchFamily="34" charset="0"/>
              </a:rPr>
              <a:t>WT</a:t>
            </a:r>
            <a:r>
              <a:rPr lang="en-US" sz="1100" dirty="0">
                <a:latin typeface="Arial" panose="020B0604020202020204" pitchFamily="34" charset="0"/>
                <a:cs typeface="Arial" panose="020B0604020202020204" pitchFamily="34" charset="0"/>
              </a:rPr>
              <a:t>:</a:t>
            </a:r>
            <a:r>
              <a:rPr lang="en-US" sz="1100" i="1" dirty="0">
                <a:latin typeface="Arial" panose="020B0604020202020204" pitchFamily="34" charset="0"/>
                <a:cs typeface="Arial" panose="020B0604020202020204" pitchFamily="34" charset="0"/>
              </a:rPr>
              <a:t>MGINV</a:t>
            </a:r>
            <a:r>
              <a:rPr lang="en-US" sz="1100" dirty="0">
                <a:latin typeface="Arial" panose="020B0604020202020204" pitchFamily="34" charset="0"/>
                <a:cs typeface="Arial" panose="020B0604020202020204" pitchFamily="34" charset="0"/>
              </a:rPr>
              <a:t>, </a:t>
            </a:r>
            <a:r>
              <a:rPr lang="en-US" sz="1100" i="1" dirty="0">
                <a:latin typeface="Arial" panose="020B0604020202020204" pitchFamily="34" charset="0"/>
                <a:cs typeface="Arial" panose="020B0604020202020204" pitchFamily="34" charset="0"/>
              </a:rPr>
              <a:t>Xlf</a:t>
            </a:r>
            <a:r>
              <a:rPr lang="en-US" sz="1100" baseline="30000" dirty="0">
                <a:latin typeface="Arial" panose="020B0604020202020204" pitchFamily="34" charset="0"/>
                <a:cs typeface="Arial" panose="020B0604020202020204" pitchFamily="34" charset="0"/>
              </a:rPr>
              <a:t>-</a:t>
            </a:r>
            <a:r>
              <a:rPr lang="en-US" sz="1100" baseline="30000" dirty="0" smtClean="0">
                <a:latin typeface="Arial" panose="020B0604020202020204" pitchFamily="34" charset="0"/>
                <a:cs typeface="Arial" panose="020B0604020202020204" pitchFamily="34" charset="0"/>
              </a:rPr>
              <a:t>/-</a:t>
            </a:r>
            <a:r>
              <a:rPr lang="en-US" sz="1100" dirty="0" smtClean="0">
                <a:latin typeface="Arial" panose="020B0604020202020204" pitchFamily="34" charset="0"/>
                <a:cs typeface="Arial" panose="020B0604020202020204" pitchFamily="34" charset="0"/>
              </a:rPr>
              <a:t>:</a:t>
            </a:r>
            <a:r>
              <a:rPr lang="en-US" sz="1100" i="1" dirty="0" smtClean="0">
                <a:latin typeface="Arial" panose="020B0604020202020204" pitchFamily="34" charset="0"/>
                <a:cs typeface="Arial" panose="020B0604020202020204" pitchFamily="34" charset="0"/>
              </a:rPr>
              <a:t>MGINV</a:t>
            </a:r>
            <a:r>
              <a:rPr lang="en-US" sz="1100" dirty="0" smtClean="0">
                <a:latin typeface="Arial" panose="020B0604020202020204" pitchFamily="34" charset="0"/>
                <a:cs typeface="Arial" panose="020B0604020202020204" pitchFamily="34" charset="0"/>
              </a:rPr>
              <a:t>, </a:t>
            </a:r>
            <a:r>
              <a:rPr lang="en-US" sz="1100" i="1" dirty="0" smtClean="0">
                <a:latin typeface="Arial" panose="020B0604020202020204" pitchFamily="34" charset="0"/>
                <a:cs typeface="Arial" panose="020B0604020202020204" pitchFamily="34" charset="0"/>
              </a:rPr>
              <a:t>Paxx</a:t>
            </a:r>
            <a:r>
              <a:rPr lang="en-US" sz="1100" baseline="30000" dirty="0" smtClean="0">
                <a:latin typeface="Arial" panose="020B0604020202020204" pitchFamily="34" charset="0"/>
                <a:cs typeface="Arial" panose="020B0604020202020204" pitchFamily="34" charset="0"/>
              </a:rPr>
              <a:t>-/-</a:t>
            </a:r>
            <a:r>
              <a:rPr lang="en-US" sz="1100" dirty="0" smtClean="0">
                <a:latin typeface="Arial" panose="020B0604020202020204" pitchFamily="34" charset="0"/>
                <a:cs typeface="Arial" panose="020B0604020202020204" pitchFamily="34" charset="0"/>
              </a:rPr>
              <a:t>:</a:t>
            </a:r>
            <a:r>
              <a:rPr lang="en-US" sz="1100" i="1" dirty="0" smtClean="0">
                <a:latin typeface="Arial" panose="020B0604020202020204" pitchFamily="34" charset="0"/>
                <a:cs typeface="Arial" panose="020B0604020202020204" pitchFamily="34" charset="0"/>
              </a:rPr>
              <a:t>MGINV,</a:t>
            </a:r>
            <a:r>
              <a:rPr lang="en-US" sz="1100" dirty="0" smtClean="0">
                <a:latin typeface="Arial" panose="020B0604020202020204" pitchFamily="34" charset="0"/>
                <a:cs typeface="Arial" panose="020B0604020202020204" pitchFamily="34" charset="0"/>
              </a:rPr>
              <a:t> and </a:t>
            </a:r>
            <a:r>
              <a:rPr lang="en-US" sz="1100" i="1" dirty="0">
                <a:latin typeface="Arial" panose="020B0604020202020204" pitchFamily="34" charset="0"/>
                <a:cs typeface="Arial" panose="020B0604020202020204" pitchFamily="34" charset="0"/>
              </a:rPr>
              <a:t>Xlf</a:t>
            </a:r>
            <a:r>
              <a:rPr lang="en-US" sz="1100" baseline="30000" dirty="0">
                <a:latin typeface="Arial" panose="020B0604020202020204" pitchFamily="34" charset="0"/>
                <a:cs typeface="Arial" panose="020B0604020202020204" pitchFamily="34" charset="0"/>
              </a:rPr>
              <a:t>-/-</a:t>
            </a:r>
            <a:r>
              <a:rPr lang="en-US" sz="1100" dirty="0">
                <a:latin typeface="Arial" panose="020B0604020202020204" pitchFamily="34" charset="0"/>
                <a:cs typeface="Arial" panose="020B0604020202020204" pitchFamily="34" charset="0"/>
              </a:rPr>
              <a:t>:</a:t>
            </a:r>
            <a:r>
              <a:rPr lang="en-US" sz="1100" i="1" dirty="0">
                <a:latin typeface="Arial" panose="020B0604020202020204" pitchFamily="34" charset="0"/>
                <a:cs typeface="Arial" panose="020B0604020202020204" pitchFamily="34" charset="0"/>
              </a:rPr>
              <a:t>Paxx</a:t>
            </a:r>
            <a:r>
              <a:rPr lang="en-US" sz="1100" baseline="30000" dirty="0">
                <a:latin typeface="Arial" panose="020B0604020202020204" pitchFamily="34" charset="0"/>
                <a:cs typeface="Arial" panose="020B0604020202020204" pitchFamily="34" charset="0"/>
              </a:rPr>
              <a:t>-</a:t>
            </a:r>
            <a:r>
              <a:rPr lang="en-US" sz="1100" baseline="30000" dirty="0" smtClean="0">
                <a:latin typeface="Arial" panose="020B0604020202020204" pitchFamily="34" charset="0"/>
                <a:cs typeface="Arial" panose="020B0604020202020204" pitchFamily="34" charset="0"/>
              </a:rPr>
              <a:t>/-</a:t>
            </a:r>
            <a:r>
              <a:rPr lang="en-US" sz="1100" dirty="0" smtClean="0">
                <a:latin typeface="Arial" panose="020B0604020202020204" pitchFamily="34" charset="0"/>
                <a:cs typeface="Arial" panose="020B0604020202020204" pitchFamily="34" charset="0"/>
              </a:rPr>
              <a:t>:</a:t>
            </a:r>
            <a:r>
              <a:rPr lang="en-US" sz="1100" i="1" dirty="0" smtClean="0">
                <a:latin typeface="Arial" panose="020B0604020202020204" pitchFamily="34" charset="0"/>
                <a:cs typeface="Arial" panose="020B0604020202020204" pitchFamily="34" charset="0"/>
              </a:rPr>
              <a:t>MGINV</a:t>
            </a:r>
            <a:r>
              <a:rPr lang="en-US" sz="1100" dirty="0" smtClean="0">
                <a:latin typeface="Arial" panose="020B0604020202020204" pitchFamily="34" charset="0"/>
                <a:cs typeface="Arial" panose="020B0604020202020204" pitchFamily="34" charset="0"/>
              </a:rPr>
              <a:t> abl </a:t>
            </a:r>
            <a:r>
              <a:rPr lang="en-US" sz="1100" dirty="0">
                <a:latin typeface="Arial" panose="020B0604020202020204" pitchFamily="34" charset="0"/>
                <a:cs typeface="Arial" panose="020B0604020202020204" pitchFamily="34" charset="0"/>
              </a:rPr>
              <a:t>pre-B </a:t>
            </a:r>
            <a:r>
              <a:rPr lang="en-US" sz="1100" dirty="0" smtClean="0">
                <a:latin typeface="Arial" panose="020B0604020202020204" pitchFamily="34" charset="0"/>
                <a:cs typeface="Arial" panose="020B0604020202020204" pitchFamily="34" charset="0"/>
              </a:rPr>
              <a:t>cells distinct from those shown in Figure 3 were treated with imatinib for 0, 48, or 96 hours (h). Genomic DNA isolated from these cells were digested with </a:t>
            </a:r>
            <a:r>
              <a:rPr lang="en-US" sz="1100" i="1" dirty="0" smtClean="0">
                <a:latin typeface="Arial" panose="020B0604020202020204" pitchFamily="34" charset="0"/>
                <a:cs typeface="Arial" panose="020B0604020202020204" pitchFamily="34" charset="0"/>
              </a:rPr>
              <a:t>NheI</a:t>
            </a:r>
            <a:r>
              <a:rPr lang="en-US" sz="1100" dirty="0" smtClean="0">
                <a:latin typeface="Arial" panose="020B0604020202020204" pitchFamily="34" charset="0"/>
                <a:cs typeface="Arial" panose="020B0604020202020204" pitchFamily="34" charset="0"/>
              </a:rPr>
              <a:t> </a:t>
            </a:r>
            <a:r>
              <a:rPr lang="en-US" sz="1100" b="1" dirty="0" smtClean="0">
                <a:latin typeface="Arial" panose="020B0604020202020204" pitchFamily="34" charset="0"/>
                <a:cs typeface="Arial" panose="020B0604020202020204" pitchFamily="34" charset="0"/>
              </a:rPr>
              <a:t>(A)</a:t>
            </a:r>
            <a:r>
              <a:rPr lang="en-US" sz="1100" dirty="0" smtClean="0">
                <a:latin typeface="Arial" panose="020B0604020202020204" pitchFamily="34" charset="0"/>
                <a:cs typeface="Arial" panose="020B0604020202020204" pitchFamily="34" charset="0"/>
              </a:rPr>
              <a:t> or </a:t>
            </a:r>
            <a:r>
              <a:rPr lang="en-US" sz="1100" i="1" dirty="0" smtClean="0">
                <a:latin typeface="Arial" panose="020B0604020202020204" pitchFamily="34" charset="0"/>
                <a:cs typeface="Arial" panose="020B0604020202020204" pitchFamily="34" charset="0"/>
              </a:rPr>
              <a:t>XbaI</a:t>
            </a:r>
            <a:r>
              <a:rPr lang="en-US" sz="1100" dirty="0" smtClean="0">
                <a:latin typeface="Arial" panose="020B0604020202020204" pitchFamily="34" charset="0"/>
                <a:cs typeface="Arial" panose="020B0604020202020204" pitchFamily="34" charset="0"/>
              </a:rPr>
              <a:t> </a:t>
            </a:r>
            <a:r>
              <a:rPr lang="en-US" sz="1100" b="1" dirty="0" smtClean="0">
                <a:latin typeface="Arial" panose="020B0604020202020204" pitchFamily="34" charset="0"/>
                <a:cs typeface="Arial" panose="020B0604020202020204" pitchFamily="34" charset="0"/>
              </a:rPr>
              <a:t>(B) </a:t>
            </a:r>
            <a:r>
              <a:rPr lang="en-US" sz="1100" dirty="0" smtClean="0">
                <a:latin typeface="Arial" panose="020B0604020202020204" pitchFamily="34" charset="0"/>
                <a:cs typeface="Arial" panose="020B0604020202020204" pitchFamily="34" charset="0"/>
              </a:rPr>
              <a:t>and subjected to Southern blot analysis by hybridizing with the Thy1 probe. Hybridizing bands for different pMGINV rearrangements are indicated as described in Figure 1A. Molecular weight markers are also indicated (kb).</a:t>
            </a:r>
          </a:p>
        </p:txBody>
      </p:sp>
    </p:spTree>
    <p:extLst>
      <p:ext uri="{BB962C8B-B14F-4D97-AF65-F5344CB8AC3E}">
        <p14:creationId xmlns:p14="http://schemas.microsoft.com/office/powerpoint/2010/main" val="911030189"/>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2135</TotalTime>
  <Words>369</Words>
  <Application>Microsoft Office PowerPoint</Application>
  <PresentationFormat>Letter Paper (8.5x11 in)</PresentationFormat>
  <Paragraphs>51</Paragraphs>
  <Slides>2</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vt:i4>
      </vt:variant>
    </vt:vector>
  </HeadingPairs>
  <TitlesOfParts>
    <vt:vector size="6" baseType="lpstr">
      <vt:lpstr>Arial</vt:lpstr>
      <vt:lpstr>Calibri</vt:lpstr>
      <vt:lpstr>Calibri Light</vt:lpstr>
      <vt:lpstr>Office Theme</vt:lpstr>
      <vt:lpstr>PowerPoint Presentation</vt:lpstr>
      <vt:lpstr>PowerPoint Presentation</vt:lpstr>
    </vt:vector>
  </TitlesOfParts>
  <Company>Home</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Putzer Hung</dc:creator>
  <cp:lastModifiedBy>Leedom, Jennifer</cp:lastModifiedBy>
  <cp:revision>108</cp:revision>
  <dcterms:created xsi:type="dcterms:W3CDTF">2016-07-24T04:45:40Z</dcterms:created>
  <dcterms:modified xsi:type="dcterms:W3CDTF">2016-11-08T21:25:17Z</dcterms:modified>
</cp:coreProperties>
</file>