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-194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elenz01\Google%20Drive\Westerns\Quantification\Gel50-51%20-%20MVT-1%20Tumor%20WT%20MKR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elenz01\Google%20Drive\Westerns\Quantification\Gel163-166%20-%20MVT-1%20Tumors%20WT%20MKR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elenz01\Google%20Drive\Westerns\Quantification\Gel163-166%20-%20MVT-1%20Tumors%20WT%20MKR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zelenz01\Google%20Drive\000-To%20transfer%20to%20Shared%20Drive\Vimentin%20Project\Data%20Files\Westerns\Quantification\Gel163-166%20-%20MVT-1%20Tumors%20WT%20MK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'Combined pERK'!$N$19</c:f>
              <c:strCache>
                <c:ptCount val="1"/>
                <c:pt idx="0">
                  <c:v>pERK/ERK</c:v>
                </c:pt>
              </c:strCache>
            </c:strRef>
          </c:tx>
          <c:spPr>
            <a:solidFill>
              <a:schemeClr val="tx1"/>
            </a:solidFill>
            <a:ln w="15875"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/>
              </a:solidFill>
              <a:ln w="15875">
                <a:solidFill>
                  <a:schemeClr val="tx1"/>
                </a:solidFill>
              </a:ln>
            </c:spPr>
          </c:dPt>
          <c:errBars>
            <c:errBarType val="both"/>
            <c:errValType val="cust"/>
            <c:noEndCap val="0"/>
            <c:plus>
              <c:numRef>
                <c:f>'Combined pERK'!$O$20:$O$21</c:f>
                <c:numCache>
                  <c:formatCode>General</c:formatCode>
                  <c:ptCount val="2"/>
                  <c:pt idx="0">
                    <c:v>0.0969709266674705</c:v>
                  </c:pt>
                  <c:pt idx="1">
                    <c:v>0.172976878247421</c:v>
                  </c:pt>
                </c:numCache>
              </c:numRef>
            </c:plus>
            <c:minus>
              <c:numRef>
                <c:f>'Combined pERK'!$O$20:$O$21</c:f>
                <c:numCache>
                  <c:formatCode>General</c:formatCode>
                  <c:ptCount val="2"/>
                  <c:pt idx="0">
                    <c:v>0.0969709266674705</c:v>
                  </c:pt>
                  <c:pt idx="1">
                    <c:v>0.172976878247421</c:v>
                  </c:pt>
                </c:numCache>
              </c:numRef>
            </c:minus>
          </c:errBars>
          <c:cat>
            <c:strRef>
              <c:f>'Combined pERK'!$M$20:$M$21</c:f>
              <c:strCache>
                <c:ptCount val="2"/>
                <c:pt idx="0">
                  <c:v>WT</c:v>
                </c:pt>
                <c:pt idx="1">
                  <c:v>MKR</c:v>
                </c:pt>
              </c:strCache>
            </c:strRef>
          </c:cat>
          <c:val>
            <c:numRef>
              <c:f>'Combined pERK'!$N$20:$N$21</c:f>
              <c:numCache>
                <c:formatCode>General</c:formatCode>
                <c:ptCount val="2"/>
                <c:pt idx="0">
                  <c:v>1.0</c:v>
                </c:pt>
                <c:pt idx="1">
                  <c:v>1.09323362110405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33215384"/>
        <c:axId val="-2102425736"/>
      </c:barChart>
      <c:catAx>
        <c:axId val="-21332153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-2102425736"/>
        <c:crosses val="autoZero"/>
        <c:auto val="1"/>
        <c:lblAlgn val="ctr"/>
        <c:lblOffset val="100"/>
        <c:noMultiLvlLbl val="0"/>
      </c:catAx>
      <c:valAx>
        <c:axId val="-210242573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Fold Change to WT</a:t>
                </a:r>
              </a:p>
            </c:rich>
          </c:tx>
          <c:layout>
            <c:manualLayout>
              <c:xMode val="edge"/>
              <c:yMode val="edge"/>
              <c:x val="0.038318335208099"/>
              <c:y val="0.085879463930645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-21332153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440" b="1" i="0" u="none" strike="noStrike" baseline="0" dirty="0" smtClean="0"/>
              <a:t>β-</a:t>
            </a:r>
            <a:r>
              <a:rPr lang="en-US" sz="1440" b="1" i="0" u="none" strike="noStrike" baseline="0" dirty="0" err="1" smtClean="0"/>
              <a:t>Catenin</a:t>
            </a:r>
            <a:r>
              <a:rPr lang="en-US" sz="1440" b="1" i="0" u="none" strike="noStrike" baseline="0" dirty="0" smtClean="0"/>
              <a:t>/β-</a:t>
            </a:r>
            <a:r>
              <a:rPr lang="en-US" sz="1440" b="1" i="0" u="none" strike="noStrike" baseline="0" dirty="0" err="1" smtClean="0"/>
              <a:t>Actin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'B-catenin'!$H$16</c:f>
              <c:strCache>
                <c:ptCount val="1"/>
                <c:pt idx="0">
                  <c:v>B-catenin</c:v>
                </c:pt>
              </c:strCache>
            </c:strRef>
          </c:tx>
          <c:spPr>
            <a:solidFill>
              <a:schemeClr val="tx1"/>
            </a:solidFill>
            <a:ln w="25400"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/>
              </a:solidFill>
              <a:ln w="25400">
                <a:solidFill>
                  <a:schemeClr val="tx1"/>
                </a:solidFill>
              </a:ln>
            </c:spPr>
          </c:dPt>
          <c:errBars>
            <c:errBarType val="both"/>
            <c:errValType val="cust"/>
            <c:noEndCap val="0"/>
            <c:plus>
              <c:numRef>
                <c:f>'B-catenin'!$I$17:$I$18</c:f>
                <c:numCache>
                  <c:formatCode>General</c:formatCode>
                  <c:ptCount val="2"/>
                  <c:pt idx="0">
                    <c:v>0.224373799656601</c:v>
                  </c:pt>
                  <c:pt idx="1">
                    <c:v>0.132123204013666</c:v>
                  </c:pt>
                </c:numCache>
              </c:numRef>
            </c:plus>
            <c:minus>
              <c:numRef>
                <c:f>'B-catenin'!$I$17:$I$18</c:f>
                <c:numCache>
                  <c:formatCode>General</c:formatCode>
                  <c:ptCount val="2"/>
                  <c:pt idx="0">
                    <c:v>0.224373799656601</c:v>
                  </c:pt>
                  <c:pt idx="1">
                    <c:v>0.132123204013666</c:v>
                  </c:pt>
                </c:numCache>
              </c:numRef>
            </c:minus>
          </c:errBars>
          <c:cat>
            <c:strRef>
              <c:f>'B-catenin'!$G$17:$G$18</c:f>
              <c:strCache>
                <c:ptCount val="2"/>
                <c:pt idx="0">
                  <c:v>WT</c:v>
                </c:pt>
                <c:pt idx="1">
                  <c:v>MKR</c:v>
                </c:pt>
              </c:strCache>
            </c:strRef>
          </c:cat>
          <c:val>
            <c:numRef>
              <c:f>'B-catenin'!$H$17:$H$18</c:f>
              <c:numCache>
                <c:formatCode>General</c:formatCode>
                <c:ptCount val="2"/>
                <c:pt idx="0">
                  <c:v>1.0</c:v>
                </c:pt>
                <c:pt idx="1">
                  <c:v>1.255176186995119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3650056"/>
        <c:axId val="-2103899288"/>
      </c:barChart>
      <c:catAx>
        <c:axId val="2113650056"/>
        <c:scaling>
          <c:orientation val="minMax"/>
        </c:scaling>
        <c:delete val="0"/>
        <c:axPos val="b"/>
        <c:majorTickMark val="out"/>
        <c:minorTickMark val="none"/>
        <c:tickLblPos val="nextTo"/>
        <c:crossAx val="-2103899288"/>
        <c:crosses val="autoZero"/>
        <c:auto val="1"/>
        <c:lblAlgn val="ctr"/>
        <c:lblOffset val="100"/>
        <c:noMultiLvlLbl val="0"/>
      </c:catAx>
      <c:valAx>
        <c:axId val="-210389928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Fold Change to WT</a:t>
                </a:r>
              </a:p>
            </c:rich>
          </c:tx>
          <c:layout>
            <c:manualLayout>
              <c:xMode val="edge"/>
              <c:yMode val="edge"/>
              <c:x val="0.0436507936507937"/>
              <c:y val="0.14177751928736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21136500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 b="1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 rtl="0">
              <a:defRPr/>
            </a:pPr>
            <a:r>
              <a:rPr lang="en-US"/>
              <a:t>pGSK3β/GSK3β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'pGSK3B-GSK3B'!$H$16</c:f>
              <c:strCache>
                <c:ptCount val="1"/>
                <c:pt idx="0">
                  <c:v>pGSK3B/GSK3B</c:v>
                </c:pt>
              </c:strCache>
            </c:strRef>
          </c:tx>
          <c:spPr>
            <a:solidFill>
              <a:schemeClr val="tx1"/>
            </a:solidFill>
            <a:ln w="25400"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/>
              </a:solidFill>
              <a:ln w="25400">
                <a:solidFill>
                  <a:schemeClr val="tx1"/>
                </a:solidFill>
              </a:ln>
            </c:spPr>
          </c:dPt>
          <c:errBars>
            <c:errBarType val="both"/>
            <c:errValType val="cust"/>
            <c:noEndCap val="0"/>
            <c:plus>
              <c:numRef>
                <c:f>'pGSK3B-GSK3B'!$I$17:$I$18</c:f>
                <c:numCache>
                  <c:formatCode>General</c:formatCode>
                  <c:ptCount val="2"/>
                  <c:pt idx="0">
                    <c:v>0.0919558521698616</c:v>
                  </c:pt>
                  <c:pt idx="1">
                    <c:v>0.0426482115409422</c:v>
                  </c:pt>
                </c:numCache>
              </c:numRef>
            </c:plus>
            <c:minus>
              <c:numRef>
                <c:f>'pGSK3B-GSK3B'!$I$17:$I$18</c:f>
                <c:numCache>
                  <c:formatCode>General</c:formatCode>
                  <c:ptCount val="2"/>
                  <c:pt idx="0">
                    <c:v>0.0919558521698616</c:v>
                  </c:pt>
                  <c:pt idx="1">
                    <c:v>0.0426482115409422</c:v>
                  </c:pt>
                </c:numCache>
              </c:numRef>
            </c:minus>
          </c:errBars>
          <c:cat>
            <c:strRef>
              <c:f>'pGSK3B-GSK3B'!$G$17:$G$18</c:f>
              <c:strCache>
                <c:ptCount val="2"/>
                <c:pt idx="0">
                  <c:v>WT</c:v>
                </c:pt>
                <c:pt idx="1">
                  <c:v>MKR</c:v>
                </c:pt>
              </c:strCache>
            </c:strRef>
          </c:cat>
          <c:val>
            <c:numRef>
              <c:f>'pGSK3B-GSK3B'!$H$17:$H$18</c:f>
              <c:numCache>
                <c:formatCode>General</c:formatCode>
                <c:ptCount val="2"/>
                <c:pt idx="0">
                  <c:v>1.0</c:v>
                </c:pt>
                <c:pt idx="1">
                  <c:v>0.94432688742122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95132184"/>
        <c:axId val="-2095380712"/>
      </c:barChart>
      <c:catAx>
        <c:axId val="-2095132184"/>
        <c:scaling>
          <c:orientation val="minMax"/>
        </c:scaling>
        <c:delete val="0"/>
        <c:axPos val="b"/>
        <c:majorTickMark val="out"/>
        <c:minorTickMark val="none"/>
        <c:tickLblPos val="nextTo"/>
        <c:crossAx val="-2095380712"/>
        <c:crosses val="autoZero"/>
        <c:auto val="1"/>
        <c:lblAlgn val="ctr"/>
        <c:lblOffset val="100"/>
        <c:noMultiLvlLbl val="0"/>
      </c:catAx>
      <c:valAx>
        <c:axId val="-209538071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Fold Change to WT</a:t>
                </a:r>
              </a:p>
            </c:rich>
          </c:tx>
          <c:layout>
            <c:manualLayout>
              <c:xMode val="edge"/>
              <c:yMode val="edge"/>
              <c:x val="0.0436507936507937"/>
              <c:y val="0.072333074842917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0"/>
            </a:pPr>
            <a:endParaRPr lang="en-US"/>
          </a:p>
        </c:txPr>
        <c:crossAx val="-20951321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 b="1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'p-p38MAPK--p38MAPK'!$H$16</c:f>
              <c:strCache>
                <c:ptCount val="1"/>
                <c:pt idx="0">
                  <c:v>p-p38MAPK/p38MAPK</c:v>
                </c:pt>
              </c:strCache>
            </c:strRef>
          </c:tx>
          <c:spPr>
            <a:solidFill>
              <a:schemeClr val="tx1"/>
            </a:solidFill>
            <a:ln w="25400"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bg1"/>
              </a:solidFill>
              <a:ln w="25400">
                <a:solidFill>
                  <a:schemeClr val="tx1"/>
                </a:solidFill>
              </a:ln>
            </c:spPr>
          </c:dPt>
          <c:errBars>
            <c:errBarType val="both"/>
            <c:errValType val="cust"/>
            <c:noEndCap val="0"/>
            <c:plus>
              <c:numRef>
                <c:f>'p-p38MAPK--p38MAPK'!$I$17:$I$18</c:f>
                <c:numCache>
                  <c:formatCode>General</c:formatCode>
                  <c:ptCount val="2"/>
                  <c:pt idx="0">
                    <c:v>0.109302784608274</c:v>
                  </c:pt>
                  <c:pt idx="1">
                    <c:v>0.0813368042178199</c:v>
                  </c:pt>
                </c:numCache>
              </c:numRef>
            </c:plus>
            <c:minus>
              <c:numRef>
                <c:f>'p-p38MAPK--p38MAPK'!$I$17:$I$18</c:f>
                <c:numCache>
                  <c:formatCode>General</c:formatCode>
                  <c:ptCount val="2"/>
                  <c:pt idx="0">
                    <c:v>0.109302784608274</c:v>
                  </c:pt>
                  <c:pt idx="1">
                    <c:v>0.0813368042178199</c:v>
                  </c:pt>
                </c:numCache>
              </c:numRef>
            </c:minus>
          </c:errBars>
          <c:cat>
            <c:strRef>
              <c:f>'p-p38MAPK--p38MAPK'!$G$17:$G$18</c:f>
              <c:strCache>
                <c:ptCount val="2"/>
                <c:pt idx="0">
                  <c:v>WT</c:v>
                </c:pt>
                <c:pt idx="1">
                  <c:v>MKR</c:v>
                </c:pt>
              </c:strCache>
            </c:strRef>
          </c:cat>
          <c:val>
            <c:numRef>
              <c:f>'p-p38MAPK--p38MAPK'!$H$17:$H$18</c:f>
              <c:numCache>
                <c:formatCode>General</c:formatCode>
                <c:ptCount val="2"/>
                <c:pt idx="0">
                  <c:v>1.0</c:v>
                </c:pt>
                <c:pt idx="1">
                  <c:v>0.865266048849218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38114616"/>
        <c:axId val="-2143390936"/>
      </c:barChart>
      <c:catAx>
        <c:axId val="-2138114616"/>
        <c:scaling>
          <c:orientation val="minMax"/>
        </c:scaling>
        <c:delete val="0"/>
        <c:axPos val="b"/>
        <c:majorTickMark val="out"/>
        <c:minorTickMark val="none"/>
        <c:tickLblPos val="nextTo"/>
        <c:crossAx val="-2143390936"/>
        <c:crosses val="autoZero"/>
        <c:auto val="1"/>
        <c:lblAlgn val="ctr"/>
        <c:lblOffset val="100"/>
        <c:noMultiLvlLbl val="0"/>
      </c:catAx>
      <c:valAx>
        <c:axId val="-214339093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Fold Change to WT</a:t>
                </a:r>
              </a:p>
            </c:rich>
          </c:tx>
          <c:layout>
            <c:manualLayout>
              <c:xMode val="edge"/>
              <c:yMode val="edge"/>
              <c:x val="0.0357142857142857"/>
              <c:y val="0.078646206156048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-21381146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 b="1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5B4F72-726F-4243-9938-FFBE0C30C261}" type="datetimeFigureOut">
              <a:rPr lang="en-US" smtClean="0"/>
              <a:t>6/25/16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50D454-D46C-7C4E-8F84-0B36ADAC0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799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384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94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868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518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534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786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82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438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88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283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836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DAF25-E38E-F844-AA2D-68E4F7F19AAE}" type="datetimeFigureOut">
              <a:rPr lang="en-US" smtClean="0"/>
              <a:t>6/25/16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40719-F426-E544-90CA-09E85587B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05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chart" Target="../charts/chart3.xml"/><Relationship Id="rId12" Type="http://schemas.openxmlformats.org/officeDocument/2006/relationships/chart" Target="../charts/chart4.xml"/><Relationship Id="rId13" Type="http://schemas.openxmlformats.org/officeDocument/2006/relationships/image" Target="../media/image8.jpeg"/><Relationship Id="rId14" Type="http://schemas.openxmlformats.org/officeDocument/2006/relationships/image" Target="../media/image9.jpeg"/><Relationship Id="rId15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chart" Target="../charts/chart1.xml"/><Relationship Id="rId6" Type="http://schemas.openxmlformats.org/officeDocument/2006/relationships/image" Target="../media/image4.jpeg"/><Relationship Id="rId7" Type="http://schemas.openxmlformats.org/officeDocument/2006/relationships/image" Target="../media/image5.jpeg"/><Relationship Id="rId8" Type="http://schemas.openxmlformats.org/officeDocument/2006/relationships/chart" Target="../charts/chart2.xml"/><Relationship Id="rId9" Type="http://schemas.openxmlformats.org/officeDocument/2006/relationships/image" Target="../media/image6.jpeg"/><Relationship Id="rId10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9642"/>
            <a:ext cx="13533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Figure S6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5" name="Group 104"/>
          <p:cNvGrpSpPr/>
          <p:nvPr/>
        </p:nvGrpSpPr>
        <p:grpSpPr>
          <a:xfrm>
            <a:off x="-65785" y="346355"/>
            <a:ext cx="4646587" cy="3261000"/>
            <a:chOff x="-65785" y="346355"/>
            <a:chExt cx="4646587" cy="3261000"/>
          </a:xfrm>
        </p:grpSpPr>
        <p:sp>
          <p:nvSpPr>
            <p:cNvPr id="57" name="TextBox 56"/>
            <p:cNvSpPr txBox="1"/>
            <p:nvPr/>
          </p:nvSpPr>
          <p:spPr>
            <a:xfrm>
              <a:off x="9806" y="348454"/>
              <a:ext cx="370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Arial" pitchFamily="34" charset="0"/>
                  <a:cs typeface="Arial" pitchFamily="34" charset="0"/>
                </a:rPr>
                <a:t>A</a:t>
              </a:r>
            </a:p>
          </p:txBody>
        </p:sp>
        <p:sp>
          <p:nvSpPr>
            <p:cNvPr id="53" name="Line 2"/>
            <p:cNvSpPr>
              <a:spLocks noChangeShapeType="1"/>
            </p:cNvSpPr>
            <p:nvPr/>
          </p:nvSpPr>
          <p:spPr bwMode="auto">
            <a:xfrm>
              <a:off x="628734" y="699095"/>
              <a:ext cx="164592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Line 3"/>
            <p:cNvSpPr>
              <a:spLocks noChangeShapeType="1"/>
            </p:cNvSpPr>
            <p:nvPr/>
          </p:nvSpPr>
          <p:spPr bwMode="auto">
            <a:xfrm>
              <a:off x="2396957" y="699095"/>
              <a:ext cx="12801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Text Box 4"/>
            <p:cNvSpPr txBox="1">
              <a:spLocks noChangeArrowheads="1"/>
            </p:cNvSpPr>
            <p:nvPr/>
          </p:nvSpPr>
          <p:spPr bwMode="auto">
            <a:xfrm>
              <a:off x="639118" y="346355"/>
              <a:ext cx="1635535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600" dirty="0">
                  <a:latin typeface="Arial" pitchFamily="34" charset="0"/>
                  <a:cs typeface="Arial" pitchFamily="34" charset="0"/>
                </a:rPr>
                <a:t>WT</a:t>
              </a:r>
            </a:p>
          </p:txBody>
        </p:sp>
        <p:sp>
          <p:nvSpPr>
            <p:cNvPr id="63" name="Text Box 5"/>
            <p:cNvSpPr txBox="1">
              <a:spLocks noChangeArrowheads="1"/>
            </p:cNvSpPr>
            <p:nvPr/>
          </p:nvSpPr>
          <p:spPr bwMode="auto">
            <a:xfrm>
              <a:off x="2396957" y="346355"/>
              <a:ext cx="1366151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600" dirty="0">
                  <a:latin typeface="Arial" pitchFamily="34" charset="0"/>
                  <a:cs typeface="Arial" pitchFamily="34" charset="0"/>
                </a:rPr>
                <a:t>MKR</a:t>
              </a:r>
            </a:p>
          </p:txBody>
        </p:sp>
        <p:sp>
          <p:nvSpPr>
            <p:cNvPr id="64" name="Text Box 7"/>
            <p:cNvSpPr txBox="1">
              <a:spLocks noChangeArrowheads="1"/>
            </p:cNvSpPr>
            <p:nvPr/>
          </p:nvSpPr>
          <p:spPr bwMode="auto">
            <a:xfrm>
              <a:off x="22380" y="722480"/>
              <a:ext cx="619080" cy="292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300" dirty="0" err="1" smtClean="0">
                  <a:latin typeface="Arial" pitchFamily="34" charset="0"/>
                  <a:cs typeface="Arial" pitchFamily="34" charset="0"/>
                </a:rPr>
                <a:t>pERK</a:t>
              </a:r>
              <a:endParaRPr lang="en-US" sz="13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3681197" y="750616"/>
              <a:ext cx="89960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 smtClean="0">
                  <a:latin typeface="Arial" pitchFamily="34" charset="0"/>
                  <a:cs typeface="Arial" pitchFamily="34" charset="0"/>
                </a:rPr>
                <a:t>42,44kDa</a:t>
              </a:r>
              <a:endParaRPr lang="en-US" sz="13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-65785" y="1290059"/>
              <a:ext cx="70724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 smtClean="0">
                  <a:latin typeface="Arial" pitchFamily="34" charset="0"/>
                  <a:cs typeface="Arial" pitchFamily="34" charset="0"/>
                </a:rPr>
                <a:t>β-Actin</a:t>
              </a:r>
              <a:endParaRPr lang="en-US" sz="13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3681197" y="1290059"/>
              <a:ext cx="667170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 smtClean="0">
                  <a:latin typeface="Arial" pitchFamily="34" charset="0"/>
                  <a:cs typeface="Arial" pitchFamily="34" charset="0"/>
                </a:rPr>
                <a:t>42kDa</a:t>
              </a:r>
              <a:endParaRPr lang="en-US" sz="13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050" name="Picture 2" descr="C:\Users\zelenz01\Google Drive\Westerns\Images\Gel50 ERK.jpg"/>
            <p:cNvPicPr>
              <a:picLocks noChangeAspect="1" noChangeArrowheads="1"/>
            </p:cNvPicPr>
            <p:nvPr/>
          </p:nvPicPr>
          <p:blipFill>
            <a:blip r:embed="rId2"/>
            <a:srcRect l="6412" t="69130" r="53770" b="21122"/>
            <a:stretch>
              <a:fillRect/>
            </a:stretch>
          </p:blipFill>
          <p:spPr bwMode="auto">
            <a:xfrm>
              <a:off x="562708" y="1041006"/>
              <a:ext cx="3200400" cy="224152"/>
            </a:xfrm>
            <a:prstGeom prst="rect">
              <a:avLst/>
            </a:prstGeom>
            <a:noFill/>
          </p:spPr>
        </p:pic>
        <p:pic>
          <p:nvPicPr>
            <p:cNvPr id="2051" name="Picture 3" descr="C:\Users\zelenz01\Google Drive\Westerns\Images\Gel50 B-actin.jpg"/>
            <p:cNvPicPr>
              <a:picLocks noChangeAspect="1" noChangeArrowheads="1"/>
            </p:cNvPicPr>
            <p:nvPr/>
          </p:nvPicPr>
          <p:blipFill>
            <a:blip r:embed="rId3"/>
            <a:srcRect l="22675" t="23134" r="7576" b="67035"/>
            <a:stretch>
              <a:fillRect/>
            </a:stretch>
          </p:blipFill>
          <p:spPr bwMode="auto">
            <a:xfrm>
              <a:off x="562708" y="1317355"/>
              <a:ext cx="3200400" cy="224948"/>
            </a:xfrm>
            <a:prstGeom prst="rect">
              <a:avLst/>
            </a:prstGeom>
            <a:noFill/>
          </p:spPr>
        </p:pic>
        <p:pic>
          <p:nvPicPr>
            <p:cNvPr id="2052" name="Picture 4" descr="C:\Users\zelenz01\Google Drive\Westerns\Images\Gel50 pERK.jpg"/>
            <p:cNvPicPr>
              <a:picLocks noChangeAspect="1" noChangeArrowheads="1"/>
            </p:cNvPicPr>
            <p:nvPr/>
          </p:nvPicPr>
          <p:blipFill>
            <a:blip r:embed="rId4">
              <a:lum bright="-20000"/>
            </a:blip>
            <a:srcRect l="11246" t="68136" r="49362" b="22191"/>
            <a:stretch>
              <a:fillRect/>
            </a:stretch>
          </p:blipFill>
          <p:spPr bwMode="auto">
            <a:xfrm>
              <a:off x="562708" y="773723"/>
              <a:ext cx="3200400" cy="224822"/>
            </a:xfrm>
            <a:prstGeom prst="rect">
              <a:avLst/>
            </a:prstGeom>
            <a:noFill/>
          </p:spPr>
        </p:pic>
        <p:sp>
          <p:nvSpPr>
            <p:cNvPr id="38" name="Text Box 7"/>
            <p:cNvSpPr txBox="1">
              <a:spLocks noChangeArrowheads="1"/>
            </p:cNvSpPr>
            <p:nvPr/>
          </p:nvSpPr>
          <p:spPr bwMode="auto">
            <a:xfrm>
              <a:off x="115354" y="987419"/>
              <a:ext cx="526106" cy="292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300" dirty="0" smtClean="0">
                  <a:latin typeface="Arial" pitchFamily="34" charset="0"/>
                  <a:cs typeface="Arial" pitchFamily="34" charset="0"/>
                </a:rPr>
                <a:t>ERK</a:t>
              </a:r>
              <a:endParaRPr lang="en-US" sz="13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681197" y="1001492"/>
              <a:ext cx="89960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 smtClean="0">
                  <a:latin typeface="Arial" pitchFamily="34" charset="0"/>
                  <a:cs typeface="Arial" pitchFamily="34" charset="0"/>
                </a:rPr>
                <a:t>42,44kDa</a:t>
              </a:r>
              <a:endParaRPr lang="en-US" sz="1300" dirty="0"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40" name="Chart 39"/>
            <p:cNvGraphicFramePr/>
            <p:nvPr/>
          </p:nvGraphicFramePr>
          <p:xfrm>
            <a:off x="611944" y="1595675"/>
            <a:ext cx="3200400" cy="20116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sp>
        <p:nvSpPr>
          <p:cNvPr id="51" name="Line 2"/>
          <p:cNvSpPr>
            <a:spLocks noChangeShapeType="1"/>
          </p:cNvSpPr>
          <p:nvPr/>
        </p:nvSpPr>
        <p:spPr bwMode="auto">
          <a:xfrm>
            <a:off x="861169" y="3929615"/>
            <a:ext cx="109728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Line 3"/>
          <p:cNvSpPr>
            <a:spLocks noChangeShapeType="1"/>
          </p:cNvSpPr>
          <p:nvPr/>
        </p:nvSpPr>
        <p:spPr bwMode="auto">
          <a:xfrm>
            <a:off x="2095992" y="3929615"/>
            <a:ext cx="173736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 Box 4"/>
          <p:cNvSpPr txBox="1">
            <a:spLocks noChangeArrowheads="1"/>
          </p:cNvSpPr>
          <p:nvPr/>
        </p:nvSpPr>
        <p:spPr bwMode="auto">
          <a:xfrm>
            <a:off x="871554" y="3576875"/>
            <a:ext cx="119268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WT</a:t>
            </a:r>
          </a:p>
        </p:txBody>
      </p:sp>
      <p:sp>
        <p:nvSpPr>
          <p:cNvPr id="56" name="Text Box 5"/>
          <p:cNvSpPr txBox="1">
            <a:spLocks noChangeArrowheads="1"/>
          </p:cNvSpPr>
          <p:nvPr/>
        </p:nvSpPr>
        <p:spPr bwMode="auto">
          <a:xfrm>
            <a:off x="2312176" y="3576875"/>
            <a:ext cx="206802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MKR</a:t>
            </a:r>
          </a:p>
        </p:txBody>
      </p:sp>
      <p:sp>
        <p:nvSpPr>
          <p:cNvPr id="58" name="Text Box 7"/>
          <p:cNvSpPr txBox="1">
            <a:spLocks noChangeArrowheads="1"/>
          </p:cNvSpPr>
          <p:nvPr/>
        </p:nvSpPr>
        <p:spPr bwMode="auto">
          <a:xfrm>
            <a:off x="-52602" y="3981136"/>
            <a:ext cx="912429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300" dirty="0" smtClean="0">
                <a:latin typeface="Arial" pitchFamily="34" charset="0"/>
                <a:cs typeface="Arial" pitchFamily="34" charset="0"/>
              </a:rPr>
              <a:t>β-</a:t>
            </a:r>
            <a:r>
              <a:rPr lang="en-US" sz="1300" dirty="0" err="1" smtClean="0">
                <a:latin typeface="Arial" pitchFamily="34" charset="0"/>
                <a:cs typeface="Arial" pitchFamily="34" charset="0"/>
              </a:rPr>
              <a:t>Catenin</a:t>
            </a:r>
            <a:endParaRPr lang="en-US" sz="13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913632" y="3981136"/>
            <a:ext cx="66717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latin typeface="Arial" pitchFamily="34" charset="0"/>
                <a:cs typeface="Arial" pitchFamily="34" charset="0"/>
              </a:rPr>
              <a:t>92kDa</a:t>
            </a:r>
            <a:endParaRPr lang="en-US" sz="13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52582" y="4251819"/>
            <a:ext cx="70724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latin typeface="Arial" pitchFamily="34" charset="0"/>
                <a:cs typeface="Arial" pitchFamily="34" charset="0"/>
              </a:rPr>
              <a:t>β-Actin</a:t>
            </a:r>
            <a:endParaRPr lang="en-US" sz="13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913632" y="4251819"/>
            <a:ext cx="667170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latin typeface="Arial" pitchFamily="34" charset="0"/>
                <a:cs typeface="Arial" pitchFamily="34" charset="0"/>
              </a:rPr>
              <a:t>42kDa</a:t>
            </a:r>
            <a:endParaRPr lang="en-US" sz="13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2" name="Picture 3" descr="C:\Users\zelenz01\Google Drive\Westerns\Images\Gel163 B-actin.jpg"/>
          <p:cNvPicPr>
            <a:picLocks noChangeAspect="1" noChangeArrowheads="1"/>
          </p:cNvPicPr>
          <p:nvPr/>
        </p:nvPicPr>
        <p:blipFill>
          <a:blip r:embed="rId6"/>
          <a:srcRect l="4585" t="13375" r="68652" b="77315"/>
          <a:stretch>
            <a:fillRect/>
          </a:stretch>
        </p:blipFill>
        <p:spPr bwMode="auto">
          <a:xfrm>
            <a:off x="773699" y="4251819"/>
            <a:ext cx="3200400" cy="266545"/>
          </a:xfrm>
          <a:prstGeom prst="rect">
            <a:avLst/>
          </a:prstGeom>
          <a:noFill/>
        </p:spPr>
      </p:pic>
      <p:pic>
        <p:nvPicPr>
          <p:cNvPr id="73" name="Picture 7"/>
          <p:cNvPicPr>
            <a:picLocks noChangeAspect="1" noChangeArrowheads="1"/>
          </p:cNvPicPr>
          <p:nvPr/>
        </p:nvPicPr>
        <p:blipFill>
          <a:blip r:embed="rId7"/>
          <a:srcRect l="16875" t="47692" r="3201" b="45072"/>
          <a:stretch>
            <a:fillRect/>
          </a:stretch>
        </p:blipFill>
        <p:spPr bwMode="auto">
          <a:xfrm>
            <a:off x="773699" y="4004243"/>
            <a:ext cx="3200400" cy="224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74" name="Chart 73"/>
          <p:cNvGraphicFramePr/>
          <p:nvPr/>
        </p:nvGraphicFramePr>
        <p:xfrm>
          <a:off x="611944" y="4768927"/>
          <a:ext cx="3200400" cy="2011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76" name="TextBox 75"/>
          <p:cNvSpPr txBox="1"/>
          <p:nvPr/>
        </p:nvSpPr>
        <p:spPr>
          <a:xfrm>
            <a:off x="9806" y="3544305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C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3" name="Group 102"/>
          <p:cNvGrpSpPr/>
          <p:nvPr/>
        </p:nvGrpSpPr>
        <p:grpSpPr>
          <a:xfrm>
            <a:off x="4573791" y="3544305"/>
            <a:ext cx="4553254" cy="3261000"/>
            <a:chOff x="4587750" y="346355"/>
            <a:chExt cx="4553254" cy="3261000"/>
          </a:xfrm>
        </p:grpSpPr>
        <p:sp>
          <p:nvSpPr>
            <p:cNvPr id="59" name="TextBox 58"/>
            <p:cNvSpPr txBox="1"/>
            <p:nvPr/>
          </p:nvSpPr>
          <p:spPr>
            <a:xfrm>
              <a:off x="4693059" y="348454"/>
              <a:ext cx="370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Arial" pitchFamily="34" charset="0"/>
                  <a:cs typeface="Arial" pitchFamily="34" charset="0"/>
                </a:rPr>
                <a:t>D</a:t>
              </a:r>
            </a:p>
          </p:txBody>
        </p:sp>
        <p:sp>
          <p:nvSpPr>
            <p:cNvPr id="84" name="Line 2"/>
            <p:cNvSpPr>
              <a:spLocks noChangeShapeType="1"/>
            </p:cNvSpPr>
            <p:nvPr/>
          </p:nvSpPr>
          <p:spPr bwMode="auto">
            <a:xfrm>
              <a:off x="5421371" y="699095"/>
              <a:ext cx="10972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Line 3"/>
            <p:cNvSpPr>
              <a:spLocks noChangeShapeType="1"/>
            </p:cNvSpPr>
            <p:nvPr/>
          </p:nvSpPr>
          <p:spPr bwMode="auto">
            <a:xfrm>
              <a:off x="6656194" y="699095"/>
              <a:ext cx="17373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Text Box 4"/>
            <p:cNvSpPr txBox="1">
              <a:spLocks noChangeArrowheads="1"/>
            </p:cNvSpPr>
            <p:nvPr/>
          </p:nvSpPr>
          <p:spPr bwMode="auto">
            <a:xfrm>
              <a:off x="5431756" y="346355"/>
              <a:ext cx="1192688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600" dirty="0">
                  <a:latin typeface="Arial" pitchFamily="34" charset="0"/>
                  <a:cs typeface="Arial" pitchFamily="34" charset="0"/>
                </a:rPr>
                <a:t>WT</a:t>
              </a:r>
            </a:p>
          </p:txBody>
        </p:sp>
        <p:sp>
          <p:nvSpPr>
            <p:cNvPr id="87" name="Text Box 5"/>
            <p:cNvSpPr txBox="1">
              <a:spLocks noChangeArrowheads="1"/>
            </p:cNvSpPr>
            <p:nvPr/>
          </p:nvSpPr>
          <p:spPr bwMode="auto">
            <a:xfrm>
              <a:off x="6595278" y="346355"/>
              <a:ext cx="2068029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600" dirty="0">
                  <a:latin typeface="Arial" pitchFamily="34" charset="0"/>
                  <a:cs typeface="Arial" pitchFamily="34" charset="0"/>
                </a:rPr>
                <a:t>MKR</a:t>
              </a:r>
            </a:p>
          </p:txBody>
        </p:sp>
        <p:sp>
          <p:nvSpPr>
            <p:cNvPr id="41" name="Text Box 7"/>
            <p:cNvSpPr txBox="1">
              <a:spLocks noChangeArrowheads="1"/>
            </p:cNvSpPr>
            <p:nvPr/>
          </p:nvSpPr>
          <p:spPr bwMode="auto">
            <a:xfrm>
              <a:off x="4587750" y="750616"/>
              <a:ext cx="832279" cy="292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300" dirty="0" smtClean="0">
                  <a:latin typeface="Arial" pitchFamily="34" charset="0"/>
                  <a:cs typeface="Arial" pitchFamily="34" charset="0"/>
                </a:rPr>
                <a:t>pGSK3β</a:t>
              </a:r>
              <a:endParaRPr lang="en-US" sz="13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473834" y="750616"/>
              <a:ext cx="667170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 smtClean="0">
                  <a:latin typeface="Arial" pitchFamily="34" charset="0"/>
                  <a:cs typeface="Arial" pitchFamily="34" charset="0"/>
                </a:rPr>
                <a:t>46kDa</a:t>
              </a:r>
              <a:endParaRPr lang="en-US" sz="13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712784" y="1290059"/>
              <a:ext cx="70724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 smtClean="0">
                  <a:latin typeface="Arial" pitchFamily="34" charset="0"/>
                  <a:cs typeface="Arial" pitchFamily="34" charset="0"/>
                </a:rPr>
                <a:t>β-Actin</a:t>
              </a:r>
              <a:endParaRPr lang="en-US" sz="13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473834" y="1290059"/>
              <a:ext cx="667170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 smtClean="0">
                  <a:latin typeface="Arial" pitchFamily="34" charset="0"/>
                  <a:cs typeface="Arial" pitchFamily="34" charset="0"/>
                </a:rPr>
                <a:t>42kDa</a:t>
              </a:r>
              <a:endParaRPr lang="en-US" sz="13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5" name="Picture 3" descr="C:\Users\zelenz01\Google Drive\Westerns\Images\Gel163 B-actin.jpg"/>
            <p:cNvPicPr>
              <a:picLocks noChangeAspect="1" noChangeArrowheads="1"/>
            </p:cNvPicPr>
            <p:nvPr/>
          </p:nvPicPr>
          <p:blipFill>
            <a:blip r:embed="rId6"/>
            <a:srcRect l="4585" t="13375" r="68652" b="77315"/>
            <a:stretch>
              <a:fillRect/>
            </a:stretch>
          </p:blipFill>
          <p:spPr bwMode="auto">
            <a:xfrm>
              <a:off x="5333901" y="1317355"/>
              <a:ext cx="3200400" cy="266545"/>
            </a:xfrm>
            <a:prstGeom prst="rect">
              <a:avLst/>
            </a:prstGeom>
            <a:noFill/>
          </p:spPr>
        </p:pic>
        <p:pic>
          <p:nvPicPr>
            <p:cNvPr id="2056" name="Picture 8" descr="C:\Users\zelenz01\Google Drive\Westerns\Images\Gel163 pGSK3B.jpg"/>
            <p:cNvPicPr>
              <a:picLocks noChangeAspect="1" noChangeArrowheads="1"/>
            </p:cNvPicPr>
            <p:nvPr/>
          </p:nvPicPr>
          <p:blipFill>
            <a:blip r:embed="rId9"/>
            <a:srcRect l="7492" t="65616" r="54020" b="27430"/>
            <a:stretch>
              <a:fillRect/>
            </a:stretch>
          </p:blipFill>
          <p:spPr bwMode="auto">
            <a:xfrm>
              <a:off x="5333901" y="791570"/>
              <a:ext cx="3200400" cy="203559"/>
            </a:xfrm>
            <a:prstGeom prst="rect">
              <a:avLst/>
            </a:prstGeom>
            <a:noFill/>
          </p:spPr>
        </p:pic>
        <p:pic>
          <p:nvPicPr>
            <p:cNvPr id="2057" name="Picture 9" descr="C:\Users\zelenz01\Google Drive\Westerns\Images\Gel163 GSK3B.jpg"/>
            <p:cNvPicPr>
              <a:picLocks noChangeAspect="1" noChangeArrowheads="1"/>
            </p:cNvPicPr>
            <p:nvPr/>
          </p:nvPicPr>
          <p:blipFill>
            <a:blip r:embed="rId10"/>
            <a:srcRect l="4907" t="51861" r="68732" b="40531"/>
            <a:stretch>
              <a:fillRect/>
            </a:stretch>
          </p:blipFill>
          <p:spPr bwMode="auto">
            <a:xfrm>
              <a:off x="5333901" y="1029030"/>
              <a:ext cx="3200400" cy="257996"/>
            </a:xfrm>
            <a:prstGeom prst="rect">
              <a:avLst/>
            </a:prstGeom>
            <a:noFill/>
          </p:spPr>
        </p:pic>
        <p:sp>
          <p:nvSpPr>
            <p:cNvPr id="75" name="Text Box 7"/>
            <p:cNvSpPr txBox="1">
              <a:spLocks noChangeArrowheads="1"/>
            </p:cNvSpPr>
            <p:nvPr/>
          </p:nvSpPr>
          <p:spPr bwMode="auto">
            <a:xfrm>
              <a:off x="4680724" y="971254"/>
              <a:ext cx="739305" cy="292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300" dirty="0" smtClean="0">
                  <a:latin typeface="Arial" pitchFamily="34" charset="0"/>
                  <a:cs typeface="Arial" pitchFamily="34" charset="0"/>
                </a:rPr>
                <a:t>GSK3β</a:t>
              </a:r>
              <a:endParaRPr lang="en-US" sz="1300" dirty="0"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77" name="Chart 76"/>
            <p:cNvGraphicFramePr/>
            <p:nvPr/>
          </p:nvGraphicFramePr>
          <p:xfrm>
            <a:off x="5399851" y="1595675"/>
            <a:ext cx="3200400" cy="20116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1"/>
            </a:graphicData>
          </a:graphic>
        </p:graphicFrame>
        <p:sp>
          <p:nvSpPr>
            <p:cNvPr id="100" name="TextBox 99"/>
            <p:cNvSpPr txBox="1"/>
            <p:nvPr/>
          </p:nvSpPr>
          <p:spPr>
            <a:xfrm>
              <a:off x="8473834" y="1014868"/>
              <a:ext cx="667170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 smtClean="0">
                  <a:latin typeface="Arial" pitchFamily="34" charset="0"/>
                  <a:cs typeface="Arial" pitchFamily="34" charset="0"/>
                </a:rPr>
                <a:t>46kDa</a:t>
              </a:r>
              <a:endParaRPr lang="en-US" sz="13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4573791" y="346355"/>
            <a:ext cx="4447945" cy="3216676"/>
            <a:chOff x="4693059" y="3471167"/>
            <a:chExt cx="4447945" cy="3216676"/>
          </a:xfrm>
        </p:grpSpPr>
        <p:graphicFrame>
          <p:nvGraphicFramePr>
            <p:cNvPr id="46" name="Chart 45"/>
            <p:cNvGraphicFramePr/>
            <p:nvPr/>
          </p:nvGraphicFramePr>
          <p:xfrm>
            <a:off x="5399851" y="4676163"/>
            <a:ext cx="3200400" cy="201168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2"/>
            </a:graphicData>
          </a:graphic>
        </p:graphicFrame>
        <p:pic>
          <p:nvPicPr>
            <p:cNvPr id="1026" name="Picture 2" descr="C:\Users\zelenz01\Google Drive\000-To transfer to Shared Drive\Vimentin Project\Data Files\Westerns\Images_JPEGs\Gel166 p38MAPK.jpg"/>
            <p:cNvPicPr>
              <a:picLocks noChangeAspect="1" noChangeArrowheads="1"/>
            </p:cNvPicPr>
            <p:nvPr/>
          </p:nvPicPr>
          <p:blipFill>
            <a:blip r:embed="rId13"/>
            <a:srcRect l="8547" t="56299" r="53539" b="35675"/>
            <a:stretch>
              <a:fillRect/>
            </a:stretch>
          </p:blipFill>
          <p:spPr bwMode="auto">
            <a:xfrm>
              <a:off x="5333901" y="4173645"/>
              <a:ext cx="3200400" cy="278251"/>
            </a:xfrm>
            <a:prstGeom prst="rect">
              <a:avLst/>
            </a:prstGeom>
            <a:noFill/>
          </p:spPr>
        </p:pic>
        <p:sp>
          <p:nvSpPr>
            <p:cNvPr id="83" name="TextBox 82"/>
            <p:cNvSpPr txBox="1"/>
            <p:nvPr/>
          </p:nvSpPr>
          <p:spPr>
            <a:xfrm>
              <a:off x="4693059" y="3544305"/>
              <a:ext cx="370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B</a:t>
              </a:r>
              <a:endParaRPr lang="en-US" sz="2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" name="Line 2"/>
            <p:cNvSpPr>
              <a:spLocks noChangeShapeType="1"/>
            </p:cNvSpPr>
            <p:nvPr/>
          </p:nvSpPr>
          <p:spPr bwMode="auto">
            <a:xfrm>
              <a:off x="5431756" y="3865472"/>
              <a:ext cx="10972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Line 3"/>
            <p:cNvSpPr>
              <a:spLocks noChangeShapeType="1"/>
            </p:cNvSpPr>
            <p:nvPr/>
          </p:nvSpPr>
          <p:spPr bwMode="auto">
            <a:xfrm>
              <a:off x="6664553" y="3865472"/>
              <a:ext cx="17373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0" name="Text Box 4"/>
            <p:cNvSpPr txBox="1">
              <a:spLocks noChangeArrowheads="1"/>
            </p:cNvSpPr>
            <p:nvPr/>
          </p:nvSpPr>
          <p:spPr bwMode="auto">
            <a:xfrm>
              <a:off x="5431756" y="3512732"/>
              <a:ext cx="1192688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600" dirty="0">
                  <a:latin typeface="Arial" pitchFamily="34" charset="0"/>
                  <a:cs typeface="Arial" pitchFamily="34" charset="0"/>
                </a:rPr>
                <a:t>WT</a:t>
              </a:r>
            </a:p>
          </p:txBody>
        </p:sp>
        <p:sp>
          <p:nvSpPr>
            <p:cNvPr id="91" name="Text Box 5"/>
            <p:cNvSpPr txBox="1">
              <a:spLocks noChangeArrowheads="1"/>
            </p:cNvSpPr>
            <p:nvPr/>
          </p:nvSpPr>
          <p:spPr bwMode="auto">
            <a:xfrm>
              <a:off x="6595278" y="3471167"/>
              <a:ext cx="2068029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600" dirty="0">
                  <a:latin typeface="Arial" pitchFamily="34" charset="0"/>
                  <a:cs typeface="Arial" pitchFamily="34" charset="0"/>
                </a:rPr>
                <a:t>MKR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8473834" y="3907600"/>
              <a:ext cx="667170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 smtClean="0">
                  <a:latin typeface="Arial" pitchFamily="34" charset="0"/>
                  <a:cs typeface="Arial" pitchFamily="34" charset="0"/>
                </a:rPr>
                <a:t>43kDa</a:t>
              </a:r>
              <a:endParaRPr lang="en-US" sz="13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4712784" y="4441069"/>
              <a:ext cx="70724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 smtClean="0">
                  <a:latin typeface="Arial" pitchFamily="34" charset="0"/>
                  <a:cs typeface="Arial" pitchFamily="34" charset="0"/>
                </a:rPr>
                <a:t>β-Actin</a:t>
              </a:r>
              <a:endParaRPr lang="en-US" sz="13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Text Box 7"/>
            <p:cNvSpPr txBox="1">
              <a:spLocks noChangeArrowheads="1"/>
            </p:cNvSpPr>
            <p:nvPr/>
          </p:nvSpPr>
          <p:spPr bwMode="auto">
            <a:xfrm>
              <a:off x="4807361" y="3937450"/>
              <a:ext cx="612668" cy="292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300" dirty="0" smtClean="0">
                  <a:latin typeface="Arial" pitchFamily="34" charset="0"/>
                  <a:cs typeface="Arial" pitchFamily="34" charset="0"/>
                </a:rPr>
                <a:t>p-p38</a:t>
              </a:r>
              <a:endParaRPr lang="en-US" sz="13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27" name="Picture 3" descr="C:\Users\zelenz01\Google Drive\000-To transfer to Shared Drive\Vimentin Project\Data Files\Westerns\Images_JPEGs\Gel166 p-p38MAPK.jpg"/>
            <p:cNvPicPr>
              <a:picLocks noChangeAspect="1" noChangeArrowheads="1"/>
            </p:cNvPicPr>
            <p:nvPr/>
          </p:nvPicPr>
          <p:blipFill>
            <a:blip r:embed="rId14"/>
            <a:srcRect l="5144" t="57847" r="68924" b="36936"/>
            <a:stretch>
              <a:fillRect/>
            </a:stretch>
          </p:blipFill>
          <p:spPr bwMode="auto">
            <a:xfrm>
              <a:off x="5333901" y="3978569"/>
              <a:ext cx="3200400" cy="179854"/>
            </a:xfrm>
            <a:prstGeom prst="rect">
              <a:avLst/>
            </a:prstGeom>
            <a:noFill/>
          </p:spPr>
        </p:pic>
        <p:sp>
          <p:nvSpPr>
            <p:cNvPr id="99" name="Text Box 7"/>
            <p:cNvSpPr txBox="1">
              <a:spLocks noChangeArrowheads="1"/>
            </p:cNvSpPr>
            <p:nvPr/>
          </p:nvSpPr>
          <p:spPr bwMode="auto">
            <a:xfrm>
              <a:off x="4956441" y="4180624"/>
              <a:ext cx="463588" cy="292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300" dirty="0" smtClean="0">
                  <a:latin typeface="Arial" pitchFamily="34" charset="0"/>
                  <a:cs typeface="Arial" pitchFamily="34" charset="0"/>
                </a:rPr>
                <a:t>p38</a:t>
              </a:r>
              <a:endParaRPr lang="en-US" sz="13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8473834" y="4159508"/>
              <a:ext cx="667170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 smtClean="0">
                  <a:latin typeface="Arial" pitchFamily="34" charset="0"/>
                  <a:cs typeface="Arial" pitchFamily="34" charset="0"/>
                </a:rPr>
                <a:t>43kDa</a:t>
              </a:r>
              <a:endParaRPr lang="en-US" sz="13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28" name="Picture 4" descr="C:\Users\zelenz01\Google Drive\000-To transfer to Shared Drive\Vimentin Project\Data Files\Westerns\Images_JPEGs\Gel166 B-actin.jpg"/>
            <p:cNvPicPr>
              <a:picLocks noChangeAspect="1" noChangeArrowheads="1"/>
            </p:cNvPicPr>
            <p:nvPr/>
          </p:nvPicPr>
          <p:blipFill>
            <a:blip r:embed="rId15"/>
            <a:srcRect l="8551" t="26623" r="52810" b="69710"/>
            <a:stretch>
              <a:fillRect/>
            </a:stretch>
          </p:blipFill>
          <p:spPr bwMode="auto">
            <a:xfrm>
              <a:off x="5333901" y="4473012"/>
              <a:ext cx="3200400" cy="231913"/>
            </a:xfrm>
            <a:prstGeom prst="rect">
              <a:avLst/>
            </a:prstGeom>
            <a:noFill/>
          </p:spPr>
        </p:pic>
        <p:sp>
          <p:nvSpPr>
            <p:cNvPr id="102" name="TextBox 101"/>
            <p:cNvSpPr txBox="1"/>
            <p:nvPr/>
          </p:nvSpPr>
          <p:spPr>
            <a:xfrm>
              <a:off x="8473834" y="4441069"/>
              <a:ext cx="667170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 smtClean="0">
                  <a:latin typeface="Arial" pitchFamily="34" charset="0"/>
                  <a:cs typeface="Arial" pitchFamily="34" charset="0"/>
                </a:rPr>
                <a:t>42kDa</a:t>
              </a:r>
              <a:endParaRPr lang="en-US" sz="13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8353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82</Words>
  <Application>Microsoft Macintosh PowerPoint</Application>
  <PresentationFormat>On-screen Show (4:3)</PresentationFormat>
  <Paragraphs>43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Zara Zelenko</dc:creator>
  <cp:lastModifiedBy>Zara Zelenko</cp:lastModifiedBy>
  <cp:revision>14</cp:revision>
  <dcterms:created xsi:type="dcterms:W3CDTF">2016-06-25T17:34:57Z</dcterms:created>
  <dcterms:modified xsi:type="dcterms:W3CDTF">2016-06-25T17:38:46Z</dcterms:modified>
</cp:coreProperties>
</file>