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/>
    <p:restoredTop sz="96143"/>
  </p:normalViewPr>
  <p:slideViewPr>
    <p:cSldViewPr snapToGrid="0" snapToObjects="1">
      <p:cViewPr>
        <p:scale>
          <a:sx n="134" d="100"/>
          <a:sy n="134" d="100"/>
        </p:scale>
        <p:origin x="-1336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kristina:Desktop:Screen%20paper:excel:whi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Sheet1!$N$8</c:f>
              <c:strCache>
                <c:ptCount val="1"/>
                <c:pt idx="0">
                  <c:v>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Sheet1!$O$13:$P$13</c:f>
                <c:numCache>
                  <c:formatCode>General</c:formatCode>
                  <c:ptCount val="2"/>
                  <c:pt idx="0">
                    <c:v>0.0235325136778883</c:v>
                  </c:pt>
                  <c:pt idx="1">
                    <c:v>0.0400788123576536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Sheet1!$O$7:$P$7</c:f>
              <c:strCache>
                <c:ptCount val="2"/>
                <c:pt idx="0">
                  <c:v>XX</c:v>
                </c:pt>
                <c:pt idx="1">
                  <c:v>XY</c:v>
                </c:pt>
              </c:strCache>
            </c:strRef>
          </c:cat>
          <c:val>
            <c:numRef>
              <c:f>Sheet1!$O$8:$P$8</c:f>
              <c:numCache>
                <c:formatCode>General</c:formatCode>
                <c:ptCount val="2"/>
                <c:pt idx="0">
                  <c:v>2.095759999999998</c:v>
                </c:pt>
                <c:pt idx="1">
                  <c:v>1.62918</c:v>
                </c:pt>
              </c:numCache>
            </c:numRef>
          </c:val>
        </c:ser>
        <c:ser>
          <c:idx val="1"/>
          <c:order val="1"/>
          <c:tx>
            <c:strRef>
              <c:f>Sheet1!$N$9</c:f>
              <c:strCache>
                <c:ptCount val="1"/>
                <c:pt idx="0">
                  <c:v>w1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Sheet1!$O$14:$P$14</c:f>
                <c:numCache>
                  <c:formatCode>General</c:formatCode>
                  <c:ptCount val="2"/>
                  <c:pt idx="0">
                    <c:v>0.0117990070477573</c:v>
                  </c:pt>
                  <c:pt idx="1">
                    <c:v>0.00659023520065877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Sheet1!$O$7:$P$7</c:f>
              <c:strCache>
                <c:ptCount val="2"/>
                <c:pt idx="0">
                  <c:v>XX</c:v>
                </c:pt>
                <c:pt idx="1">
                  <c:v>XY</c:v>
                </c:pt>
              </c:strCache>
            </c:strRef>
          </c:cat>
          <c:val>
            <c:numRef>
              <c:f>Sheet1!$O$9:$P$9</c:f>
              <c:numCache>
                <c:formatCode>General</c:formatCode>
                <c:ptCount val="2"/>
                <c:pt idx="0">
                  <c:v>1.880183157894737</c:v>
                </c:pt>
                <c:pt idx="1">
                  <c:v>1.51094</c:v>
                </c:pt>
              </c:numCache>
            </c:numRef>
          </c:val>
        </c:ser>
        <c:ser>
          <c:idx val="2"/>
          <c:order val="2"/>
          <c:tx>
            <c:strRef>
              <c:f>Sheet1!$N$10</c:f>
              <c:strCache>
                <c:ptCount val="1"/>
                <c:pt idx="0">
                  <c:v>w1118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Sheet1!$O$15:$P$15</c:f>
                <c:numCache>
                  <c:formatCode>General</c:formatCode>
                  <c:ptCount val="2"/>
                  <c:pt idx="0">
                    <c:v>0.0270301899134838</c:v>
                  </c:pt>
                  <c:pt idx="1">
                    <c:v>0.0588041588842433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Sheet1!$O$7:$P$7</c:f>
              <c:strCache>
                <c:ptCount val="2"/>
                <c:pt idx="0">
                  <c:v>XX</c:v>
                </c:pt>
                <c:pt idx="1">
                  <c:v>XY</c:v>
                </c:pt>
              </c:strCache>
            </c:strRef>
          </c:cat>
          <c:val>
            <c:numRef>
              <c:f>Sheet1!$O$10:$P$10</c:f>
              <c:numCache>
                <c:formatCode>General</c:formatCode>
                <c:ptCount val="2"/>
                <c:pt idx="0">
                  <c:v>1.915288421052632</c:v>
                </c:pt>
                <c:pt idx="1">
                  <c:v>1.539560833333333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0963008"/>
        <c:axId val="-2040952688"/>
      </c:barChart>
      <c:catAx>
        <c:axId val="-2040963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0" i="1" baseline="0"/>
            </a:pPr>
            <a:endParaRPr lang="en-US"/>
          </a:p>
        </c:txPr>
        <c:crossAx val="-2040952688"/>
        <c:crosses val="autoZero"/>
        <c:auto val="1"/>
        <c:lblAlgn val="ctr"/>
        <c:lblOffset val="100"/>
        <c:noMultiLvlLbl val="0"/>
      </c:catAx>
      <c:valAx>
        <c:axId val="-2040952688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b="0" dirty="0"/>
                  <a:t>larval weight in mg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" lastClr="FFFFFF">
                <a:lumMod val="85000"/>
              </a:sysClr>
            </a:solidFill>
          </a:ln>
        </c:spPr>
        <c:crossAx val="-204096300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35D39-A9EF-0F44-A34C-AD8EEDE392F8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82133-CA36-9842-A4B3-74B23D03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6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2FAB96-98D5-2648-AD75-63BAADF9A138}" type="slidenum">
              <a:rPr lang="en-US" alt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225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7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1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40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>
                <a:ea typeface="ＭＳ Ｐゴシック" charset="-128"/>
                <a:cs typeface="ＭＳ Ｐゴシック" charset="-128"/>
              </a:rPr>
              <a:t> Figure S2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353639" y="1552575"/>
            <a:ext cx="5484723" cy="3290834"/>
            <a:chOff x="3483605" y="1552575"/>
            <a:chExt cx="5484723" cy="3290834"/>
          </a:xfrm>
        </p:grpSpPr>
        <p:graphicFrame>
          <p:nvGraphicFramePr>
            <p:cNvPr id="14" name="Chart 13"/>
            <p:cNvGraphicFramePr/>
            <p:nvPr>
              <p:extLst>
                <p:ext uri="{D42A27DB-BD31-4B8C-83A1-F6EECF244321}">
                  <p14:modId xmlns:p14="http://schemas.microsoft.com/office/powerpoint/2010/main" val="1247198826"/>
                </p:ext>
              </p:extLst>
            </p:nvPr>
          </p:nvGraphicFramePr>
          <p:xfrm>
            <a:off x="3483605" y="1552575"/>
            <a:ext cx="5484723" cy="32908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075" name="TextBox 8"/>
            <p:cNvSpPr txBox="1">
              <a:spLocks noChangeArrowheads="1"/>
            </p:cNvSpPr>
            <p:nvPr/>
          </p:nvSpPr>
          <p:spPr bwMode="auto">
            <a:xfrm>
              <a:off x="4921465" y="1620783"/>
              <a:ext cx="5873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ea typeface="ＭＳ Ｐゴシック" charset="-128"/>
                  <a:cs typeface="ＭＳ Ｐゴシック" charset="-128"/>
                </a:rPr>
                <a:t>11 %</a:t>
              </a:r>
            </a:p>
          </p:txBody>
        </p:sp>
        <p:sp>
          <p:nvSpPr>
            <p:cNvPr id="3076" name="TextBox 10"/>
            <p:cNvSpPr txBox="1">
              <a:spLocks noChangeArrowheads="1"/>
            </p:cNvSpPr>
            <p:nvPr/>
          </p:nvSpPr>
          <p:spPr bwMode="auto">
            <a:xfrm>
              <a:off x="7157856" y="1957742"/>
              <a:ext cx="48260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ea typeface="ＭＳ Ｐゴシック" charset="-128"/>
                  <a:cs typeface="ＭＳ Ｐゴシック" charset="-128"/>
                </a:rPr>
                <a:t>8 %</a:t>
              </a:r>
            </a:p>
          </p:txBody>
        </p:sp>
        <p:sp>
          <p:nvSpPr>
            <p:cNvPr id="12" name="Right Bracket 11"/>
            <p:cNvSpPr/>
            <p:nvPr/>
          </p:nvSpPr>
          <p:spPr>
            <a:xfrm rot="5400000" flipH="1">
              <a:off x="5137591" y="1785452"/>
              <a:ext cx="50800" cy="379413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ight Bracket 12"/>
            <p:cNvSpPr/>
            <p:nvPr/>
          </p:nvSpPr>
          <p:spPr>
            <a:xfrm rot="5400000" flipH="1">
              <a:off x="7344543" y="2146046"/>
              <a:ext cx="49213" cy="366712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079" name="TextBox 1"/>
          <p:cNvSpPr txBox="1">
            <a:spLocks noChangeArrowheads="1"/>
          </p:cNvSpPr>
          <p:nvPr/>
        </p:nvSpPr>
        <p:spPr bwMode="auto">
          <a:xfrm>
            <a:off x="1268413" y="5145088"/>
            <a:ext cx="89852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+mn-lt"/>
              </a:rPr>
              <a:t>Mutations in the </a:t>
            </a:r>
            <a:r>
              <a:rPr lang="en-US" altLang="en-US" sz="1200" b="1" i="1" dirty="0">
                <a:latin typeface="+mn-lt"/>
              </a:rPr>
              <a:t>white</a:t>
            </a:r>
            <a:r>
              <a:rPr lang="en-US" altLang="en-US" sz="1200" b="1" dirty="0">
                <a:latin typeface="+mn-lt"/>
              </a:rPr>
              <a:t> gene cause a reduction in the growth </a:t>
            </a:r>
            <a:r>
              <a:rPr lang="en-US" altLang="en-US" sz="1200" b="1" dirty="0" smtClean="0">
                <a:latin typeface="+mn-lt"/>
              </a:rPr>
              <a:t> </a:t>
            </a:r>
            <a:r>
              <a:rPr lang="en-US" altLang="en-US" sz="1200" b="1" dirty="0">
                <a:latin typeface="+mn-lt"/>
              </a:rPr>
              <a:t>of both female and male larvae</a:t>
            </a:r>
          </a:p>
          <a:p>
            <a:pPr eaLnBrk="1" hangingPunct="1"/>
            <a:endParaRPr lang="en-US" altLang="en-US" sz="1200" b="1" dirty="0">
              <a:latin typeface="+mn-lt"/>
            </a:endParaRPr>
          </a:p>
          <a:p>
            <a:pPr eaLnBrk="1" hangingPunct="1"/>
            <a:r>
              <a:rPr lang="en-US" altLang="en-US" sz="1200" b="1" dirty="0">
                <a:latin typeface="+mn-lt"/>
              </a:rPr>
              <a:t>Figure S2 </a:t>
            </a:r>
            <a:r>
              <a:rPr lang="en-US" altLang="en-US" sz="1200" dirty="0">
                <a:latin typeface="+mn-lt"/>
              </a:rPr>
              <a:t>OR female and male third instar wandering larvae are larger (11% and 8%, respectively) than </a:t>
            </a:r>
            <a:r>
              <a:rPr lang="en-US" altLang="en-US" sz="1200" i="1" dirty="0" smtClean="0">
                <a:latin typeface="+mn-lt"/>
              </a:rPr>
              <a:t>w</a:t>
            </a:r>
            <a:r>
              <a:rPr lang="en-US" altLang="en-US" sz="1200" i="1" baseline="30000" dirty="0">
                <a:latin typeface="+mn-lt"/>
              </a:rPr>
              <a:t>1</a:t>
            </a:r>
            <a:r>
              <a:rPr lang="en-US" altLang="en-US" sz="1200" dirty="0" smtClean="0">
                <a:latin typeface="+mn-lt"/>
              </a:rPr>
              <a:t> </a:t>
            </a:r>
            <a:r>
              <a:rPr lang="en-US" altLang="en-US" sz="1200" dirty="0">
                <a:latin typeface="+mn-lt"/>
              </a:rPr>
              <a:t>larvae. OR and </a:t>
            </a:r>
            <a:r>
              <a:rPr lang="en-US" altLang="en-US" sz="1200" i="1" dirty="0">
                <a:latin typeface="+mn-lt"/>
              </a:rPr>
              <a:t>w</a:t>
            </a:r>
            <a:r>
              <a:rPr lang="en-US" altLang="en-US" sz="1200" i="1" baseline="30000" dirty="0">
                <a:latin typeface="+mn-lt"/>
              </a:rPr>
              <a:t>1 </a:t>
            </a:r>
            <a:r>
              <a:rPr lang="en-US" altLang="en-US" sz="1200" i="1" baseline="30000" dirty="0" smtClean="0">
                <a:latin typeface="+mn-lt"/>
              </a:rPr>
              <a:t> </a:t>
            </a:r>
            <a:r>
              <a:rPr lang="en-US" altLang="en-US" sz="1200" dirty="0" smtClean="0">
                <a:latin typeface="+mn-lt"/>
              </a:rPr>
              <a:t>flies</a:t>
            </a:r>
            <a:r>
              <a:rPr lang="en-US" altLang="en-US" sz="1200" dirty="0">
                <a:latin typeface="+mn-lt"/>
              </a:rPr>
              <a:t>, as well as OR and  </a:t>
            </a:r>
            <a:r>
              <a:rPr lang="en-US" altLang="en-US" sz="1200" i="1" dirty="0">
                <a:latin typeface="+mn-lt"/>
              </a:rPr>
              <a:t>w</a:t>
            </a:r>
            <a:r>
              <a:rPr lang="en-US" altLang="en-US" sz="1200" i="1" baseline="30000" dirty="0">
                <a:latin typeface="+mn-lt"/>
              </a:rPr>
              <a:t>1118</a:t>
            </a:r>
            <a:r>
              <a:rPr lang="en-US" altLang="en-US" sz="1200" dirty="0">
                <a:latin typeface="+mn-lt"/>
              </a:rPr>
              <a:t> flies, were co-cultured and wandering third instar larvae were rinsed, blotted dry and weighed.  P&lt; </a:t>
            </a:r>
            <a:r>
              <a:rPr lang="de-CH" altLang="en-US" sz="1200" dirty="0">
                <a:latin typeface="+mn-lt"/>
              </a:rPr>
              <a:t>3.69309E-09 </a:t>
            </a:r>
            <a:r>
              <a:rPr lang="de-CH" altLang="en-US" sz="1200" dirty="0" err="1">
                <a:latin typeface="+mn-lt"/>
              </a:rPr>
              <a:t>as</a:t>
            </a:r>
            <a:r>
              <a:rPr lang="de-CH" altLang="en-US" sz="1200" dirty="0">
                <a:latin typeface="+mn-lt"/>
              </a:rPr>
              <a:t> </a:t>
            </a:r>
            <a:r>
              <a:rPr lang="de-CH" altLang="en-US" sz="1200" dirty="0" err="1">
                <a:latin typeface="+mn-lt"/>
              </a:rPr>
              <a:t>calculated</a:t>
            </a:r>
            <a:r>
              <a:rPr lang="de-CH" altLang="en-US" sz="1200" dirty="0">
                <a:latin typeface="+mn-lt"/>
              </a:rPr>
              <a:t> </a:t>
            </a:r>
            <a:r>
              <a:rPr lang="de-CH" altLang="en-US" sz="1200" dirty="0" err="1">
                <a:latin typeface="+mn-lt"/>
              </a:rPr>
              <a:t>by</a:t>
            </a:r>
            <a:r>
              <a:rPr lang="de-CH" altLang="en-US" sz="1200" dirty="0">
                <a:latin typeface="+mn-lt"/>
              </a:rPr>
              <a:t> </a:t>
            </a:r>
            <a:r>
              <a:rPr lang="de-CH" altLang="en-US" sz="1200" dirty="0" err="1">
                <a:latin typeface="+mn-lt"/>
              </a:rPr>
              <a:t>student</a:t>
            </a:r>
            <a:r>
              <a:rPr lang="de-CH" altLang="en-US" sz="1200" dirty="0">
                <a:latin typeface="+mn-lt"/>
              </a:rPr>
              <a:t> t-test</a:t>
            </a:r>
            <a:r>
              <a:rPr lang="de-CH" altLang="en-US" sz="1200" dirty="0" smtClean="0">
                <a:latin typeface="+mn-lt"/>
              </a:rPr>
              <a:t>. Bars </a:t>
            </a:r>
            <a:r>
              <a:rPr lang="de-CH" altLang="en-US" sz="1200" dirty="0" err="1" smtClean="0">
                <a:latin typeface="+mn-lt"/>
              </a:rPr>
              <a:t>are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dirty="0" err="1" smtClean="0">
                <a:latin typeface="+mn-lt"/>
              </a:rPr>
              <a:t>shaded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dirty="0" err="1" smtClean="0">
                <a:latin typeface="+mn-lt"/>
              </a:rPr>
              <a:t>as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dirty="0" err="1" smtClean="0">
                <a:latin typeface="+mn-lt"/>
              </a:rPr>
              <a:t>follows</a:t>
            </a:r>
            <a:r>
              <a:rPr lang="de-CH" altLang="en-US" sz="1200" dirty="0" smtClean="0">
                <a:latin typeface="+mn-lt"/>
              </a:rPr>
              <a:t>: OR (</a:t>
            </a:r>
            <a:r>
              <a:rPr lang="de-CH" altLang="en-US" sz="1200" dirty="0" err="1" smtClean="0">
                <a:latin typeface="+mn-lt"/>
              </a:rPr>
              <a:t>no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dirty="0" err="1" smtClean="0">
                <a:latin typeface="+mn-lt"/>
              </a:rPr>
              <a:t>fill</a:t>
            </a:r>
            <a:r>
              <a:rPr lang="de-CH" altLang="en-US" sz="1200" dirty="0" smtClean="0">
                <a:latin typeface="+mn-lt"/>
              </a:rPr>
              <a:t>), </a:t>
            </a:r>
            <a:r>
              <a:rPr lang="de-CH" altLang="en-US" sz="1200" i="1" dirty="0" err="1" smtClean="0">
                <a:latin typeface="+mn-lt"/>
              </a:rPr>
              <a:t>w</a:t>
            </a:r>
            <a:r>
              <a:rPr lang="de-CH" altLang="en-US" sz="1200" i="1" baseline="30000" dirty="0" smtClean="0">
                <a:latin typeface="+mn-lt"/>
              </a:rPr>
              <a:t> 1</a:t>
            </a:r>
            <a:r>
              <a:rPr lang="de-CH" altLang="en-US" sz="1200" dirty="0" smtClean="0">
                <a:latin typeface="+mn-lt"/>
              </a:rPr>
              <a:t> (light </a:t>
            </a:r>
            <a:r>
              <a:rPr lang="de-CH" altLang="en-US" sz="1200" dirty="0" err="1" smtClean="0">
                <a:latin typeface="+mn-lt"/>
              </a:rPr>
              <a:t>gray</a:t>
            </a:r>
            <a:r>
              <a:rPr lang="de-CH" altLang="en-US" sz="1200" dirty="0" smtClean="0">
                <a:latin typeface="+mn-lt"/>
              </a:rPr>
              <a:t>) </a:t>
            </a:r>
            <a:r>
              <a:rPr lang="de-CH" altLang="en-US" sz="1200" dirty="0" err="1" smtClean="0">
                <a:latin typeface="+mn-lt"/>
              </a:rPr>
              <a:t>and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i="1" dirty="0" smtClean="0">
                <a:latin typeface="+mn-lt"/>
              </a:rPr>
              <a:t>w</a:t>
            </a:r>
            <a:r>
              <a:rPr lang="de-CH" altLang="en-US" sz="1200" i="1" baseline="30000" dirty="0" smtClean="0">
                <a:latin typeface="+mn-lt"/>
              </a:rPr>
              <a:t>1118 </a:t>
            </a:r>
            <a:r>
              <a:rPr lang="de-CH" altLang="en-US" sz="1200" i="1" dirty="0" smtClean="0">
                <a:latin typeface="+mn-lt"/>
              </a:rPr>
              <a:t>(</a:t>
            </a:r>
            <a:r>
              <a:rPr lang="de-CH" altLang="en-US" sz="1200" dirty="0" err="1" smtClean="0">
                <a:latin typeface="+mn-lt"/>
              </a:rPr>
              <a:t>dark</a:t>
            </a:r>
            <a:r>
              <a:rPr lang="de-CH" altLang="en-US" sz="1200" dirty="0" smtClean="0">
                <a:latin typeface="+mn-lt"/>
              </a:rPr>
              <a:t> </a:t>
            </a:r>
            <a:r>
              <a:rPr lang="de-CH" altLang="en-US" sz="1200" dirty="0" err="1" smtClean="0">
                <a:latin typeface="+mn-lt"/>
              </a:rPr>
              <a:t>gray</a:t>
            </a:r>
            <a:r>
              <a:rPr lang="de-CH" altLang="en-US" sz="1200" dirty="0" smtClean="0">
                <a:latin typeface="+mn-lt"/>
              </a:rPr>
              <a:t>).</a:t>
            </a:r>
            <a:endParaRPr lang="en-US" altLang="en-US" sz="1200" baseline="30000" dirty="0">
              <a:latin typeface="+mn-lt"/>
            </a:endParaRP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2119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113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ＭＳ Ｐゴシック</vt:lpstr>
      <vt:lpstr>Office Theme</vt:lpstr>
      <vt:lpstr> Figure S2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Supplement</dc:title>
  <dc:creator>Microsoft Office User</dc:creator>
  <cp:lastModifiedBy>Microsoft Office User</cp:lastModifiedBy>
  <cp:revision>105</cp:revision>
  <dcterms:created xsi:type="dcterms:W3CDTF">2016-09-29T08:53:19Z</dcterms:created>
  <dcterms:modified xsi:type="dcterms:W3CDTF">2016-12-31T10:38:12Z</dcterms:modified>
</cp:coreProperties>
</file>