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5"/>
    <p:restoredTop sz="96143"/>
  </p:normalViewPr>
  <p:slideViewPr>
    <p:cSldViewPr snapToGrid="0" snapToObjects="1">
      <p:cViewPr>
        <p:scale>
          <a:sx n="134" d="100"/>
          <a:sy n="134" d="100"/>
        </p:scale>
        <p:origin x="-1336" y="-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kristina/Desktop/Screen%20paper/excel/sh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kristina/Desktop/Screen%20paper/excel/SLIRP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kristina/Desktop/larval%20weights/ROI/SMC3:Cap/gSMC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avg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Sheet1!$B$15:$D$15</c:f>
                <c:numCache>
                  <c:formatCode>General</c:formatCode>
                  <c:ptCount val="3"/>
                  <c:pt idx="0">
                    <c:v>0.0132770175439921</c:v>
                  </c:pt>
                  <c:pt idx="1">
                    <c:v>0.022586057950013</c:v>
                  </c:pt>
                </c:numCache>
              </c:numRef>
            </c:plus>
            <c:minus>
              <c:numRef>
                <c:f>Sheet1!$B$15:$D$15</c:f>
                <c:numCache>
                  <c:formatCode>General</c:formatCode>
                  <c:ptCount val="3"/>
                  <c:pt idx="0">
                    <c:v>0.0132770175439921</c:v>
                  </c:pt>
                  <c:pt idx="1">
                    <c:v>0.022586057950013</c:v>
                  </c:pt>
                </c:numCache>
              </c:numRef>
            </c:minus>
          </c:errBars>
          <c:cat>
            <c:strRef>
              <c:f>Sheet1!$B$13:$C$13</c:f>
              <c:strCache>
                <c:ptCount val="2"/>
                <c:pt idx="0">
                  <c:v>DC133</c:v>
                </c:pt>
                <c:pt idx="1">
                  <c:v>w;shi4c/+</c:v>
                </c:pt>
              </c:strCache>
            </c:strRef>
          </c:cat>
          <c:val>
            <c:numRef>
              <c:f>Sheet1!$B$14:$C$14</c:f>
              <c:numCache>
                <c:formatCode>General</c:formatCode>
                <c:ptCount val="2"/>
                <c:pt idx="0">
                  <c:v>1.091355482254043</c:v>
                </c:pt>
                <c:pt idx="1">
                  <c:v>0.993875002939655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5771648"/>
        <c:axId val="-2045134592"/>
      </c:barChart>
      <c:catAx>
        <c:axId val="-204577164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45134592"/>
        <c:crosses val="autoZero"/>
        <c:auto val="1"/>
        <c:lblAlgn val="ctr"/>
        <c:lblOffset val="100"/>
        <c:noMultiLvlLbl val="0"/>
      </c:catAx>
      <c:valAx>
        <c:axId val="-2045134592"/>
        <c:scaling>
          <c:orientation val="minMax"/>
          <c:min val="0.85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-20457716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Sheet1!$H$4</c:f>
              <c:strCache>
                <c:ptCount val="1"/>
                <c:pt idx="0">
                  <c:v>ratio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Sheet1!$I$5:$J$5</c:f>
                <c:numCache>
                  <c:formatCode>General</c:formatCode>
                  <c:ptCount val="2"/>
                  <c:pt idx="0">
                    <c:v>0.0201891641377096</c:v>
                  </c:pt>
                </c:numCache>
              </c:numRef>
            </c:plus>
            <c:minus>
              <c:numRef>
                <c:f>Sheet1!$I$5:$J$5</c:f>
                <c:numCache>
                  <c:formatCode>General</c:formatCode>
                  <c:ptCount val="2"/>
                  <c:pt idx="0">
                    <c:v>0.0201891641377096</c:v>
                  </c:pt>
                </c:numCache>
              </c:numRef>
            </c:minus>
          </c:errBars>
          <c:cat>
            <c:strRef>
              <c:f>Sheet1!$I$3:$J$3</c:f>
              <c:strCache>
                <c:ptCount val="2"/>
                <c:pt idx="0">
                  <c:v>DC050</c:v>
                </c:pt>
                <c:pt idx="1">
                  <c:v>DC378</c:v>
                </c:pt>
              </c:strCache>
            </c:strRef>
          </c:cat>
          <c:val>
            <c:numRef>
              <c:f>Sheet1!$I$4:$J$4</c:f>
              <c:numCache>
                <c:formatCode>General</c:formatCode>
                <c:ptCount val="2"/>
                <c:pt idx="0">
                  <c:v>1.011014488180732</c:v>
                </c:pt>
                <c:pt idx="1">
                  <c:v>1.015824810879322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9815520"/>
        <c:axId val="-2080940480"/>
      </c:barChart>
      <c:catAx>
        <c:axId val="-20398155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80940480"/>
        <c:crosses val="autoZero"/>
        <c:auto val="1"/>
        <c:lblAlgn val="ctr"/>
        <c:lblOffset val="100"/>
        <c:noMultiLvlLbl val="0"/>
      </c:catAx>
      <c:valAx>
        <c:axId val="-2080940480"/>
        <c:scaling>
          <c:orientation val="minMax"/>
          <c:max val="1.15"/>
          <c:min val="0.85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-2039815520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40855677354056"/>
          <c:y val="0.0860696517412935"/>
          <c:w val="0.79714425402707"/>
          <c:h val="0.8235158851412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Sheet1!$AY$8</c:f>
              <c:strCache>
                <c:ptCount val="1"/>
                <c:pt idx="0">
                  <c:v>ratio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Sheet1!$AZ$9:$BD$9</c:f>
                <c:numCache>
                  <c:formatCode>General</c:formatCode>
                  <c:ptCount val="5"/>
                  <c:pt idx="0">
                    <c:v>0.00891373000583271</c:v>
                  </c:pt>
                </c:numCache>
              </c:numRef>
            </c:plus>
            <c:minus>
              <c:numRef>
                <c:f>Sheet1!$AZ$9:$BD$9</c:f>
                <c:numCache>
                  <c:formatCode>General</c:formatCode>
                  <c:ptCount val="5"/>
                  <c:pt idx="0">
                    <c:v>0.00891373000583271</c:v>
                  </c:pt>
                </c:numCache>
              </c:numRef>
            </c:minus>
          </c:errBars>
          <c:cat>
            <c:strRef>
              <c:f>Sheet1!$AZ$7:$BD$7</c:f>
              <c:strCache>
                <c:ptCount val="5"/>
                <c:pt idx="0">
                  <c:v>DC316</c:v>
                </c:pt>
                <c:pt idx="1">
                  <c:v>1113</c:v>
                </c:pt>
                <c:pt idx="2">
                  <c:v>1114</c:v>
                </c:pt>
                <c:pt idx="3">
                  <c:v>1115;  1113</c:v>
                </c:pt>
                <c:pt idx="4">
                  <c:v>1115; 1114</c:v>
                </c:pt>
              </c:strCache>
            </c:strRef>
          </c:cat>
          <c:val>
            <c:numRef>
              <c:f>Sheet1!$AZ$8:$BD$8</c:f>
              <c:numCache>
                <c:formatCode>General</c:formatCode>
                <c:ptCount val="5"/>
                <c:pt idx="0">
                  <c:v>1.10540546503973</c:v>
                </c:pt>
                <c:pt idx="1">
                  <c:v>0.982111887298834</c:v>
                </c:pt>
                <c:pt idx="2">
                  <c:v>0.992563882506021</c:v>
                </c:pt>
                <c:pt idx="3">
                  <c:v>1.007798707303684</c:v>
                </c:pt>
                <c:pt idx="4">
                  <c:v>0.989915288943063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5724176"/>
        <c:axId val="-2081301968"/>
      </c:barChart>
      <c:catAx>
        <c:axId val="-204572417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81301968"/>
        <c:crosses val="autoZero"/>
        <c:auto val="1"/>
        <c:lblAlgn val="ctr"/>
        <c:lblOffset val="100"/>
        <c:noMultiLvlLbl val="0"/>
      </c:catAx>
      <c:valAx>
        <c:axId val="-2081301968"/>
        <c:scaling>
          <c:orientation val="minMax"/>
          <c:min val="0.85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-20457241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35D39-A9EF-0F44-A34C-AD8EEDE392F8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82133-CA36-9842-A4B3-74B23D03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6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0D05CD-B577-0A4C-AD9C-A8C51348720B}" type="slidenum">
              <a:rPr lang="en-US" alt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4602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2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0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7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9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8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35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1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140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9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3200" dirty="0">
                <a:ea typeface="ＭＳ Ｐゴシック" charset="-128"/>
                <a:cs typeface="ＭＳ Ｐゴシック" charset="-128"/>
              </a:rPr>
              <a:t>Figure S3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 rot="16200000">
            <a:off x="21915" y="2768599"/>
            <a:ext cx="1008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dirty="0">
                <a:solidFill>
                  <a:srgbClr val="000000"/>
                </a:solidFill>
                <a:latin typeface="+mn-lt"/>
              </a:rPr>
              <a:t> XY, </a:t>
            </a:r>
            <a:r>
              <a:rPr lang="en-US" altLang="en-US" sz="1400" i="1" dirty="0" err="1" smtClean="0">
                <a:solidFill>
                  <a:srgbClr val="000000"/>
                </a:solidFill>
                <a:latin typeface="+mn-lt"/>
              </a:rPr>
              <a:t>Dp</a:t>
            </a:r>
            <a:r>
              <a:rPr lang="en-US" altLang="en-US" sz="1400" i="1" dirty="0" smtClean="0">
                <a:latin typeface="+mn-lt"/>
              </a:rPr>
              <a:t> </a:t>
            </a:r>
            <a:r>
              <a:rPr lang="en-US" altLang="en-US" sz="1400" i="1" dirty="0">
                <a:latin typeface="+mn-lt"/>
              </a:rPr>
              <a:t>/ </a:t>
            </a:r>
            <a:r>
              <a:rPr lang="en-US" altLang="en-US" sz="1400" i="1" dirty="0">
                <a:solidFill>
                  <a:srgbClr val="000000"/>
                </a:solidFill>
                <a:latin typeface="+mn-lt"/>
              </a:rPr>
              <a:t>XY</a:t>
            </a:r>
            <a:endParaRPr lang="en-US" altLang="en-US" sz="1400" i="1" dirty="0">
              <a:latin typeface="+mn-lt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 rot="16200000">
            <a:off x="4008852" y="2768600"/>
            <a:ext cx="1047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dirty="0">
                <a:solidFill>
                  <a:srgbClr val="000000"/>
                </a:solidFill>
                <a:latin typeface="+mn-lt"/>
              </a:rPr>
              <a:t> XY, </a:t>
            </a:r>
            <a:r>
              <a:rPr lang="en-US" altLang="en-US" sz="1400" i="1" dirty="0" err="1">
                <a:solidFill>
                  <a:srgbClr val="000000"/>
                </a:solidFill>
                <a:latin typeface="+mn-lt"/>
              </a:rPr>
              <a:t>Dp</a:t>
            </a:r>
            <a:r>
              <a:rPr lang="en-US" altLang="en-US" sz="1400" i="1" dirty="0">
                <a:latin typeface="+mn-lt"/>
              </a:rPr>
              <a:t> / </a:t>
            </a:r>
            <a:r>
              <a:rPr lang="en-US" altLang="en-US" sz="1400" i="1" dirty="0">
                <a:solidFill>
                  <a:srgbClr val="000000"/>
                </a:solidFill>
                <a:latin typeface="+mn-lt"/>
              </a:rPr>
              <a:t>XY</a:t>
            </a:r>
            <a:r>
              <a:rPr lang="en-US" altLang="en-US" sz="1400" i="1" dirty="0">
                <a:latin typeface="+mn-lt"/>
              </a:rPr>
              <a:t> 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 rot="16200000">
            <a:off x="7918544" y="2773447"/>
            <a:ext cx="11318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dirty="0">
                <a:solidFill>
                  <a:srgbClr val="000000"/>
                </a:solidFill>
                <a:latin typeface="+mn-lt"/>
              </a:rPr>
              <a:t> XY, </a:t>
            </a:r>
            <a:r>
              <a:rPr lang="en-US" altLang="en-US" sz="1400" i="1" dirty="0" err="1">
                <a:solidFill>
                  <a:srgbClr val="000000"/>
                </a:solidFill>
                <a:latin typeface="+mn-lt"/>
              </a:rPr>
              <a:t>Dp</a:t>
            </a:r>
            <a:r>
              <a:rPr lang="en-US" altLang="en-US" sz="1400" i="1" dirty="0">
                <a:latin typeface="+mn-lt"/>
              </a:rPr>
              <a:t> / </a:t>
            </a:r>
            <a:r>
              <a:rPr lang="en-US" altLang="en-US" sz="1400" i="1" dirty="0">
                <a:solidFill>
                  <a:srgbClr val="000000"/>
                </a:solidFill>
                <a:latin typeface="+mn-lt"/>
              </a:rPr>
              <a:t>XY</a:t>
            </a:r>
            <a:r>
              <a:rPr lang="en-US" altLang="en-US" sz="1400" i="1" dirty="0">
                <a:latin typeface="+mn-lt"/>
              </a:rPr>
              <a:t> </a:t>
            </a:r>
          </a:p>
        </p:txBody>
      </p:sp>
      <p:sp>
        <p:nvSpPr>
          <p:cNvPr id="14352" name="TextBox 17"/>
          <p:cNvSpPr txBox="1">
            <a:spLocks noChangeArrowheads="1"/>
          </p:cNvSpPr>
          <p:nvPr/>
        </p:nvSpPr>
        <p:spPr bwMode="auto">
          <a:xfrm>
            <a:off x="323540" y="1508124"/>
            <a:ext cx="404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dirty="0"/>
              <a:t>A</a:t>
            </a:r>
          </a:p>
        </p:txBody>
      </p:sp>
      <p:sp>
        <p:nvSpPr>
          <p:cNvPr id="14353" name="TextBox 18"/>
          <p:cNvSpPr txBox="1">
            <a:spLocks noChangeArrowheads="1"/>
          </p:cNvSpPr>
          <p:nvPr/>
        </p:nvSpPr>
        <p:spPr bwMode="auto">
          <a:xfrm flipH="1">
            <a:off x="8253704" y="1508124"/>
            <a:ext cx="378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/>
              <a:t>C</a:t>
            </a:r>
          </a:p>
        </p:txBody>
      </p:sp>
      <p:sp>
        <p:nvSpPr>
          <p:cNvPr id="14354" name="TextBox 19"/>
          <p:cNvSpPr txBox="1">
            <a:spLocks noChangeArrowheads="1"/>
          </p:cNvSpPr>
          <p:nvPr/>
        </p:nvSpPr>
        <p:spPr bwMode="auto">
          <a:xfrm>
            <a:off x="4288622" y="1508124"/>
            <a:ext cx="404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/>
              <a:t>B</a:t>
            </a:r>
          </a:p>
        </p:txBody>
      </p:sp>
      <p:sp>
        <p:nvSpPr>
          <p:cNvPr id="14355" name="TextBox 11"/>
          <p:cNvSpPr txBox="1">
            <a:spLocks noChangeArrowheads="1"/>
          </p:cNvSpPr>
          <p:nvPr/>
        </p:nvSpPr>
        <p:spPr bwMode="auto">
          <a:xfrm>
            <a:off x="-484188" y="6359525"/>
            <a:ext cx="185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4356" name="TextBox 2"/>
          <p:cNvSpPr txBox="1">
            <a:spLocks noChangeArrowheads="1"/>
          </p:cNvSpPr>
          <p:nvPr/>
        </p:nvSpPr>
        <p:spPr bwMode="auto">
          <a:xfrm>
            <a:off x="552450" y="4547256"/>
            <a:ext cx="11406188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r>
              <a:rPr lang="en-US" altLang="en-US" sz="1200" b="1" dirty="0"/>
              <a:t>Duplication of candidate genes </a:t>
            </a:r>
            <a:r>
              <a:rPr lang="en-US" altLang="en-US" sz="1200" b="1" i="1" dirty="0"/>
              <a:t>SLIRP1, </a:t>
            </a:r>
            <a:r>
              <a:rPr lang="en-US" altLang="en-US" sz="1200" b="1" i="1" dirty="0" err="1"/>
              <a:t>shibire</a:t>
            </a:r>
            <a:r>
              <a:rPr lang="en-US" altLang="en-US" sz="1200" b="1" i="1" dirty="0"/>
              <a:t> </a:t>
            </a:r>
            <a:r>
              <a:rPr lang="en-US" altLang="en-US" sz="1200" b="1" dirty="0"/>
              <a:t>and </a:t>
            </a:r>
            <a:r>
              <a:rPr lang="en-US" altLang="en-US" sz="1200" b="1" i="1" dirty="0"/>
              <a:t>SMC3</a:t>
            </a:r>
            <a:r>
              <a:rPr lang="en-US" altLang="en-US" sz="1200" b="1" dirty="0"/>
              <a:t> does not promote growth in male larvae</a:t>
            </a:r>
          </a:p>
          <a:p>
            <a:endParaRPr lang="en-US" altLang="en-US" sz="1200" b="1" dirty="0"/>
          </a:p>
          <a:p>
            <a:r>
              <a:rPr lang="en-US" altLang="en-US" sz="1200" b="1" dirty="0"/>
              <a:t>Figure S3 </a:t>
            </a:r>
            <a:r>
              <a:rPr lang="en-US" altLang="en-US" sz="1200" dirty="0"/>
              <a:t>(A) A small duplication containing </a:t>
            </a:r>
            <a:r>
              <a:rPr lang="en-US" altLang="en-US" sz="1200" i="1" dirty="0"/>
              <a:t>SLIRP1</a:t>
            </a:r>
            <a:r>
              <a:rPr lang="en-US" altLang="en-US" sz="1200" dirty="0"/>
              <a:t> </a:t>
            </a:r>
            <a:r>
              <a:rPr lang="en-US" altLang="en-US" sz="1200" i="1" dirty="0"/>
              <a:t>(</a:t>
            </a:r>
            <a:r>
              <a:rPr lang="en-US" altLang="en-US" sz="1200" i="1" dirty="0" err="1"/>
              <a:t>Dp</a:t>
            </a:r>
            <a:r>
              <a:rPr lang="en-US" altLang="en-US" sz="1200" i="1" dirty="0"/>
              <a:t>(1;3)DC378)</a:t>
            </a:r>
            <a:r>
              <a:rPr lang="en-US" altLang="en-US" sz="1200" dirty="0"/>
              <a:t> does not </a:t>
            </a:r>
            <a:r>
              <a:rPr lang="en-US" altLang="en-US" sz="1200" dirty="0" smtClean="0"/>
              <a:t>promote growth of larvae. </a:t>
            </a:r>
            <a:r>
              <a:rPr lang="en-US" altLang="en-US" sz="1200" dirty="0"/>
              <a:t>Weight ratios of males with duplications to sibling </a:t>
            </a:r>
            <a:r>
              <a:rPr lang="en-US" altLang="en-US" sz="1200" i="1" dirty="0"/>
              <a:t>w</a:t>
            </a:r>
            <a:r>
              <a:rPr lang="en-US" altLang="en-US" sz="1200" i="1" baseline="30000" dirty="0"/>
              <a:t>1118</a:t>
            </a:r>
            <a:r>
              <a:rPr lang="en-US" altLang="en-US" sz="1200" baseline="30000" dirty="0"/>
              <a:t> </a:t>
            </a:r>
            <a:r>
              <a:rPr lang="en-US" altLang="en-US" sz="1200" dirty="0"/>
              <a:t>males</a:t>
            </a:r>
            <a:r>
              <a:rPr lang="en-US" altLang="en-US" sz="1200" dirty="0" smtClean="0"/>
              <a:t>. </a:t>
            </a:r>
            <a:r>
              <a:rPr lang="en-US" altLang="en-US" sz="1200" i="1" dirty="0" err="1"/>
              <a:t>Dp</a:t>
            </a:r>
            <a:r>
              <a:rPr lang="en-US" altLang="en-US" sz="1200" i="1" dirty="0"/>
              <a:t>(1;3)DC050</a:t>
            </a:r>
            <a:r>
              <a:rPr lang="en-US" altLang="en-US" sz="1200" dirty="0" smtClean="0"/>
              <a:t> </a:t>
            </a:r>
            <a:r>
              <a:rPr lang="en-US" altLang="en-US" sz="1200" dirty="0"/>
              <a:t>serves as </a:t>
            </a:r>
            <a:r>
              <a:rPr lang="en-US" altLang="en-US" sz="1200" dirty="0" smtClean="0"/>
              <a:t>control that contains the </a:t>
            </a:r>
            <a:r>
              <a:rPr lang="en-US" altLang="en-US" sz="1200" dirty="0"/>
              <a:t>full-length </a:t>
            </a:r>
            <a:r>
              <a:rPr lang="en-US" altLang="en-US" sz="1200" i="1" dirty="0" smtClean="0"/>
              <a:t>w</a:t>
            </a:r>
            <a:r>
              <a:rPr lang="en-US" altLang="en-US" sz="1200" dirty="0" smtClean="0"/>
              <a:t> </a:t>
            </a:r>
            <a:r>
              <a:rPr lang="en-US" altLang="en-US" sz="1200" dirty="0"/>
              <a:t>gene but has no effect on </a:t>
            </a:r>
            <a:r>
              <a:rPr lang="en-US" altLang="en-US" sz="1200" dirty="0" smtClean="0"/>
              <a:t>growth.  </a:t>
            </a:r>
            <a:r>
              <a:rPr lang="en-US" altLang="en-US" sz="1200" dirty="0"/>
              <a:t>(B) The Region C-defining duplication on the third chromosome, </a:t>
            </a:r>
            <a:r>
              <a:rPr lang="en-US" altLang="en-US" sz="1200" i="1" dirty="0" err="1"/>
              <a:t>Dp</a:t>
            </a:r>
            <a:r>
              <a:rPr lang="en-US" altLang="en-US" sz="1200" i="1" dirty="0"/>
              <a:t>(1;3)DC133</a:t>
            </a:r>
            <a:r>
              <a:rPr lang="en-US" altLang="en-US" sz="1200" dirty="0"/>
              <a:t>, causes male larvae to grow 9% larger than male </a:t>
            </a:r>
            <a:r>
              <a:rPr lang="en-US" altLang="en-US" sz="1200" i="1" dirty="0"/>
              <a:t>w</a:t>
            </a:r>
            <a:r>
              <a:rPr lang="en-US" altLang="en-US" sz="1200" i="1" baseline="30000" dirty="0"/>
              <a:t>1118</a:t>
            </a:r>
            <a:r>
              <a:rPr lang="en-US" altLang="en-US" sz="1200" i="1" dirty="0"/>
              <a:t> </a:t>
            </a:r>
            <a:r>
              <a:rPr lang="en-US" altLang="en-US" sz="1200" dirty="0"/>
              <a:t>siblings. </a:t>
            </a:r>
            <a:r>
              <a:rPr lang="en-US" altLang="en-US" sz="1200" i="1" dirty="0" err="1"/>
              <a:t>Dp</a:t>
            </a:r>
            <a:r>
              <a:rPr lang="en-US" altLang="en-US" sz="1200" i="1" dirty="0"/>
              <a:t>(1;3)DC133</a:t>
            </a:r>
            <a:r>
              <a:rPr lang="en-US" altLang="en-US" sz="1200" dirty="0"/>
              <a:t> contains the </a:t>
            </a:r>
            <a:r>
              <a:rPr lang="en-US" altLang="en-US" sz="1200" i="1" dirty="0" err="1"/>
              <a:t>shi</a:t>
            </a:r>
            <a:r>
              <a:rPr lang="en-US" altLang="en-US" sz="1200" dirty="0"/>
              <a:t> gene, yet the genomic transgene </a:t>
            </a:r>
            <a:r>
              <a:rPr lang="en-US" altLang="en-US" sz="1200" i="1" dirty="0"/>
              <a:t>shi</a:t>
            </a:r>
            <a:r>
              <a:rPr lang="en-US" altLang="en-US" sz="1200" i="1" baseline="30000" dirty="0"/>
              <a:t>4C</a:t>
            </a:r>
            <a:r>
              <a:rPr lang="en-US" altLang="en-US" sz="1200" dirty="0"/>
              <a:t>, does not increase weights of male larvae. (C) Weight ratios of males with duplications to sibling </a:t>
            </a:r>
            <a:r>
              <a:rPr lang="en-US" altLang="en-US" sz="1200" i="1" dirty="0"/>
              <a:t>w</a:t>
            </a:r>
            <a:r>
              <a:rPr lang="en-US" altLang="en-US" sz="1200" i="1" baseline="30000" dirty="0"/>
              <a:t>1118</a:t>
            </a:r>
            <a:r>
              <a:rPr lang="en-US" altLang="en-US" sz="1200" baseline="30000" dirty="0"/>
              <a:t> </a:t>
            </a:r>
            <a:r>
              <a:rPr lang="en-US" altLang="en-US" sz="1200" dirty="0"/>
              <a:t>males. Male </a:t>
            </a:r>
            <a:r>
              <a:rPr lang="en-US" altLang="en-US" sz="1200" i="1" dirty="0" err="1"/>
              <a:t>Dp</a:t>
            </a:r>
            <a:r>
              <a:rPr lang="en-US" altLang="en-US" sz="1200" i="1" dirty="0"/>
              <a:t>(1;3)DC316</a:t>
            </a:r>
            <a:r>
              <a:rPr lang="en-US" altLang="en-US" sz="1200" dirty="0"/>
              <a:t> duplication larvae weigh 10% more than </a:t>
            </a:r>
            <a:r>
              <a:rPr lang="en-US" altLang="en-US" sz="1200" i="1" dirty="0"/>
              <a:t>w</a:t>
            </a:r>
            <a:r>
              <a:rPr lang="en-US" altLang="en-US" sz="1200" i="1" baseline="30000" dirty="0"/>
              <a:t>1118 </a:t>
            </a:r>
            <a:r>
              <a:rPr lang="en-US" altLang="en-US" sz="1200" dirty="0"/>
              <a:t>siblings yet this does not appear to be due to the </a:t>
            </a:r>
            <a:r>
              <a:rPr lang="en-US" altLang="en-US" sz="1200" i="1" dirty="0"/>
              <a:t>SMC3</a:t>
            </a:r>
            <a:r>
              <a:rPr lang="en-US" altLang="en-US" sz="1200" dirty="0"/>
              <a:t> present on the duplication. Neither individual nor pairs of </a:t>
            </a:r>
            <a:r>
              <a:rPr lang="en-US" altLang="en-US" sz="1200" i="1" dirty="0" err="1"/>
              <a:t>hemagglutinin</a:t>
            </a:r>
            <a:r>
              <a:rPr lang="en-US" altLang="en-US" sz="1200" dirty="0"/>
              <a:t>-tagged genomic transgenes of </a:t>
            </a:r>
            <a:r>
              <a:rPr lang="en-US" altLang="en-US" sz="1200" i="1" dirty="0"/>
              <a:t>SMC3 (1113, 1114 </a:t>
            </a:r>
            <a:r>
              <a:rPr lang="en-US" altLang="en-US" sz="1200" dirty="0"/>
              <a:t>and </a:t>
            </a:r>
            <a:r>
              <a:rPr lang="en-US" altLang="en-US" sz="1200" i="1" dirty="0"/>
              <a:t>1115)</a:t>
            </a:r>
            <a:r>
              <a:rPr lang="en-US" altLang="en-US" sz="1200" dirty="0"/>
              <a:t> result in increased male weights.</a:t>
            </a:r>
          </a:p>
          <a:p>
            <a:endParaRPr lang="en-US" alt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71309" y="1984043"/>
            <a:ext cx="3092810" cy="2137007"/>
            <a:chOff x="4123344" y="1984043"/>
            <a:chExt cx="3092810" cy="2137007"/>
          </a:xfrm>
        </p:grpSpPr>
        <p:graphicFrame>
          <p:nvGraphicFramePr>
            <p:cNvPr id="22" name="Chart 21"/>
            <p:cNvGraphicFramePr>
              <a:graphicFrameLocks/>
            </p:cNvGraphicFramePr>
            <p:nvPr>
              <p:extLst/>
            </p:nvPr>
          </p:nvGraphicFramePr>
          <p:xfrm>
            <a:off x="4123344" y="1984043"/>
            <a:ext cx="3092810" cy="19845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3" name="TextBox 22"/>
            <p:cNvSpPr txBox="1">
              <a:spLocks noChangeArrowheads="1"/>
            </p:cNvSpPr>
            <p:nvPr/>
          </p:nvSpPr>
          <p:spPr bwMode="auto">
            <a:xfrm>
              <a:off x="4914246" y="3844051"/>
              <a:ext cx="223321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i="1" dirty="0" smtClean="0">
                  <a:ea typeface="ＭＳ Ｐゴシック" charset="-128"/>
                  <a:cs typeface="ＭＳ Ｐゴシック" charset="-128"/>
                </a:rPr>
                <a:t>DC133</a:t>
              </a:r>
              <a:r>
                <a:rPr lang="en-US" altLang="en-US" sz="1200" i="1" baseline="30000" dirty="0" smtClean="0">
                  <a:ea typeface="ＭＳ Ｐゴシック" charset="-128"/>
                  <a:cs typeface="ＭＳ Ｐゴシック" charset="-128"/>
                </a:rPr>
                <a:t>                                   </a:t>
              </a:r>
              <a:r>
                <a:rPr lang="en-US" altLang="en-US" sz="1200" i="1" dirty="0">
                  <a:ea typeface="ＭＳ Ｐゴシック" charset="-128"/>
                  <a:cs typeface="ＭＳ Ｐゴシック" charset="-128"/>
                </a:rPr>
                <a:t> </a:t>
              </a:r>
              <a:r>
                <a:rPr lang="en-US" altLang="en-US" sz="1200" i="1" dirty="0" smtClean="0">
                  <a:ea typeface="ＭＳ Ｐゴシック" charset="-128"/>
                  <a:cs typeface="ＭＳ Ｐゴシック" charset="-128"/>
                </a:rPr>
                <a:t>shi4c/+</a:t>
              </a:r>
              <a:endParaRPr lang="en-US" altLang="en-US" sz="1200" i="1" baseline="30000" dirty="0"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50339" y="1980875"/>
            <a:ext cx="3097747" cy="2157737"/>
            <a:chOff x="650339" y="1980875"/>
            <a:chExt cx="3097747" cy="2157737"/>
          </a:xfrm>
        </p:grpSpPr>
        <p:sp>
          <p:nvSpPr>
            <p:cNvPr id="14340" name="TextBox 1"/>
            <p:cNvSpPr txBox="1">
              <a:spLocks noChangeArrowheads="1"/>
            </p:cNvSpPr>
            <p:nvPr/>
          </p:nvSpPr>
          <p:spPr bwMode="auto">
            <a:xfrm>
              <a:off x="1414233" y="3860800"/>
              <a:ext cx="2169629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i="1" dirty="0" smtClean="0">
                  <a:ea typeface="ＭＳ Ｐゴシック" charset="-128"/>
                  <a:cs typeface="ＭＳ Ｐゴシック" charset="-128"/>
                </a:rPr>
                <a:t>DC050</a:t>
              </a:r>
              <a:r>
                <a:rPr lang="en-US" altLang="en-US" sz="1200" i="1" baseline="30000" dirty="0" smtClean="0">
                  <a:ea typeface="ＭＳ Ｐゴシック" charset="-128"/>
                  <a:cs typeface="ＭＳ Ｐゴシック" charset="-128"/>
                </a:rPr>
                <a:t>                                      </a:t>
              </a:r>
              <a:r>
                <a:rPr lang="en-US" altLang="en-US" sz="1200" i="1" dirty="0">
                  <a:ea typeface="ＭＳ Ｐゴシック" charset="-128"/>
                  <a:cs typeface="ＭＳ Ｐゴシック" charset="-128"/>
                </a:rPr>
                <a:t>DC378</a:t>
              </a:r>
              <a:endParaRPr lang="en-US" altLang="en-US" sz="1200" i="1" baseline="30000" dirty="0">
                <a:ea typeface="ＭＳ Ｐゴシック" charset="-128"/>
                <a:cs typeface="ＭＳ Ｐゴシック" charset="-128"/>
              </a:endParaRPr>
            </a:p>
          </p:txBody>
        </p:sp>
        <p:graphicFrame>
          <p:nvGraphicFramePr>
            <p:cNvPr id="24" name="Chart 23"/>
            <p:cNvGraphicFramePr>
              <a:graphicFrameLocks/>
            </p:cNvGraphicFramePr>
            <p:nvPr>
              <p:extLst/>
            </p:nvPr>
          </p:nvGraphicFramePr>
          <p:xfrm>
            <a:off x="650339" y="1980875"/>
            <a:ext cx="3097747" cy="19877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3" name="Group 2"/>
          <p:cNvGrpSpPr/>
          <p:nvPr/>
        </p:nvGrpSpPr>
        <p:grpSpPr>
          <a:xfrm>
            <a:off x="8687341" y="1970087"/>
            <a:ext cx="2797395" cy="2640806"/>
            <a:chOff x="8687341" y="1970087"/>
            <a:chExt cx="2797395" cy="2640806"/>
          </a:xfrm>
        </p:grpSpPr>
        <p:grpSp>
          <p:nvGrpSpPr>
            <p:cNvPr id="2" name="Group 1"/>
            <p:cNvGrpSpPr/>
            <p:nvPr/>
          </p:nvGrpSpPr>
          <p:grpSpPr>
            <a:xfrm>
              <a:off x="9143535" y="3666331"/>
              <a:ext cx="2056563" cy="944562"/>
              <a:chOff x="8477844" y="3721671"/>
              <a:chExt cx="2056563" cy="944562"/>
            </a:xfrm>
          </p:grpSpPr>
          <p:sp>
            <p:nvSpPr>
              <p:cNvPr id="14347" name="TextBox 2"/>
              <p:cNvSpPr txBox="1">
                <a:spLocks noChangeArrowheads="1"/>
              </p:cNvSpPr>
              <p:nvPr/>
            </p:nvSpPr>
            <p:spPr bwMode="auto">
              <a:xfrm rot="-5400000">
                <a:off x="8319093" y="3970909"/>
                <a:ext cx="595313" cy="277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200" i="1" dirty="0"/>
                  <a:t>DC316</a:t>
                </a:r>
              </a:p>
            </p:txBody>
          </p:sp>
          <p:sp>
            <p:nvSpPr>
              <p:cNvPr id="14348" name="TextBox 4"/>
              <p:cNvSpPr txBox="1">
                <a:spLocks noChangeArrowheads="1"/>
              </p:cNvSpPr>
              <p:nvPr/>
            </p:nvSpPr>
            <p:spPr bwMode="auto">
              <a:xfrm rot="-5400000">
                <a:off x="8768544" y="3876452"/>
                <a:ext cx="587375" cy="277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200" i="1"/>
                  <a:t>1113</a:t>
                </a:r>
              </a:p>
            </p:txBody>
          </p:sp>
          <p:sp>
            <p:nvSpPr>
              <p:cNvPr id="14349" name="TextBox 13"/>
              <p:cNvSpPr txBox="1">
                <a:spLocks noChangeArrowheads="1"/>
              </p:cNvSpPr>
              <p:nvPr/>
            </p:nvSpPr>
            <p:spPr bwMode="auto">
              <a:xfrm rot="-5400000">
                <a:off x="9256888" y="3930427"/>
                <a:ext cx="500063" cy="276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200" i="1"/>
                  <a:t>1114</a:t>
                </a:r>
              </a:p>
            </p:txBody>
          </p:sp>
          <p:sp>
            <p:nvSpPr>
              <p:cNvPr id="14350" name="TextBox 14"/>
              <p:cNvSpPr txBox="1">
                <a:spLocks noChangeArrowheads="1"/>
              </p:cNvSpPr>
              <p:nvPr/>
            </p:nvSpPr>
            <p:spPr bwMode="auto">
              <a:xfrm rot="-5400000">
                <a:off x="9523776" y="4101083"/>
                <a:ext cx="854075" cy="276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200" i="1" dirty="0"/>
                  <a:t>1115;1113</a:t>
                </a:r>
              </a:p>
            </p:txBody>
          </p:sp>
          <p:sp>
            <p:nvSpPr>
              <p:cNvPr id="14351" name="TextBox 15"/>
              <p:cNvSpPr txBox="1">
                <a:spLocks noChangeArrowheads="1"/>
              </p:cNvSpPr>
              <p:nvPr/>
            </p:nvSpPr>
            <p:spPr bwMode="auto">
              <a:xfrm rot="-5400000">
                <a:off x="9968463" y="4100289"/>
                <a:ext cx="854075" cy="277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200" i="1"/>
                  <a:t>1115;1114</a:t>
                </a:r>
              </a:p>
            </p:txBody>
          </p:sp>
        </p:grpSp>
        <p:graphicFrame>
          <p:nvGraphicFramePr>
            <p:cNvPr id="25" name="Chart 24"/>
            <p:cNvGraphicFramePr>
              <a:graphicFrameLocks/>
            </p:cNvGraphicFramePr>
            <p:nvPr>
              <p:extLst/>
            </p:nvPr>
          </p:nvGraphicFramePr>
          <p:xfrm>
            <a:off x="8687341" y="1970087"/>
            <a:ext cx="2797395" cy="19985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740827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209</Words>
  <Application>Microsoft Macintosh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ＭＳ Ｐゴシック</vt:lpstr>
      <vt:lpstr>Office Theme</vt:lpstr>
      <vt:lpstr>Figure S3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Supplement</dc:title>
  <dc:creator>Microsoft Office User</dc:creator>
  <cp:lastModifiedBy>Microsoft Office User</cp:lastModifiedBy>
  <cp:revision>105</cp:revision>
  <dcterms:created xsi:type="dcterms:W3CDTF">2016-09-29T08:53:19Z</dcterms:created>
  <dcterms:modified xsi:type="dcterms:W3CDTF">2016-12-31T10:38:37Z</dcterms:modified>
</cp:coreProperties>
</file>