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/>
    <p:restoredTop sz="96143"/>
  </p:normalViewPr>
  <p:slideViewPr>
    <p:cSldViewPr snapToGrid="0" snapToObjects="1">
      <p:cViewPr>
        <p:scale>
          <a:sx n="134" d="100"/>
          <a:sy n="134" d="100"/>
        </p:scale>
        <p:origin x="-1336" y="-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localhost/Users/kristina/Desktop/Screen%20paper/Resubmission/Excel/supplement%20dm%20dosage%20qPC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localhost/Users/kristina/Desktop/Screen%20paper/Resubmission/Excel/supplement%20dm%20dosage%20qPC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Sheet1!$B$46</c:f>
              <c:strCache>
                <c:ptCount val="1"/>
                <c:pt idx="0">
                  <c:v>normalized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Sheet1!$C$47:$E$47</c:f>
                <c:numCache>
                  <c:formatCode>General</c:formatCode>
                  <c:ptCount val="3"/>
                  <c:pt idx="0">
                    <c:v>0.17173902206735</c:v>
                  </c:pt>
                  <c:pt idx="1">
                    <c:v>0.430718395373685</c:v>
                  </c:pt>
                  <c:pt idx="2">
                    <c:v>0.239310340800636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Sheet1!$C$45:$E$45</c:f>
              <c:strCache>
                <c:ptCount val="3"/>
                <c:pt idx="0">
                  <c:v>male OR</c:v>
                </c:pt>
                <c:pt idx="1">
                  <c:v>female OR</c:v>
                </c:pt>
                <c:pt idx="2">
                  <c:v>male 30239</c:v>
                </c:pt>
              </c:strCache>
            </c:strRef>
          </c:cat>
          <c:val>
            <c:numRef>
              <c:f>Sheet1!$C$46:$E$46</c:f>
              <c:numCache>
                <c:formatCode>General</c:formatCode>
                <c:ptCount val="3"/>
                <c:pt idx="0">
                  <c:v>1.0</c:v>
                </c:pt>
                <c:pt idx="1">
                  <c:v>1.635654969730882</c:v>
                </c:pt>
                <c:pt idx="2">
                  <c:v>1.659016352235426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0602160"/>
        <c:axId val="-2042030768"/>
      </c:barChart>
      <c:catAx>
        <c:axId val="2120602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42030768"/>
        <c:crosses val="autoZero"/>
        <c:auto val="1"/>
        <c:lblAlgn val="ctr"/>
        <c:lblOffset val="100"/>
        <c:noMultiLvlLbl val="0"/>
      </c:catAx>
      <c:valAx>
        <c:axId val="-204203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602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Sheet1!$I$35</c:f>
              <c:strCache>
                <c:ptCount val="1"/>
                <c:pt idx="0">
                  <c:v>normalized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Sheet1!$J$36:$L$36</c:f>
                <c:numCache>
                  <c:formatCode>General</c:formatCode>
                  <c:ptCount val="3"/>
                  <c:pt idx="0">
                    <c:v>0.264542673043204</c:v>
                  </c:pt>
                  <c:pt idx="1">
                    <c:v>0.271882281569205</c:v>
                  </c:pt>
                  <c:pt idx="2">
                    <c:v>0.0714345637748678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Sheet1!$J$34:$L$34</c:f>
              <c:strCache>
                <c:ptCount val="3"/>
                <c:pt idx="0">
                  <c:v>male w-</c:v>
                </c:pt>
                <c:pt idx="1">
                  <c:v>female w-</c:v>
                </c:pt>
                <c:pt idx="2">
                  <c:v>7707/w-</c:v>
                </c:pt>
              </c:strCache>
            </c:strRef>
          </c:cat>
          <c:val>
            <c:numRef>
              <c:f>Sheet1!$J$35:$L$35</c:f>
              <c:numCache>
                <c:formatCode>General</c:formatCode>
                <c:ptCount val="3"/>
                <c:pt idx="0">
                  <c:v>1.0</c:v>
                </c:pt>
                <c:pt idx="1">
                  <c:v>1.377328383188979</c:v>
                </c:pt>
                <c:pt idx="2">
                  <c:v>0.540916280048326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41890768"/>
        <c:axId val="-2042240784"/>
      </c:barChart>
      <c:catAx>
        <c:axId val="-20418907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042240784"/>
        <c:crosses val="autoZero"/>
        <c:auto val="1"/>
        <c:lblAlgn val="ctr"/>
        <c:lblOffset val="100"/>
        <c:noMultiLvlLbl val="0"/>
      </c:catAx>
      <c:valAx>
        <c:axId val="-2042240784"/>
        <c:scaling>
          <c:orientation val="minMax"/>
          <c:max val="2.5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189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35D39-A9EF-0F44-A34C-AD8EEDE392F8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82133-CA36-9842-A4B3-74B23D03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6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82133-CA36-9842-A4B3-74B23D03D3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96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2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0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7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93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8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35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1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140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9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3AEA0-9295-EF43-95E6-BD1F4D5DBEE7}" type="datetimeFigureOut">
              <a:rPr lang="en-US" smtClean="0"/>
              <a:t>12/31/16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5534D-BAC6-274A-99DA-8386E7C6BD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1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altLang="en-US" sz="3200" dirty="0" smtClean="0">
                <a:ea typeface="ＭＳ Ｐゴシック" charset="-128"/>
                <a:cs typeface="ＭＳ Ｐゴシック" charset="-128"/>
              </a:rPr>
              <a:t>Figure S4</a:t>
            </a:r>
            <a:endParaRPr lang="en-US" altLang="en-US" sz="32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 rot="16200000">
            <a:off x="193710" y="3028579"/>
            <a:ext cx="13925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2000" dirty="0">
                <a:solidFill>
                  <a:srgbClr val="000000"/>
                </a:solidFill>
                <a:ea typeface="Calibri" charset="0"/>
                <a:cs typeface="Calibri" charset="0"/>
              </a:rPr>
              <a:t>f</a:t>
            </a:r>
            <a:r>
              <a:rPr lang="en-US" altLang="en-US" sz="2000" dirty="0" smtClean="0">
                <a:solidFill>
                  <a:srgbClr val="000000"/>
                </a:solidFill>
                <a:ea typeface="Calibri" charset="0"/>
                <a:cs typeface="Calibri" charset="0"/>
              </a:rPr>
              <a:t>old </a:t>
            </a:r>
            <a:r>
              <a:rPr lang="en-US" altLang="en-US" sz="2000" dirty="0">
                <a:solidFill>
                  <a:srgbClr val="000000"/>
                </a:solidFill>
                <a:ea typeface="Calibri" charset="0"/>
                <a:cs typeface="Calibri" charset="0"/>
              </a:rPr>
              <a:t>c</a:t>
            </a:r>
            <a:r>
              <a:rPr lang="en-US" altLang="en-US" sz="2000" dirty="0" smtClean="0">
                <a:solidFill>
                  <a:srgbClr val="000000"/>
                </a:solidFill>
                <a:ea typeface="Calibri" charset="0"/>
                <a:cs typeface="Calibri" charset="0"/>
              </a:rPr>
              <a:t>hange</a:t>
            </a:r>
            <a:endParaRPr lang="en-US" altLang="en-US" sz="2000" dirty="0">
              <a:ea typeface="Calibri" charset="0"/>
              <a:cs typeface="Calibri" charset="0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1924668" y="4534769"/>
            <a:ext cx="30926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dirty="0" smtClean="0">
                <a:solidFill>
                  <a:srgbClr val="000000"/>
                </a:solidFill>
                <a:ea typeface="Calibri" charset="0"/>
                <a:cs typeface="Calibri" charset="0"/>
              </a:rPr>
              <a:t>XY                         XX                  XY; </a:t>
            </a:r>
            <a:r>
              <a:rPr lang="en-US" altLang="en-US" sz="1400" i="1" dirty="0" err="1" smtClean="0">
                <a:solidFill>
                  <a:srgbClr val="000000"/>
                </a:solidFill>
                <a:ea typeface="Calibri" charset="0"/>
                <a:cs typeface="Calibri" charset="0"/>
              </a:rPr>
              <a:t>Dp</a:t>
            </a:r>
            <a:r>
              <a:rPr lang="en-US" altLang="en-US" sz="1400" i="1" dirty="0" smtClean="0">
                <a:solidFill>
                  <a:srgbClr val="000000"/>
                </a:solidFill>
                <a:ea typeface="Calibri" charset="0"/>
                <a:cs typeface="Calibri" charset="0"/>
              </a:rPr>
              <a:t> </a:t>
            </a:r>
            <a:r>
              <a:rPr lang="en-US" altLang="en-US" sz="1400" i="1" dirty="0" err="1" smtClean="0">
                <a:solidFill>
                  <a:srgbClr val="000000"/>
                </a:solidFill>
                <a:ea typeface="Calibri" charset="0"/>
                <a:cs typeface="Calibri" charset="0"/>
              </a:rPr>
              <a:t>Myc</a:t>
            </a:r>
            <a:endParaRPr lang="en-US" altLang="en-US" sz="1400" i="1" dirty="0">
              <a:ea typeface="Calibri" charset="0"/>
              <a:cs typeface="Calibri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1120173" y="1786134"/>
          <a:ext cx="4143977" cy="288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6569503" y="1786134"/>
          <a:ext cx="4143978" cy="288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3"/>
          <p:cNvSpPr txBox="1">
            <a:spLocks noChangeArrowheads="1"/>
          </p:cNvSpPr>
          <p:nvPr/>
        </p:nvSpPr>
        <p:spPr bwMode="auto">
          <a:xfrm rot="16200000">
            <a:off x="5630552" y="3028578"/>
            <a:ext cx="13925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2000" dirty="0">
                <a:solidFill>
                  <a:srgbClr val="000000"/>
                </a:solidFill>
                <a:ea typeface="Calibri" charset="0"/>
                <a:cs typeface="Calibri" charset="0"/>
              </a:rPr>
              <a:t>f</a:t>
            </a:r>
            <a:r>
              <a:rPr lang="en-US" altLang="en-US" sz="2000" dirty="0" smtClean="0">
                <a:solidFill>
                  <a:srgbClr val="000000"/>
                </a:solidFill>
                <a:ea typeface="Calibri" charset="0"/>
                <a:cs typeface="Calibri" charset="0"/>
              </a:rPr>
              <a:t>old </a:t>
            </a:r>
            <a:r>
              <a:rPr lang="en-US" altLang="en-US" sz="2000" dirty="0">
                <a:solidFill>
                  <a:srgbClr val="000000"/>
                </a:solidFill>
                <a:ea typeface="Calibri" charset="0"/>
                <a:cs typeface="Calibri" charset="0"/>
              </a:rPr>
              <a:t>c</a:t>
            </a:r>
            <a:r>
              <a:rPr lang="en-US" altLang="en-US" sz="2000" dirty="0" smtClean="0">
                <a:solidFill>
                  <a:srgbClr val="000000"/>
                </a:solidFill>
                <a:ea typeface="Calibri" charset="0"/>
                <a:cs typeface="Calibri" charset="0"/>
              </a:rPr>
              <a:t>hange</a:t>
            </a:r>
            <a:endParaRPr lang="en-US" altLang="en-US" sz="2000" dirty="0">
              <a:ea typeface="Calibri" charset="0"/>
              <a:cs typeface="Calibri" charset="0"/>
            </a:endParaRPr>
          </a:p>
        </p:txBody>
      </p:sp>
      <p:sp>
        <p:nvSpPr>
          <p:cNvPr id="13" name="TextBox 43"/>
          <p:cNvSpPr txBox="1">
            <a:spLocks noChangeArrowheads="1"/>
          </p:cNvSpPr>
          <p:nvPr/>
        </p:nvSpPr>
        <p:spPr bwMode="auto">
          <a:xfrm>
            <a:off x="776947" y="1229288"/>
            <a:ext cx="8103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/>
              <a:t>A</a:t>
            </a:r>
          </a:p>
        </p:txBody>
      </p:sp>
      <p:sp>
        <p:nvSpPr>
          <p:cNvPr id="14" name="TextBox 43"/>
          <p:cNvSpPr txBox="1">
            <a:spLocks noChangeArrowheads="1"/>
          </p:cNvSpPr>
          <p:nvPr/>
        </p:nvSpPr>
        <p:spPr bwMode="auto">
          <a:xfrm>
            <a:off x="6165726" y="1230578"/>
            <a:ext cx="609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smtClean="0"/>
              <a:t>B</a:t>
            </a:r>
            <a:endParaRPr lang="en-US" alt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5108361"/>
            <a:ext cx="106933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alibri" charset="0"/>
                <a:ea typeface="Calibri" charset="0"/>
                <a:cs typeface="Calibri" charset="0"/>
              </a:rPr>
              <a:t>Dosage of </a:t>
            </a:r>
            <a:r>
              <a:rPr lang="en-US" sz="1200" b="1" i="1" dirty="0" err="1" smtClean="0">
                <a:latin typeface="Calibri" charset="0"/>
                <a:ea typeface="Calibri" charset="0"/>
                <a:cs typeface="Calibri" charset="0"/>
              </a:rPr>
              <a:t>Myc</a:t>
            </a:r>
            <a:r>
              <a:rPr lang="en-US" sz="1200" b="1" dirty="0" smtClean="0">
                <a:latin typeface="Calibri" charset="0"/>
                <a:ea typeface="Calibri" charset="0"/>
                <a:cs typeface="Calibri" charset="0"/>
              </a:rPr>
              <a:t> gene affects </a:t>
            </a:r>
            <a:r>
              <a:rPr lang="en-US" sz="1200" b="1" i="1" dirty="0" err="1" smtClean="0">
                <a:latin typeface="Calibri" charset="0"/>
                <a:ea typeface="Calibri" charset="0"/>
                <a:cs typeface="Calibri" charset="0"/>
              </a:rPr>
              <a:t>Myc</a:t>
            </a:r>
            <a:r>
              <a:rPr lang="en-US" sz="1200" b="1" dirty="0" smtClean="0">
                <a:latin typeface="Calibri" charset="0"/>
                <a:ea typeface="Calibri" charset="0"/>
                <a:cs typeface="Calibri" charset="0"/>
              </a:rPr>
              <a:t> transcript levels in male and female larvae. </a:t>
            </a:r>
          </a:p>
          <a:p>
            <a:endParaRPr lang="en-US" sz="1200" b="1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1200" b="1" dirty="0" smtClean="0">
                <a:latin typeface="Calibri" charset="0"/>
                <a:ea typeface="Calibri" charset="0"/>
                <a:cs typeface="Calibri" charset="0"/>
              </a:rPr>
              <a:t>Figure </a:t>
            </a:r>
            <a:r>
              <a:rPr lang="en-US" sz="1200" b="1" dirty="0">
                <a:latin typeface="Calibri" charset="0"/>
                <a:ea typeface="Calibri" charset="0"/>
                <a:cs typeface="Calibri" charset="0"/>
              </a:rPr>
              <a:t>S4 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RT-</a:t>
            </a:r>
            <a:r>
              <a:rPr lang="en-US" sz="1200" dirty="0" err="1">
                <a:latin typeface="Calibri" charset="0"/>
                <a:ea typeface="Calibri" charset="0"/>
                <a:cs typeface="Calibri" charset="0"/>
              </a:rPr>
              <a:t>qPCR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analysis was performed on larvae at 70 hours after egg lay. </a:t>
            </a:r>
            <a:r>
              <a:rPr lang="en-US" sz="1200" b="1" dirty="0"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A) Wild type female (</a:t>
            </a:r>
            <a:r>
              <a:rPr lang="en-US" sz="1200" i="1" dirty="0">
                <a:latin typeface="Calibri" charset="0"/>
                <a:ea typeface="Calibri" charset="0"/>
                <a:cs typeface="Calibri" charset="0"/>
              </a:rPr>
              <a:t>XX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) and male </a:t>
            </a:r>
            <a:r>
              <a:rPr lang="en-US" sz="1200" i="1" dirty="0" err="1">
                <a:latin typeface="Calibri" charset="0"/>
                <a:ea typeface="Calibri" charset="0"/>
                <a:cs typeface="Calibri" charset="0"/>
              </a:rPr>
              <a:t>Dp</a:t>
            </a:r>
            <a:r>
              <a:rPr lang="en-US" sz="1200" i="1" dirty="0">
                <a:latin typeface="Calibri" charset="0"/>
                <a:ea typeface="Calibri" charset="0"/>
                <a:cs typeface="Calibri" charset="0"/>
              </a:rPr>
              <a:t>(1;3)DC060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(</a:t>
            </a:r>
            <a:r>
              <a:rPr lang="en-US" sz="1200" i="1" dirty="0">
                <a:latin typeface="Calibri" charset="0"/>
                <a:ea typeface="Calibri" charset="0"/>
                <a:cs typeface="Calibri" charset="0"/>
              </a:rPr>
              <a:t>XY; </a:t>
            </a:r>
            <a:r>
              <a:rPr lang="en-US" sz="1200" i="1" dirty="0" err="1">
                <a:latin typeface="Calibri" charset="0"/>
                <a:ea typeface="Calibri" charset="0"/>
                <a:cs typeface="Calibri" charset="0"/>
              </a:rPr>
              <a:t>Dp</a:t>
            </a:r>
            <a:r>
              <a:rPr lang="en-US" sz="1200" i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200" i="1" dirty="0" err="1">
                <a:latin typeface="Calibri" charset="0"/>
                <a:ea typeface="Calibri" charset="0"/>
                <a:cs typeface="Calibri" charset="0"/>
              </a:rPr>
              <a:t>Myc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) larvae both accumulate approximately </a:t>
            </a:r>
            <a:r>
              <a:rPr lang="en-US" sz="1200" dirty="0" smtClean="0">
                <a:latin typeface="Calibri" charset="0"/>
                <a:ea typeface="Calibri" charset="0"/>
                <a:cs typeface="Calibri" charset="0"/>
              </a:rPr>
              <a:t>1.6 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times more </a:t>
            </a:r>
            <a:r>
              <a:rPr lang="en-US" sz="1200" i="1" dirty="0" err="1">
                <a:latin typeface="Calibri" charset="0"/>
                <a:ea typeface="Calibri" charset="0"/>
                <a:cs typeface="Calibri" charset="0"/>
              </a:rPr>
              <a:t>Myc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transcript relative to housekeeping genes than do wild type male larvae. (B) Female </a:t>
            </a:r>
            <a:r>
              <a:rPr lang="en-US" sz="1200" i="1" dirty="0">
                <a:latin typeface="Calibri" charset="0"/>
                <a:ea typeface="Calibri" charset="0"/>
                <a:cs typeface="Calibri" charset="0"/>
              </a:rPr>
              <a:t>w</a:t>
            </a:r>
            <a:r>
              <a:rPr lang="en-US" sz="1200" i="1" baseline="30000" dirty="0">
                <a:latin typeface="Calibri" charset="0"/>
                <a:ea typeface="Calibri" charset="0"/>
                <a:cs typeface="Calibri" charset="0"/>
              </a:rPr>
              <a:t>1118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larvae express roughly 1.4 times as much </a:t>
            </a:r>
            <a:r>
              <a:rPr lang="en-US" sz="1200" i="1" dirty="0" err="1">
                <a:latin typeface="Calibri" charset="0"/>
                <a:ea typeface="Calibri" charset="0"/>
                <a:cs typeface="Calibri" charset="0"/>
              </a:rPr>
              <a:t>Myc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transcript than sibling </a:t>
            </a:r>
            <a:r>
              <a:rPr lang="en-US" sz="1200" i="1" dirty="0">
                <a:latin typeface="Calibri" charset="0"/>
                <a:ea typeface="Calibri" charset="0"/>
                <a:cs typeface="Calibri" charset="0"/>
              </a:rPr>
              <a:t>w</a:t>
            </a:r>
            <a:r>
              <a:rPr lang="en-US" sz="1200" i="1" baseline="30000" dirty="0">
                <a:latin typeface="Calibri" charset="0"/>
                <a:ea typeface="Calibri" charset="0"/>
                <a:cs typeface="Calibri" charset="0"/>
              </a:rPr>
              <a:t>1118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males. Females heterozygous for a </a:t>
            </a:r>
            <a:r>
              <a:rPr lang="en-US" sz="1200" i="1" dirty="0" err="1">
                <a:latin typeface="Calibri" charset="0"/>
                <a:ea typeface="Calibri" charset="0"/>
                <a:cs typeface="Calibri" charset="0"/>
              </a:rPr>
              <a:t>Myc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deficiency </a:t>
            </a:r>
            <a:r>
              <a:rPr lang="en-US" sz="1200" i="1" dirty="0" err="1">
                <a:latin typeface="Calibri" charset="0"/>
                <a:ea typeface="Calibri" charset="0"/>
                <a:cs typeface="Calibri" charset="0"/>
              </a:rPr>
              <a:t>Df</a:t>
            </a:r>
            <a:r>
              <a:rPr lang="en-US" sz="1200" i="1" dirty="0">
                <a:latin typeface="Calibri" charset="0"/>
                <a:ea typeface="Calibri" charset="0"/>
                <a:cs typeface="Calibri" charset="0"/>
              </a:rPr>
              <a:t>(1)Exel6233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in a </a:t>
            </a:r>
            <a:r>
              <a:rPr lang="en-US" sz="1200" i="1" dirty="0">
                <a:latin typeface="Calibri" charset="0"/>
                <a:ea typeface="Calibri" charset="0"/>
                <a:cs typeface="Calibri" charset="0"/>
              </a:rPr>
              <a:t>w</a:t>
            </a:r>
            <a:r>
              <a:rPr lang="en-US" sz="1200" i="1" baseline="30000" dirty="0">
                <a:latin typeface="Calibri" charset="0"/>
                <a:ea typeface="Calibri" charset="0"/>
                <a:cs typeface="Calibri" charset="0"/>
              </a:rPr>
              <a:t>1118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background express 2.5 times less than </a:t>
            </a:r>
            <a:r>
              <a:rPr lang="en-US" sz="1200" i="1" dirty="0">
                <a:latin typeface="Calibri" charset="0"/>
                <a:ea typeface="Calibri" charset="0"/>
                <a:cs typeface="Calibri" charset="0"/>
              </a:rPr>
              <a:t>w</a:t>
            </a:r>
            <a:r>
              <a:rPr lang="en-US" sz="1200" i="1" baseline="30000" dirty="0">
                <a:latin typeface="Calibri" charset="0"/>
                <a:ea typeface="Calibri" charset="0"/>
                <a:cs typeface="Calibri" charset="0"/>
              </a:rPr>
              <a:t>1118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 females.</a:t>
            </a:r>
          </a:p>
          <a:p>
            <a:endParaRPr lang="en-US" dirty="0"/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7374857" y="4536226"/>
            <a:ext cx="30926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dirty="0" smtClean="0">
                <a:solidFill>
                  <a:srgbClr val="000000"/>
                </a:solidFill>
                <a:ea typeface="Calibri" charset="0"/>
                <a:cs typeface="Calibri" charset="0"/>
              </a:rPr>
              <a:t>XY                           XX                  </a:t>
            </a:r>
            <a:r>
              <a:rPr lang="en-US" altLang="en-US" sz="1400" i="1" dirty="0" err="1" smtClean="0">
                <a:solidFill>
                  <a:srgbClr val="000000"/>
                </a:solidFill>
                <a:ea typeface="Calibri" charset="0"/>
                <a:cs typeface="Calibri" charset="0"/>
              </a:rPr>
              <a:t>Df</a:t>
            </a:r>
            <a:r>
              <a:rPr lang="en-US" altLang="en-US" sz="1400" i="1" dirty="0" smtClean="0">
                <a:solidFill>
                  <a:srgbClr val="000000"/>
                </a:solidFill>
                <a:ea typeface="Calibri" charset="0"/>
                <a:cs typeface="Calibri" charset="0"/>
              </a:rPr>
              <a:t> </a:t>
            </a:r>
            <a:r>
              <a:rPr lang="en-US" altLang="en-US" sz="1400" i="1" dirty="0" err="1" smtClean="0">
                <a:solidFill>
                  <a:srgbClr val="000000"/>
                </a:solidFill>
                <a:ea typeface="Calibri" charset="0"/>
                <a:cs typeface="Calibri" charset="0"/>
              </a:rPr>
              <a:t>Myc</a:t>
            </a:r>
            <a:r>
              <a:rPr lang="en-US" altLang="en-US" sz="1400" i="1" dirty="0" smtClean="0">
                <a:solidFill>
                  <a:srgbClr val="000000"/>
                </a:solidFill>
                <a:ea typeface="Calibri" charset="0"/>
                <a:cs typeface="Calibri" charset="0"/>
              </a:rPr>
              <a:t>/X</a:t>
            </a:r>
            <a:endParaRPr lang="en-US" altLang="en-US" sz="1400" i="1" dirty="0"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29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125</Words>
  <Application>Microsoft Macintosh PowerPoint</Application>
  <PresentationFormat>Widescreen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ＭＳ Ｐゴシック</vt:lpstr>
      <vt:lpstr>Office Theme</vt:lpstr>
      <vt:lpstr> Figure S4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Supplement</dc:title>
  <dc:creator>Microsoft Office User</dc:creator>
  <cp:lastModifiedBy>Microsoft Office User</cp:lastModifiedBy>
  <cp:revision>105</cp:revision>
  <dcterms:created xsi:type="dcterms:W3CDTF">2016-09-29T08:53:19Z</dcterms:created>
  <dcterms:modified xsi:type="dcterms:W3CDTF">2016-12-31T10:38:58Z</dcterms:modified>
</cp:coreProperties>
</file>