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/>
    <p:restoredTop sz="96143"/>
  </p:normalViewPr>
  <p:slideViewPr>
    <p:cSldViewPr snapToGrid="0" snapToObjects="1">
      <p:cViewPr>
        <p:scale>
          <a:sx n="134" d="100"/>
          <a:sy n="134" d="100"/>
        </p:scale>
        <p:origin x="-1336" y="-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kristina:Desktop:Screen%20paper:excel:tr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kristina/Desktop/Screen%20paper/Resubmission/Excel/tr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localhost/Users/kristina/Desktop/Screen%20paper/Resubmission/Excel/tra%20ori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1837712"/>
        <c:axId val="-2041695952"/>
      </c:barChart>
      <c:catAx>
        <c:axId val="-20418377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41695952"/>
        <c:crosses val="autoZero"/>
        <c:auto val="1"/>
        <c:lblAlgn val="ctr"/>
        <c:lblOffset val="100"/>
        <c:noMultiLvlLbl val="0"/>
      </c:catAx>
      <c:valAx>
        <c:axId val="-2041695952"/>
        <c:scaling>
          <c:orientation val="minMax"/>
          <c:min val="1.0"/>
        </c:scaling>
        <c:delete val="0"/>
        <c:axPos val="l"/>
        <c:majorGridlines>
          <c:spPr>
            <a:ln>
              <a:solidFill>
                <a:sysClr val="window" lastClr="FFFFFF">
                  <a:lumMod val="85000"/>
                </a:sys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ysClr val="window" lastClr="FFFFFF">
                <a:lumMod val="85000"/>
              </a:sysClr>
            </a:solidFill>
          </a:ln>
        </c:spPr>
        <c:crossAx val="-20418377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Sheet1!$I$64</c:f>
              <c:strCache>
                <c:ptCount val="1"/>
                <c:pt idx="0">
                  <c:v>XX/XY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Sheet1!$I$68:$I$69</c:f>
                <c:numCache>
                  <c:formatCode>General</c:formatCode>
                  <c:ptCount val="2"/>
                  <c:pt idx="0">
                    <c:v>0.00623657008111693</c:v>
                  </c:pt>
                  <c:pt idx="1">
                    <c:v>0.0126658620734352</c:v>
                  </c:pt>
                </c:numCache>
              </c:numRef>
            </c:plus>
            <c:minus>
              <c:numRef>
                <c:f>Sheet1!$I$68:$I$69</c:f>
                <c:numCache>
                  <c:formatCode>General</c:formatCode>
                  <c:ptCount val="2"/>
                  <c:pt idx="0">
                    <c:v>0.00623657008111693</c:v>
                  </c:pt>
                  <c:pt idx="1">
                    <c:v>0.0126658620734352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Sheet1!$H$65:$H$66</c:f>
              <c:strCache>
                <c:ptCount val="2"/>
                <c:pt idx="0">
                  <c:v>tra/tra</c:v>
                </c:pt>
                <c:pt idx="1">
                  <c:v>Myc;; tra/tra</c:v>
                </c:pt>
              </c:strCache>
            </c:strRef>
          </c:cat>
          <c:val>
            <c:numRef>
              <c:f>Sheet1!$I$65:$I$66</c:f>
              <c:numCache>
                <c:formatCode>General</c:formatCode>
                <c:ptCount val="2"/>
                <c:pt idx="0">
                  <c:v>1.258022378364218</c:v>
                </c:pt>
                <c:pt idx="1">
                  <c:v>1.262672895177035</c:v>
                </c:pt>
              </c:numCache>
            </c:numRef>
          </c:val>
        </c:ser>
        <c:ser>
          <c:idx val="1"/>
          <c:order val="1"/>
          <c:tx>
            <c:strRef>
              <c:f>Sheet1!$J$64</c:f>
              <c:strCache>
                <c:ptCount val="1"/>
                <c:pt idx="0">
                  <c:v>XX/tra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Sheet1!$J$68:$J$69</c:f>
                <c:numCache>
                  <c:formatCode>General</c:formatCode>
                  <c:ptCount val="2"/>
                  <c:pt idx="0">
                    <c:v>0.0389725039233096</c:v>
                  </c:pt>
                  <c:pt idx="1">
                    <c:v>0.0234277020286284</c:v>
                  </c:pt>
                </c:numCache>
              </c:numRef>
            </c:plus>
            <c:minus>
              <c:numRef>
                <c:f>Sheet1!$J$68:$J$69</c:f>
                <c:numCache>
                  <c:formatCode>General</c:formatCode>
                  <c:ptCount val="2"/>
                  <c:pt idx="0">
                    <c:v>0.0389725039233096</c:v>
                  </c:pt>
                  <c:pt idx="1">
                    <c:v>0.0234277020286284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Sheet1!$H$65:$H$66</c:f>
              <c:strCache>
                <c:ptCount val="2"/>
                <c:pt idx="0">
                  <c:v>tra/tra</c:v>
                </c:pt>
                <c:pt idx="1">
                  <c:v>Myc;; tra/tra</c:v>
                </c:pt>
              </c:strCache>
            </c:strRef>
          </c:cat>
          <c:val>
            <c:numRef>
              <c:f>Sheet1!$J$65:$J$66</c:f>
              <c:numCache>
                <c:formatCode>General</c:formatCode>
                <c:ptCount val="2"/>
                <c:pt idx="0">
                  <c:v>1.115452263930673</c:v>
                </c:pt>
                <c:pt idx="1">
                  <c:v>1.211406006056445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9989648"/>
        <c:axId val="2140061920"/>
      </c:barChart>
      <c:catAx>
        <c:axId val="21399896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40061920"/>
        <c:crosses val="autoZero"/>
        <c:auto val="1"/>
        <c:lblAlgn val="ctr"/>
        <c:lblOffset val="100"/>
        <c:noMultiLvlLbl val="0"/>
      </c:catAx>
      <c:valAx>
        <c:axId val="2140061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989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OR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Sheet1!$B$7:$C$7</c:f>
                <c:numCache>
                  <c:formatCode>General</c:formatCode>
                  <c:ptCount val="2"/>
                  <c:pt idx="0">
                    <c:v>0.0542377090310099</c:v>
                  </c:pt>
                  <c:pt idx="1">
                    <c:v>0.0295806336796373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Sheet1!$B$1:$C$1</c:f>
              <c:strCache>
                <c:ptCount val="2"/>
                <c:pt idx="0">
                  <c:v>XX</c:v>
                </c:pt>
                <c:pt idx="1">
                  <c:v>XY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2.10764814814815</c:v>
                </c:pt>
                <c:pt idx="1">
                  <c:v>1.671583333333333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tra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Sheet1!$B$8:$C$8</c:f>
                <c:numCache>
                  <c:formatCode>General</c:formatCode>
                  <c:ptCount val="2"/>
                  <c:pt idx="0">
                    <c:v>0.0408242908075252</c:v>
                  </c:pt>
                  <c:pt idx="1">
                    <c:v>0.000284762459391659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Sheet1!$B$1:$C$1</c:f>
              <c:strCache>
                <c:ptCount val="2"/>
                <c:pt idx="0">
                  <c:v>XX</c:v>
                </c:pt>
                <c:pt idx="1">
                  <c:v>XY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1.904405594405594</c:v>
                </c:pt>
                <c:pt idx="1">
                  <c:v>1.674260180995475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4326320"/>
        <c:axId val="-2043986448"/>
      </c:barChart>
      <c:catAx>
        <c:axId val="-20443263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43986448"/>
        <c:crosses val="autoZero"/>
        <c:auto val="1"/>
        <c:lblAlgn val="ctr"/>
        <c:lblOffset val="100"/>
        <c:noMultiLvlLbl val="0"/>
      </c:catAx>
      <c:valAx>
        <c:axId val="-2043986448"/>
        <c:scaling>
          <c:orientation val="minMax"/>
          <c:min val="1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4326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863191819772528"/>
          <c:y val="0.106014195408672"/>
          <c:w val="0.111808180227472"/>
          <c:h val="0.2339809988540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35D39-A9EF-0F44-A34C-AD8EEDE392F8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82133-CA36-9842-A4B3-74B23D03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6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2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0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7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9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8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35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1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140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9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778911" y="75312"/>
            <a:ext cx="10515600" cy="1325563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ea typeface="ＭＳ Ｐゴシック" charset="-128"/>
                <a:cs typeface="ＭＳ Ｐゴシック" charset="-128"/>
              </a:rPr>
              <a:t>Figure </a:t>
            </a:r>
            <a:r>
              <a:rPr lang="en-US" altLang="en-US" sz="3200" dirty="0" smtClean="0">
                <a:ea typeface="ＭＳ Ｐゴシック" charset="-128"/>
                <a:cs typeface="ＭＳ Ｐゴシック" charset="-128"/>
              </a:rPr>
              <a:t>S5</a:t>
            </a:r>
            <a:endParaRPr lang="en-US" altLang="en-US" sz="32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4080" y="5269283"/>
            <a:ext cx="1083760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Se</a:t>
            </a:r>
            <a:r>
              <a:rPr lang="en-US" sz="1200" b="1" dirty="0" smtClean="0"/>
              <a:t>xual </a:t>
            </a:r>
            <a:r>
              <a:rPr lang="en-US" sz="1200" b="1" dirty="0"/>
              <a:t>size dimorphism relies in part on the sex determination gene </a:t>
            </a:r>
            <a:r>
              <a:rPr lang="en-US" sz="1200" b="1" i="1" dirty="0" err="1"/>
              <a:t>tra</a:t>
            </a:r>
            <a:r>
              <a:rPr lang="en-US" sz="1200" b="1" i="1" dirty="0"/>
              <a:t>.</a:t>
            </a:r>
            <a:r>
              <a:rPr lang="en-US" sz="1200" b="1" dirty="0"/>
              <a:t>  </a:t>
            </a:r>
            <a:endParaRPr lang="en-US" sz="1200" b="1" dirty="0" smtClean="0"/>
          </a:p>
          <a:p>
            <a:endParaRPr lang="de-CH" sz="1200" dirty="0"/>
          </a:p>
          <a:p>
            <a:r>
              <a:rPr lang="en-US" sz="1200" b="1" dirty="0">
                <a:latin typeface="Calibri" charset="0"/>
                <a:ea typeface="Calibri" charset="0"/>
                <a:cs typeface="Calibri" charset="0"/>
              </a:rPr>
              <a:t>Figure </a:t>
            </a:r>
            <a:r>
              <a:rPr lang="en-US" sz="1200" b="1" dirty="0" smtClean="0">
                <a:latin typeface="Calibri" charset="0"/>
                <a:ea typeface="Calibri" charset="0"/>
                <a:cs typeface="Calibri" charset="0"/>
              </a:rPr>
              <a:t>S5 </a:t>
            </a:r>
            <a:r>
              <a:rPr lang="en-US" sz="1200" dirty="0" smtClean="0">
                <a:latin typeface="Calibri" charset="0"/>
                <a:ea typeface="Calibri" charset="0"/>
                <a:cs typeface="Calibri" charset="0"/>
              </a:rPr>
              <a:t>Loss of </a:t>
            </a:r>
            <a:r>
              <a:rPr lang="en-US" sz="1200" i="1" dirty="0" err="1" smtClean="0">
                <a:latin typeface="Calibri" charset="0"/>
                <a:ea typeface="Calibri" charset="0"/>
                <a:cs typeface="Calibri" charset="0"/>
              </a:rPr>
              <a:t>tra</a:t>
            </a:r>
            <a:r>
              <a:rPr lang="en-US" sz="1200" dirty="0" smtClean="0">
                <a:latin typeface="Calibri" charset="0"/>
                <a:ea typeface="Calibri" charset="0"/>
                <a:cs typeface="Calibri" charset="0"/>
              </a:rPr>
              <a:t> expression in females, but not males, leads to reduction in mass of third instar wandering larvae. Reducing </a:t>
            </a:r>
            <a:r>
              <a:rPr lang="en-US" sz="1200" i="1" dirty="0" err="1" smtClean="0">
                <a:latin typeface="Calibri" charset="0"/>
                <a:ea typeface="Calibri" charset="0"/>
                <a:cs typeface="Calibri" charset="0"/>
              </a:rPr>
              <a:t>Myc</a:t>
            </a:r>
            <a:r>
              <a:rPr lang="en-US" sz="1200" dirty="0" smtClean="0">
                <a:latin typeface="Calibri" charset="0"/>
                <a:ea typeface="Calibri" charset="0"/>
                <a:cs typeface="Calibri" charset="0"/>
              </a:rPr>
              <a:t> dosage in females reduces their mass even further. (A) </a:t>
            </a:r>
            <a:r>
              <a:rPr lang="en-US" sz="1200" dirty="0" smtClean="0"/>
              <a:t>Weights </a:t>
            </a:r>
            <a:r>
              <a:rPr lang="en-US" sz="1200" dirty="0"/>
              <a:t>of </a:t>
            </a:r>
            <a:r>
              <a:rPr lang="en-US" sz="1200" i="1" dirty="0" err="1"/>
              <a:t>tra</a:t>
            </a:r>
            <a:r>
              <a:rPr lang="en-US" sz="1200" dirty="0"/>
              <a:t> mutant </a:t>
            </a:r>
            <a:r>
              <a:rPr lang="en-US" sz="1200" dirty="0" smtClean="0"/>
              <a:t>(dark gray) and </a:t>
            </a:r>
            <a:r>
              <a:rPr lang="en-US" sz="1200" dirty="0"/>
              <a:t>co-cultured </a:t>
            </a:r>
            <a:r>
              <a:rPr lang="en-US" sz="1200" dirty="0" smtClean="0"/>
              <a:t>OR (medium gray) third </a:t>
            </a:r>
            <a:r>
              <a:rPr lang="en-US" sz="1200" dirty="0"/>
              <a:t>instar larvae.  Females lacking </a:t>
            </a:r>
            <a:r>
              <a:rPr lang="en-US" sz="1200" i="1" dirty="0" err="1"/>
              <a:t>tra</a:t>
            </a:r>
            <a:r>
              <a:rPr lang="en-US" sz="1200" dirty="0"/>
              <a:t> gene expression are </a:t>
            </a:r>
            <a:r>
              <a:rPr lang="en-US" sz="1200" dirty="0" smtClean="0"/>
              <a:t>12% </a:t>
            </a:r>
            <a:r>
              <a:rPr lang="en-US" sz="1200" dirty="0"/>
              <a:t>smaller than wild type siblings (p=2.8 E-07, </a:t>
            </a:r>
            <a:r>
              <a:rPr lang="en-US" sz="1200" dirty="0" smtClean="0"/>
              <a:t>Student’s </a:t>
            </a:r>
            <a:r>
              <a:rPr lang="en-US" sz="1200" dirty="0"/>
              <a:t>t-test).  A null mutation in </a:t>
            </a:r>
            <a:r>
              <a:rPr lang="en-US" sz="1200" i="1" dirty="0" err="1"/>
              <a:t>tra</a:t>
            </a:r>
            <a:r>
              <a:rPr lang="en-US" sz="1200" dirty="0"/>
              <a:t> has no effect on male larval weight</a:t>
            </a:r>
            <a:r>
              <a:rPr lang="en-US" sz="1200" dirty="0" smtClean="0"/>
              <a:t>. (B) </a:t>
            </a:r>
            <a:r>
              <a:rPr lang="de-CH" sz="1200" dirty="0" smtClean="0"/>
              <a:t>OR </a:t>
            </a:r>
            <a:r>
              <a:rPr lang="de-CH" sz="1200" dirty="0" err="1" smtClean="0"/>
              <a:t>female</a:t>
            </a:r>
            <a:r>
              <a:rPr lang="de-CH" sz="1200" dirty="0" err="1"/>
              <a:t>s</a:t>
            </a:r>
            <a:r>
              <a:rPr lang="de-CH" sz="1200" dirty="0" smtClean="0"/>
              <a:t> </a:t>
            </a:r>
            <a:r>
              <a:rPr lang="de-CH" sz="1200" dirty="0" err="1" smtClean="0"/>
              <a:t>are</a:t>
            </a:r>
            <a:r>
              <a:rPr lang="de-CH" sz="1200" dirty="0" smtClean="0"/>
              <a:t> 1.26 </a:t>
            </a:r>
            <a:r>
              <a:rPr lang="de-CH" sz="1200" dirty="0" err="1" smtClean="0"/>
              <a:t>times</a:t>
            </a:r>
            <a:r>
              <a:rPr lang="de-CH" sz="1200" dirty="0" smtClean="0"/>
              <a:t> larger </a:t>
            </a:r>
            <a:r>
              <a:rPr lang="de-CH" sz="1200" dirty="0" err="1" smtClean="0"/>
              <a:t>than</a:t>
            </a:r>
            <a:r>
              <a:rPr lang="de-CH" sz="1200" dirty="0" smtClean="0"/>
              <a:t> </a:t>
            </a:r>
            <a:r>
              <a:rPr lang="de-CH" sz="1200" dirty="0" err="1" smtClean="0"/>
              <a:t>sibling</a:t>
            </a:r>
            <a:r>
              <a:rPr lang="de-CH" sz="1200" dirty="0" smtClean="0"/>
              <a:t> </a:t>
            </a:r>
            <a:r>
              <a:rPr lang="de-CH" sz="1200" dirty="0" err="1" smtClean="0"/>
              <a:t>males</a:t>
            </a:r>
            <a:r>
              <a:rPr lang="de-CH" sz="1200" dirty="0" smtClean="0"/>
              <a:t>. </a:t>
            </a:r>
            <a:r>
              <a:rPr lang="de-CH" sz="1200" dirty="0" err="1" smtClean="0"/>
              <a:t>Mutations</a:t>
            </a:r>
            <a:r>
              <a:rPr lang="de-CH" sz="1200" dirty="0" smtClean="0"/>
              <a:t> in </a:t>
            </a:r>
            <a:r>
              <a:rPr lang="de-CH" sz="1200" dirty="0" err="1" smtClean="0"/>
              <a:t>the</a:t>
            </a:r>
            <a:r>
              <a:rPr lang="de-CH" sz="1200" dirty="0" smtClean="0"/>
              <a:t> </a:t>
            </a:r>
            <a:r>
              <a:rPr lang="de-CH" sz="1200" i="1" dirty="0" err="1" smtClean="0"/>
              <a:t>tra</a:t>
            </a:r>
            <a:r>
              <a:rPr lang="de-CH" sz="1200" dirty="0" smtClean="0"/>
              <a:t> </a:t>
            </a:r>
            <a:r>
              <a:rPr lang="de-CH" sz="1200" dirty="0" err="1" smtClean="0"/>
              <a:t>gene</a:t>
            </a:r>
            <a:r>
              <a:rPr lang="de-CH" sz="1200" dirty="0" smtClean="0"/>
              <a:t> </a:t>
            </a:r>
            <a:r>
              <a:rPr lang="de-CH" sz="1200" dirty="0" err="1" smtClean="0"/>
              <a:t>cause</a:t>
            </a:r>
            <a:r>
              <a:rPr lang="de-CH" sz="1200" dirty="0" smtClean="0"/>
              <a:t> </a:t>
            </a:r>
            <a:r>
              <a:rPr lang="de-CH" sz="1200" dirty="0" err="1" smtClean="0"/>
              <a:t>females</a:t>
            </a:r>
            <a:r>
              <a:rPr lang="de-CH" sz="1200" dirty="0" smtClean="0"/>
              <a:t> </a:t>
            </a:r>
            <a:r>
              <a:rPr lang="de-CH" sz="1200" dirty="0" err="1" smtClean="0"/>
              <a:t>to</a:t>
            </a:r>
            <a:r>
              <a:rPr lang="de-CH" sz="1200" dirty="0" smtClean="0"/>
              <a:t> </a:t>
            </a:r>
            <a:r>
              <a:rPr lang="de-CH" sz="1200" dirty="0" err="1" smtClean="0"/>
              <a:t>be</a:t>
            </a:r>
            <a:r>
              <a:rPr lang="de-CH" sz="1200" dirty="0" smtClean="0"/>
              <a:t> </a:t>
            </a:r>
            <a:r>
              <a:rPr lang="de-CH" sz="1200" dirty="0" err="1" smtClean="0"/>
              <a:t>lighter</a:t>
            </a:r>
            <a:r>
              <a:rPr lang="de-CH" sz="1200" dirty="0"/>
              <a:t> </a:t>
            </a:r>
            <a:r>
              <a:rPr lang="de-CH" sz="1200" dirty="0" err="1" smtClean="0"/>
              <a:t>than</a:t>
            </a:r>
            <a:r>
              <a:rPr lang="de-CH" sz="1200" dirty="0" smtClean="0"/>
              <a:t> wild type </a:t>
            </a:r>
            <a:r>
              <a:rPr lang="de-CH" sz="1200" dirty="0" err="1" smtClean="0"/>
              <a:t>females</a:t>
            </a:r>
            <a:r>
              <a:rPr lang="de-CH" sz="1200" dirty="0"/>
              <a:t> </a:t>
            </a:r>
            <a:r>
              <a:rPr lang="de-CH" sz="1200" dirty="0" smtClean="0"/>
              <a:t>(</a:t>
            </a:r>
            <a:r>
              <a:rPr lang="de-CH" sz="1200" dirty="0" err="1" smtClean="0"/>
              <a:t>dark</a:t>
            </a:r>
            <a:r>
              <a:rPr lang="de-CH" sz="1200" dirty="0" smtClean="0"/>
              <a:t> </a:t>
            </a:r>
            <a:r>
              <a:rPr lang="de-CH" sz="1200" dirty="0" err="1" smtClean="0"/>
              <a:t>gray</a:t>
            </a:r>
            <a:r>
              <a:rPr lang="de-CH" sz="1200" dirty="0" smtClean="0"/>
              <a:t>), </a:t>
            </a:r>
            <a:r>
              <a:rPr lang="de-CH" sz="1200" dirty="0" err="1" smtClean="0"/>
              <a:t>yet</a:t>
            </a:r>
            <a:r>
              <a:rPr lang="de-CH" sz="1200" dirty="0" smtClean="0"/>
              <a:t> not </a:t>
            </a:r>
            <a:r>
              <a:rPr lang="de-CH" sz="1200" dirty="0" err="1" smtClean="0"/>
              <a:t>as</a:t>
            </a:r>
            <a:r>
              <a:rPr lang="de-CH" sz="1200" dirty="0" smtClean="0"/>
              <a:t> light </a:t>
            </a:r>
            <a:r>
              <a:rPr lang="de-CH" sz="1200" dirty="0" err="1" smtClean="0"/>
              <a:t>as</a:t>
            </a:r>
            <a:r>
              <a:rPr lang="de-CH" sz="1200" dirty="0" smtClean="0"/>
              <a:t> </a:t>
            </a:r>
            <a:r>
              <a:rPr lang="de-CH" sz="1200" dirty="0" err="1" smtClean="0"/>
              <a:t>males</a:t>
            </a:r>
            <a:r>
              <a:rPr lang="de-CH" sz="1200" dirty="0"/>
              <a:t> </a:t>
            </a:r>
            <a:r>
              <a:rPr lang="de-CH" sz="1200" dirty="0" smtClean="0"/>
              <a:t>(medium </a:t>
            </a:r>
            <a:r>
              <a:rPr lang="de-CH" sz="1200" dirty="0" err="1" smtClean="0"/>
              <a:t>gray</a:t>
            </a:r>
            <a:r>
              <a:rPr lang="de-CH" sz="1200" dirty="0" smtClean="0"/>
              <a:t>). The </a:t>
            </a:r>
            <a:r>
              <a:rPr lang="de-CH" sz="1200" dirty="0" err="1" smtClean="0"/>
              <a:t>hypomorphic</a:t>
            </a:r>
            <a:r>
              <a:rPr lang="de-CH" sz="1200" dirty="0" smtClean="0"/>
              <a:t> </a:t>
            </a:r>
            <a:r>
              <a:rPr lang="de-CH" sz="1200" dirty="0" err="1" smtClean="0"/>
              <a:t>mutation</a:t>
            </a:r>
            <a:r>
              <a:rPr lang="de-CH" sz="1200" dirty="0" smtClean="0"/>
              <a:t> in </a:t>
            </a:r>
            <a:r>
              <a:rPr lang="de-CH" sz="1200" i="1" dirty="0" smtClean="0"/>
              <a:t>Myc</a:t>
            </a:r>
            <a:r>
              <a:rPr lang="de-CH" sz="1200" i="1" baseline="30000" dirty="0" smtClean="0"/>
              <a:t>P0</a:t>
            </a:r>
            <a:r>
              <a:rPr lang="de-CH" sz="1200" dirty="0" smtClean="0"/>
              <a:t> in </a:t>
            </a:r>
            <a:r>
              <a:rPr lang="de-CH" sz="1200" dirty="0" err="1" smtClean="0"/>
              <a:t>addition</a:t>
            </a:r>
            <a:r>
              <a:rPr lang="de-CH" sz="1200" dirty="0" smtClean="0"/>
              <a:t> </a:t>
            </a:r>
            <a:r>
              <a:rPr lang="de-CH" sz="1200" dirty="0" err="1" smtClean="0"/>
              <a:t>to</a:t>
            </a:r>
            <a:r>
              <a:rPr lang="de-CH" sz="1200" dirty="0" smtClean="0"/>
              <a:t> </a:t>
            </a:r>
            <a:r>
              <a:rPr lang="de-CH" sz="1200" dirty="0" err="1" smtClean="0"/>
              <a:t>mutations</a:t>
            </a:r>
            <a:r>
              <a:rPr lang="de-CH" sz="1200" dirty="0" smtClean="0"/>
              <a:t> in </a:t>
            </a:r>
            <a:r>
              <a:rPr lang="de-CH" sz="1200" dirty="0" err="1" smtClean="0"/>
              <a:t>the</a:t>
            </a:r>
            <a:r>
              <a:rPr lang="de-CH" sz="1200" dirty="0" smtClean="0"/>
              <a:t> </a:t>
            </a:r>
            <a:r>
              <a:rPr lang="de-CH" sz="1200" i="1" dirty="0" err="1" smtClean="0"/>
              <a:t>tra</a:t>
            </a:r>
            <a:r>
              <a:rPr lang="de-CH" sz="1200" i="1" dirty="0" smtClean="0"/>
              <a:t> </a:t>
            </a:r>
            <a:r>
              <a:rPr lang="de-CH" sz="1200" dirty="0" err="1" smtClean="0"/>
              <a:t>gene</a:t>
            </a:r>
            <a:r>
              <a:rPr lang="de-CH" sz="1200" dirty="0" smtClean="0"/>
              <a:t> </a:t>
            </a:r>
            <a:r>
              <a:rPr lang="de-CH" sz="1200" dirty="0" err="1" smtClean="0"/>
              <a:t>results</a:t>
            </a:r>
            <a:r>
              <a:rPr lang="de-CH" sz="1200" dirty="0" smtClean="0"/>
              <a:t> in </a:t>
            </a:r>
            <a:r>
              <a:rPr lang="de-CH" sz="1200" i="1" dirty="0" smtClean="0"/>
              <a:t>XX</a:t>
            </a:r>
            <a:r>
              <a:rPr lang="de-CH" sz="1200" dirty="0" smtClean="0"/>
              <a:t> </a:t>
            </a:r>
            <a:r>
              <a:rPr lang="de-CH" sz="1200" dirty="0" err="1" smtClean="0"/>
              <a:t>animals</a:t>
            </a:r>
            <a:r>
              <a:rPr lang="de-CH" sz="1200" dirty="0" smtClean="0"/>
              <a:t> </a:t>
            </a:r>
            <a:r>
              <a:rPr lang="de-CH" sz="1200" dirty="0" err="1" smtClean="0"/>
              <a:t>that</a:t>
            </a:r>
            <a:r>
              <a:rPr lang="de-CH" sz="1200" dirty="0" smtClean="0"/>
              <a:t> </a:t>
            </a:r>
            <a:r>
              <a:rPr lang="de-CH" sz="1200" dirty="0" err="1" smtClean="0"/>
              <a:t>are</a:t>
            </a:r>
            <a:r>
              <a:rPr lang="de-CH" sz="1200" dirty="0" smtClean="0"/>
              <a:t> </a:t>
            </a:r>
            <a:r>
              <a:rPr lang="de-CH" sz="1200" dirty="0" err="1" smtClean="0"/>
              <a:t>nearly</a:t>
            </a:r>
            <a:r>
              <a:rPr lang="de-CH" sz="1200" dirty="0" smtClean="0"/>
              <a:t> </a:t>
            </a:r>
            <a:r>
              <a:rPr lang="de-CH" sz="1200" dirty="0" err="1" smtClean="0"/>
              <a:t>equal</a:t>
            </a:r>
            <a:r>
              <a:rPr lang="de-CH" sz="1200" dirty="0" smtClean="0"/>
              <a:t> in </a:t>
            </a:r>
            <a:r>
              <a:rPr lang="de-CH" sz="1200" dirty="0" err="1" smtClean="0"/>
              <a:t>size</a:t>
            </a:r>
            <a:r>
              <a:rPr lang="de-CH" sz="1200" dirty="0" smtClean="0"/>
              <a:t> </a:t>
            </a:r>
            <a:r>
              <a:rPr lang="de-CH" sz="1200" dirty="0" err="1" smtClean="0"/>
              <a:t>to</a:t>
            </a:r>
            <a:r>
              <a:rPr lang="de-CH" sz="1200" dirty="0" smtClean="0"/>
              <a:t> </a:t>
            </a:r>
            <a:r>
              <a:rPr lang="de-CH" sz="1200" dirty="0" err="1" smtClean="0"/>
              <a:t>males</a:t>
            </a:r>
            <a:r>
              <a:rPr lang="de-CH" sz="1200" dirty="0" smtClean="0"/>
              <a:t>  (light </a:t>
            </a:r>
            <a:r>
              <a:rPr lang="de-CH" sz="1200" dirty="0" err="1" smtClean="0"/>
              <a:t>gray</a:t>
            </a:r>
            <a:r>
              <a:rPr lang="de-CH" sz="1200" dirty="0" smtClean="0"/>
              <a:t>).</a:t>
            </a:r>
            <a:endParaRPr lang="de-CH" sz="1200" dirty="0"/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94412" y="1258041"/>
            <a:ext cx="5159356" cy="3109508"/>
            <a:chOff x="694412" y="1258041"/>
            <a:chExt cx="5159356" cy="3109508"/>
          </a:xfrm>
        </p:grpSpPr>
        <p:graphicFrame>
          <p:nvGraphicFramePr>
            <p:cNvPr id="4" name="Chart 3"/>
            <p:cNvGraphicFramePr/>
            <p:nvPr>
              <p:extLst/>
            </p:nvPr>
          </p:nvGraphicFramePr>
          <p:xfrm>
            <a:off x="1260079" y="1420579"/>
            <a:ext cx="4593689" cy="27620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3315" name="TextBox 1"/>
            <p:cNvSpPr txBox="1">
              <a:spLocks noChangeArrowheads="1"/>
            </p:cNvSpPr>
            <p:nvPr/>
          </p:nvSpPr>
          <p:spPr bwMode="auto">
            <a:xfrm>
              <a:off x="2326615" y="4059772"/>
              <a:ext cx="219211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i="1" dirty="0">
                  <a:ea typeface="ＭＳ Ｐゴシック" charset="-128"/>
                  <a:cs typeface="ＭＳ Ｐゴシック" charset="-128"/>
                </a:rPr>
                <a:t>XX                   </a:t>
              </a:r>
              <a:r>
                <a:rPr lang="en-US" altLang="en-US" sz="1400" i="1" dirty="0" smtClean="0">
                  <a:ea typeface="ＭＳ Ｐゴシック" charset="-128"/>
                  <a:cs typeface="ＭＳ Ｐゴシック" charset="-128"/>
                </a:rPr>
                <a:t>                  </a:t>
              </a:r>
              <a:r>
                <a:rPr lang="en-US" altLang="en-US" sz="1400" i="1" dirty="0">
                  <a:ea typeface="ＭＳ Ｐゴシック" charset="-128"/>
                  <a:cs typeface="ＭＳ Ｐゴシック" charset="-128"/>
                </a:rPr>
                <a:t>XY</a:t>
              </a:r>
            </a:p>
          </p:txBody>
        </p:sp>
        <p:sp>
          <p:nvSpPr>
            <p:cNvPr id="13316" name="TextBox 4"/>
            <p:cNvSpPr txBox="1">
              <a:spLocks noChangeArrowheads="1"/>
            </p:cNvSpPr>
            <p:nvPr/>
          </p:nvSpPr>
          <p:spPr bwMode="auto">
            <a:xfrm rot="-5400000">
              <a:off x="95948" y="2616935"/>
              <a:ext cx="19589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ea typeface="ＭＳ Ｐゴシック" charset="-128"/>
                  <a:cs typeface="ＭＳ Ｐゴシック" charset="-128"/>
                </a:rPr>
                <a:t>l</a:t>
              </a:r>
              <a:r>
                <a:rPr lang="en-US" altLang="en-US" sz="1800" dirty="0" smtClean="0">
                  <a:ea typeface="ＭＳ Ｐゴシック" charset="-128"/>
                  <a:cs typeface="ＭＳ Ｐゴシック" charset="-128"/>
                </a:rPr>
                <a:t>arval weight </a:t>
              </a:r>
              <a:r>
                <a:rPr lang="en-US" altLang="en-US" sz="1800" dirty="0">
                  <a:ea typeface="ＭＳ Ｐゴシック" charset="-128"/>
                  <a:cs typeface="ＭＳ Ｐゴシック" charset="-128"/>
                </a:rPr>
                <a:t>in mg</a:t>
              </a:r>
            </a:p>
          </p:txBody>
        </p:sp>
        <p:grpSp>
          <p:nvGrpSpPr>
            <p:cNvPr id="13317" name="Group 1"/>
            <p:cNvGrpSpPr>
              <a:grpSpLocks/>
            </p:cNvGrpSpPr>
            <p:nvPr/>
          </p:nvGrpSpPr>
          <p:grpSpPr bwMode="auto">
            <a:xfrm>
              <a:off x="2240551" y="1533826"/>
              <a:ext cx="863237" cy="421373"/>
              <a:chOff x="2996935" y="1854053"/>
              <a:chExt cx="863237" cy="421373"/>
            </a:xfrm>
          </p:grpSpPr>
          <p:sp>
            <p:nvSpPr>
              <p:cNvPr id="8" name="Right Bracket 7"/>
              <p:cNvSpPr/>
              <p:nvPr/>
            </p:nvSpPr>
            <p:spPr>
              <a:xfrm rot="5400000" flipH="1">
                <a:off x="3161365" y="2014588"/>
                <a:ext cx="96409" cy="425268"/>
              </a:xfrm>
              <a:prstGeom prst="righ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319" name="TextBox 8"/>
              <p:cNvSpPr txBox="1">
                <a:spLocks noChangeArrowheads="1"/>
              </p:cNvSpPr>
              <p:nvPr/>
            </p:nvSpPr>
            <p:spPr bwMode="auto">
              <a:xfrm>
                <a:off x="2996935" y="1854053"/>
                <a:ext cx="86323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 smtClean="0">
                    <a:ea typeface="ＭＳ Ｐゴシック" charset="-128"/>
                    <a:cs typeface="ＭＳ Ｐゴシック" charset="-128"/>
                  </a:rPr>
                  <a:t>12%</a:t>
                </a:r>
                <a:endParaRPr lang="en-US" altLang="en-US" sz="1400" dirty="0"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21" name="TextBox 43"/>
            <p:cNvSpPr txBox="1">
              <a:spLocks noChangeArrowheads="1"/>
            </p:cNvSpPr>
            <p:nvPr/>
          </p:nvSpPr>
          <p:spPr bwMode="auto">
            <a:xfrm>
              <a:off x="694412" y="1258041"/>
              <a:ext cx="81030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dirty="0"/>
                <a:t>A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55200" y="1258041"/>
            <a:ext cx="4538761" cy="4377684"/>
            <a:chOff x="5896159" y="1228766"/>
            <a:chExt cx="4538761" cy="4377684"/>
          </a:xfrm>
        </p:grpSpPr>
        <p:sp>
          <p:nvSpPr>
            <p:cNvPr id="13" name="TextBox 4"/>
            <p:cNvSpPr txBox="1">
              <a:spLocks noChangeArrowheads="1"/>
            </p:cNvSpPr>
            <p:nvPr/>
          </p:nvSpPr>
          <p:spPr bwMode="auto">
            <a:xfrm rot="16200000">
              <a:off x="5532241" y="2592425"/>
              <a:ext cx="131061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ea typeface="ＭＳ Ｐゴシック" charset="-128"/>
                  <a:cs typeface="ＭＳ Ｐゴシック" charset="-128"/>
                </a:rPr>
                <a:t>w</a:t>
              </a:r>
              <a:r>
                <a:rPr lang="en-US" altLang="en-US" sz="1800" dirty="0" smtClean="0">
                  <a:ea typeface="ＭＳ Ｐゴシック" charset="-128"/>
                  <a:cs typeface="ＭＳ Ｐゴシック" charset="-128"/>
                </a:rPr>
                <a:t>eight ratio</a:t>
              </a:r>
              <a:endParaRPr lang="en-US" altLang="en-US" sz="1800" dirty="0">
                <a:ea typeface="ＭＳ Ｐゴシック" charset="-128"/>
                <a:cs typeface="ＭＳ Ｐゴシック" charset="-128"/>
              </a:endParaRPr>
            </a:p>
          </p:txBody>
        </p:sp>
        <p:graphicFrame>
          <p:nvGraphicFramePr>
            <p:cNvPr id="15" name="Chart 14"/>
            <p:cNvGraphicFramePr>
              <a:graphicFrameLocks/>
            </p:cNvGraphicFramePr>
            <p:nvPr>
              <p:extLst/>
            </p:nvPr>
          </p:nvGraphicFramePr>
          <p:xfrm>
            <a:off x="6372214" y="1401161"/>
            <a:ext cx="4062706" cy="27599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 rot="16200000">
              <a:off x="8763610" y="4100948"/>
              <a:ext cx="7903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XX : XY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7267706" y="4378033"/>
              <a:ext cx="13032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XX : </a:t>
              </a:r>
              <a:r>
                <a:rPr lang="en-US" sz="1400" i="1" dirty="0" err="1" smtClean="0"/>
                <a:t>XX;tra</a:t>
              </a:r>
              <a:r>
                <a:rPr lang="en-US" sz="1400" i="1" dirty="0" smtClean="0"/>
                <a:t>/</a:t>
              </a:r>
              <a:r>
                <a:rPr lang="en-US" sz="1400" i="1" dirty="0" err="1" smtClean="0"/>
                <a:t>tra</a:t>
              </a:r>
              <a:endParaRPr lang="en-US" sz="1400" i="1" baseline="30000" dirty="0" smtClean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7005727" y="4100949"/>
              <a:ext cx="7903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XX : XY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8759821" y="4535157"/>
              <a:ext cx="18348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XX : </a:t>
              </a:r>
              <a:r>
                <a:rPr lang="en-US" sz="1400" i="1" dirty="0" err="1" smtClean="0"/>
                <a:t>Myc</a:t>
              </a:r>
              <a:r>
                <a:rPr lang="en-US" sz="1400" i="1" baseline="30000" dirty="0" err="1" smtClean="0"/>
                <a:t>PO</a:t>
              </a:r>
              <a:r>
                <a:rPr lang="en-US" sz="1400" i="1" dirty="0" smtClean="0"/>
                <a:t>/+;</a:t>
              </a:r>
              <a:r>
                <a:rPr lang="en-US" sz="1400" i="1" dirty="0" err="1" smtClean="0"/>
                <a:t>tra</a:t>
              </a:r>
              <a:r>
                <a:rPr lang="en-US" sz="1400" i="1" dirty="0" smtClean="0"/>
                <a:t>/</a:t>
              </a:r>
              <a:r>
                <a:rPr lang="en-US" sz="1400" i="1" dirty="0" err="1" smtClean="0"/>
                <a:t>tra</a:t>
              </a:r>
              <a:endParaRPr lang="en-US" sz="1400" i="1" baseline="30000" dirty="0" smtClean="0"/>
            </a:p>
          </p:txBody>
        </p:sp>
        <p:sp>
          <p:nvSpPr>
            <p:cNvPr id="22" name="TextBox 43"/>
            <p:cNvSpPr txBox="1">
              <a:spLocks noChangeArrowheads="1"/>
            </p:cNvSpPr>
            <p:nvPr/>
          </p:nvSpPr>
          <p:spPr bwMode="auto">
            <a:xfrm>
              <a:off x="5896159" y="1228766"/>
              <a:ext cx="81030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dirty="0"/>
                <a:t>B</a:t>
              </a:r>
            </a:p>
          </p:txBody>
        </p:sp>
      </p:grpSp>
      <p:graphicFrame>
        <p:nvGraphicFramePr>
          <p:cNvPr id="25" name="Chart 24"/>
          <p:cNvGraphicFramePr/>
          <p:nvPr>
            <p:extLst/>
          </p:nvPr>
        </p:nvGraphicFramePr>
        <p:xfrm>
          <a:off x="1323001" y="1440344"/>
          <a:ext cx="4426137" cy="2742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38534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201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ＭＳ Ｐゴシック</vt:lpstr>
      <vt:lpstr>Office Theme</vt:lpstr>
      <vt:lpstr>Figure S5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Supplement</dc:title>
  <dc:creator>Microsoft Office User</dc:creator>
  <cp:lastModifiedBy>Microsoft Office User</cp:lastModifiedBy>
  <cp:revision>105</cp:revision>
  <dcterms:created xsi:type="dcterms:W3CDTF">2016-09-29T08:53:19Z</dcterms:created>
  <dcterms:modified xsi:type="dcterms:W3CDTF">2016-12-31T10:39:12Z</dcterms:modified>
</cp:coreProperties>
</file>