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ppt/charts/chart12.xml" ContentType="application/vnd.openxmlformats-officedocument.drawingml.chart+xml"/>
  <Override PartName="/ppt/theme/themeOverride12.xml" ContentType="application/vnd.openxmlformats-officedocument.themeOverride+xml"/>
  <Override PartName="/ppt/charts/chart13.xml" ContentType="application/vnd.openxmlformats-officedocument.drawingml.chart+xml"/>
  <Override PartName="/ppt/theme/themeOverride13.xml" ContentType="application/vnd.openxmlformats-officedocument.themeOverride+xml"/>
  <Override PartName="/ppt/notesSlides/notesSlide3.xml" ContentType="application/vnd.openxmlformats-officedocument.presentationml.notesSlide+xml"/>
  <Override PartName="/ppt/charts/chart14.xml" ContentType="application/vnd.openxmlformats-officedocument.drawingml.chart+xml"/>
  <Override PartName="/ppt/theme/themeOverride1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323" r:id="rId3"/>
    <p:sldId id="344" r:id="rId4"/>
    <p:sldId id="341" r:id="rId5"/>
    <p:sldId id="334" r:id="rId6"/>
    <p:sldId id="343" r:id="rId7"/>
    <p:sldId id="342" r:id="rId8"/>
    <p:sldId id="338" r:id="rId9"/>
    <p:sldId id="336" r:id="rId10"/>
    <p:sldId id="280" r:id="rId11"/>
    <p:sldId id="345" r:id="rId12"/>
    <p:sldId id="329" r:id="rId13"/>
    <p:sldId id="33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911" autoAdjust="0"/>
  </p:normalViewPr>
  <p:slideViewPr>
    <p:cSldViewPr>
      <p:cViewPr varScale="1">
        <p:scale>
          <a:sx n="112" d="100"/>
          <a:sy n="112" d="100"/>
        </p:scale>
        <p:origin x="-25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0.xlsx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1.xlsx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2.xlsx"/><Relationship Id="rId1" Type="http://schemas.openxmlformats.org/officeDocument/2006/relationships/themeOverride" Target="../theme/themeOverride12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3.xlsx"/><Relationship Id="rId1" Type="http://schemas.openxmlformats.org/officeDocument/2006/relationships/themeOverride" Target="../theme/themeOverride13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4.xlsx"/><Relationship Id="rId1" Type="http://schemas.openxmlformats.org/officeDocument/2006/relationships/themeOverride" Target="../theme/themeOverride14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9.xlsx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SET2</a:t>
            </a:r>
          </a:p>
        </c:rich>
      </c:tx>
      <c:layout>
        <c:manualLayout>
          <c:xMode val="edge"/>
          <c:yMode val="edge"/>
          <c:x val="0.20149015176803434"/>
          <c:y val="5.2346052897233999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8565573480692082"/>
          <c:y val="4.4624466986671711E-2"/>
          <c:w val="0.79193468827241242"/>
          <c:h val="0.79845226833580174"/>
        </c:manualLayout>
      </c:layout>
      <c:barChart>
        <c:barDir val="col"/>
        <c:grouping val="clustered"/>
        <c:varyColors val="0"/>
        <c:ser>
          <c:idx val="1"/>
          <c:order val="0"/>
          <c:tx>
            <c:v>c-MYC</c:v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Sheet1!$C$157:$C$159</c:f>
                <c:numCache>
                  <c:formatCode>General</c:formatCode>
                  <c:ptCount val="3"/>
                  <c:pt idx="0">
                    <c:v>0.2</c:v>
                  </c:pt>
                  <c:pt idx="1">
                    <c:v>5.5399999999999998E-2</c:v>
                  </c:pt>
                  <c:pt idx="2">
                    <c:v>0.1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Sheet1!$A$157:$A$159</c:f>
              <c:strCache>
                <c:ptCount val="3"/>
                <c:pt idx="0">
                  <c:v>Control</c:v>
                </c:pt>
                <c:pt idx="1">
                  <c:v>250</c:v>
                </c:pt>
                <c:pt idx="2">
                  <c:v>1000</c:v>
                </c:pt>
              </c:strCache>
            </c:strRef>
          </c:cat>
          <c:val>
            <c:numRef>
              <c:f>Sheet1!$B$157:$B$159</c:f>
              <c:numCache>
                <c:formatCode>General</c:formatCode>
                <c:ptCount val="3"/>
                <c:pt idx="0">
                  <c:v>1</c:v>
                </c:pt>
                <c:pt idx="1">
                  <c:v>0.53700000000000003</c:v>
                </c:pt>
                <c:pt idx="2">
                  <c:v>0.47599999999999998</c:v>
                </c:pt>
              </c:numCache>
            </c:numRef>
          </c:val>
        </c:ser>
        <c:ser>
          <c:idx val="3"/>
          <c:order val="1"/>
          <c:tx>
            <c:v>CDK6</c:v>
          </c:tx>
          <c:spPr>
            <a:solidFill>
              <a:srgbClr val="0000FF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Sheet1!$C$177:$C$179</c:f>
                <c:numCache>
                  <c:formatCode>General</c:formatCode>
                  <c:ptCount val="3"/>
                  <c:pt idx="0">
                    <c:v>0.24</c:v>
                  </c:pt>
                  <c:pt idx="1">
                    <c:v>0.19600000000000001</c:v>
                  </c:pt>
                  <c:pt idx="2">
                    <c:v>0.23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Sheet1!$A$157:$A$159</c:f>
              <c:strCache>
                <c:ptCount val="3"/>
                <c:pt idx="0">
                  <c:v>Control</c:v>
                </c:pt>
                <c:pt idx="1">
                  <c:v>250</c:v>
                </c:pt>
                <c:pt idx="2">
                  <c:v>1000</c:v>
                </c:pt>
              </c:strCache>
            </c:strRef>
          </c:cat>
          <c:val>
            <c:numRef>
              <c:f>Sheet1!$B$177:$B$179</c:f>
              <c:numCache>
                <c:formatCode>General</c:formatCode>
                <c:ptCount val="3"/>
                <c:pt idx="0">
                  <c:v>1</c:v>
                </c:pt>
                <c:pt idx="1">
                  <c:v>0.25900000000000001</c:v>
                </c:pt>
                <c:pt idx="2">
                  <c:v>0.23400000000000001</c:v>
                </c:pt>
              </c:numCache>
            </c:numRef>
          </c:val>
        </c:ser>
        <c:ser>
          <c:idx val="0"/>
          <c:order val="2"/>
          <c:tx>
            <c:v>BCL2</c:v>
          </c:tx>
          <c:spPr>
            <a:solidFill>
              <a:srgbClr val="92D050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Sheet1!$C$170:$C$172</c:f>
                <c:numCache>
                  <c:formatCode>General</c:formatCode>
                  <c:ptCount val="3"/>
                  <c:pt idx="0">
                    <c:v>0.23</c:v>
                  </c:pt>
                  <c:pt idx="1">
                    <c:v>0.31</c:v>
                  </c:pt>
                  <c:pt idx="2">
                    <c:v>0.26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Sheet1!$A$157:$A$159</c:f>
              <c:strCache>
                <c:ptCount val="3"/>
                <c:pt idx="0">
                  <c:v>Control</c:v>
                </c:pt>
                <c:pt idx="1">
                  <c:v>250</c:v>
                </c:pt>
                <c:pt idx="2">
                  <c:v>1000</c:v>
                </c:pt>
              </c:strCache>
            </c:strRef>
          </c:cat>
          <c:val>
            <c:numRef>
              <c:f>Sheet1!$B$170:$B$172</c:f>
              <c:numCache>
                <c:formatCode>General</c:formatCode>
                <c:ptCount val="3"/>
                <c:pt idx="0">
                  <c:v>1</c:v>
                </c:pt>
                <c:pt idx="1">
                  <c:v>0.32900000000000001</c:v>
                </c:pt>
                <c:pt idx="2">
                  <c:v>0.33400000000000002</c:v>
                </c:pt>
              </c:numCache>
            </c:numRef>
          </c:val>
        </c:ser>
        <c:ser>
          <c:idx val="2"/>
          <c:order val="3"/>
          <c:tx>
            <c:strRef>
              <c:f>Sheet1!$B$162</c:f>
              <c:strCache>
                <c:ptCount val="1"/>
                <c:pt idx="0">
                  <c:v>PIM1</c:v>
                </c:pt>
              </c:strCache>
            </c:strRef>
          </c:tx>
          <c:spPr>
            <a:solidFill>
              <a:srgbClr val="7030A0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Sheet1!$C$163:$C$165</c:f>
                <c:numCache>
                  <c:formatCode>General</c:formatCode>
                  <c:ptCount val="3"/>
                  <c:pt idx="0">
                    <c:v>0.20499999999999999</c:v>
                  </c:pt>
                  <c:pt idx="1">
                    <c:v>0.20499999999999999</c:v>
                  </c:pt>
                  <c:pt idx="2">
                    <c:v>7.4999999999999997E-2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Sheet1!$A$157:$A$159</c:f>
              <c:strCache>
                <c:ptCount val="3"/>
                <c:pt idx="0">
                  <c:v>Control</c:v>
                </c:pt>
                <c:pt idx="1">
                  <c:v>250</c:v>
                </c:pt>
                <c:pt idx="2">
                  <c:v>1000</c:v>
                </c:pt>
              </c:strCache>
            </c:strRef>
          </c:cat>
          <c:val>
            <c:numRef>
              <c:f>Sheet1!$B$163:$B$165</c:f>
              <c:numCache>
                <c:formatCode>General</c:formatCode>
                <c:ptCount val="3"/>
                <c:pt idx="0">
                  <c:v>1</c:v>
                </c:pt>
                <c:pt idx="1">
                  <c:v>0.32300000000000001</c:v>
                </c:pt>
                <c:pt idx="2">
                  <c:v>0.307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9088256"/>
        <c:axId val="80585472"/>
      </c:barChart>
      <c:catAx>
        <c:axId val="790882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nM, JQ1, 16 hr</a:t>
                </a:r>
              </a:p>
            </c:rich>
          </c:tx>
          <c:layout>
            <c:manualLayout>
              <c:xMode val="edge"/>
              <c:yMode val="edge"/>
              <c:x val="0.47532334631456263"/>
              <c:y val="0.9383784719217790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22225">
            <a:solidFill>
              <a:schemeClr val="tx1"/>
            </a:solidFill>
          </a:ln>
        </c:spPr>
        <c:crossAx val="80585472"/>
        <c:crosses val="autoZero"/>
        <c:auto val="1"/>
        <c:lblAlgn val="ctr"/>
        <c:lblOffset val="100"/>
        <c:noMultiLvlLbl val="0"/>
      </c:catAx>
      <c:valAx>
        <c:axId val="80585472"/>
        <c:scaling>
          <c:orientation val="minMax"/>
          <c:max val="1.8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Relative mRNA expression</a:t>
                </a:r>
              </a:p>
              <a:p>
                <a:pPr>
                  <a:defRPr/>
                </a:pPr>
                <a:r>
                  <a:rPr lang="en-US"/>
                  <a:t>(compared to control)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22225">
            <a:solidFill>
              <a:schemeClr val="tx1"/>
            </a:solidFill>
          </a:ln>
        </c:spPr>
        <c:crossAx val="79088256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78342655716456999"/>
          <c:y val="6.1642885545455384E-2"/>
          <c:w val="0.18421691222907008"/>
          <c:h val="0.27729897015261223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 b="1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1036457539581746"/>
          <c:y val="5.1400554097404488E-2"/>
          <c:w val="0.74387638641943954"/>
          <c:h val="0.7261380869058033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Sheet1!$A$4</c:f>
              <c:strCache>
                <c:ptCount val="1"/>
                <c:pt idx="0">
                  <c:v>HEL92.1.7</c:v>
                </c:pt>
              </c:strCache>
            </c:strRef>
          </c:tx>
          <c:spPr>
            <a:solidFill>
              <a:srgbClr val="0000FF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Sheet1!$C$27:$D$27</c:f>
                <c:numCache>
                  <c:formatCode>General</c:formatCode>
                  <c:ptCount val="2"/>
                  <c:pt idx="0">
                    <c:v>0.57714816122032764</c:v>
                  </c:pt>
                  <c:pt idx="1">
                    <c:v>1.3930900904105257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>
                <a:solidFill>
                  <a:sysClr val="windowText" lastClr="000000"/>
                </a:solidFill>
              </a:ln>
            </c:spPr>
          </c:errBars>
          <c:cat>
            <c:numRef>
              <c:f>Sheet1!$C$4:$D$4</c:f>
              <c:numCache>
                <c:formatCode>General</c:formatCode>
                <c:ptCount val="2"/>
                <c:pt idx="0">
                  <c:v>0</c:v>
                </c:pt>
                <c:pt idx="1">
                  <c:v>100</c:v>
                </c:pt>
              </c:numCache>
            </c:numRef>
          </c:cat>
          <c:val>
            <c:numRef>
              <c:f>Sheet1!$C$26:$D$26</c:f>
              <c:numCache>
                <c:formatCode>General</c:formatCode>
                <c:ptCount val="2"/>
                <c:pt idx="0">
                  <c:v>3.58</c:v>
                </c:pt>
                <c:pt idx="1">
                  <c:v>46.890000000000008</c:v>
                </c:pt>
              </c:numCache>
            </c:numRef>
          </c:val>
        </c:ser>
        <c:ser>
          <c:idx val="1"/>
          <c:order val="1"/>
          <c:tx>
            <c:strRef>
              <c:f>Sheet1!$A$29</c:f>
              <c:strCache>
                <c:ptCount val="1"/>
                <c:pt idx="0">
                  <c:v>SET2 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(Sheet1!$C$34,Sheet1!$E$34)</c:f>
                <c:numCache>
                  <c:formatCode>General</c:formatCode>
                  <c:ptCount val="2"/>
                  <c:pt idx="0">
                    <c:v>0.58286647985051676</c:v>
                  </c:pt>
                  <c:pt idx="1">
                    <c:v>2.3081377775167571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>
                <a:solidFill>
                  <a:sysClr val="windowText" lastClr="000000"/>
                </a:solidFill>
              </a:ln>
            </c:spPr>
          </c:errBars>
          <c:val>
            <c:numRef>
              <c:f>(Sheet1!$C$33,Sheet1!$E$33)</c:f>
              <c:numCache>
                <c:formatCode>General</c:formatCode>
                <c:ptCount val="2"/>
                <c:pt idx="0">
                  <c:v>7.6533333333333333</c:v>
                </c:pt>
                <c:pt idx="1">
                  <c:v>57.5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9999872"/>
        <c:axId val="50001792"/>
      </c:barChart>
      <c:catAx>
        <c:axId val="499998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nM JQ1, 96 hrs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22225">
            <a:solidFill>
              <a:schemeClr val="tx1"/>
            </a:solidFill>
          </a:ln>
        </c:spPr>
        <c:crossAx val="50001792"/>
        <c:crosses val="autoZero"/>
        <c:auto val="1"/>
        <c:lblAlgn val="ctr"/>
        <c:lblOffset val="100"/>
        <c:noMultiLvlLbl val="0"/>
      </c:catAx>
      <c:valAx>
        <c:axId val="5000179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% non-viable </a:t>
                </a:r>
                <a:r>
                  <a:rPr lang="en-US" dirty="0" smtClean="0"/>
                  <a:t>cells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22225">
            <a:solidFill>
              <a:schemeClr val="tx1"/>
            </a:solidFill>
          </a:ln>
        </c:spPr>
        <c:crossAx val="49999872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20806637879942422"/>
          <c:y val="7.369021580635754E-2"/>
          <c:w val="0.32447040894081786"/>
          <c:h val="0.17848060659084278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8095504727338962"/>
          <c:y val="5.1400554097404488E-2"/>
          <c:w val="0.79505982116053386"/>
          <c:h val="0.753915864683581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Sheet1!$A$9</c:f>
              <c:strCache>
                <c:ptCount val="1"/>
                <c:pt idx="0">
                  <c:v>HEL92.1.7</c:v>
                </c:pt>
              </c:strCache>
            </c:strRef>
          </c:tx>
          <c:spPr>
            <a:solidFill>
              <a:srgbClr val="0000FF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Sheet1!$D$10:$D$14</c:f>
                <c:numCache>
                  <c:formatCode>General</c:formatCode>
                  <c:ptCount val="5"/>
                  <c:pt idx="0">
                    <c:v>0.74</c:v>
                  </c:pt>
                  <c:pt idx="1">
                    <c:v>0.77</c:v>
                  </c:pt>
                  <c:pt idx="2">
                    <c:v>0.34</c:v>
                  </c:pt>
                  <c:pt idx="3">
                    <c:v>2.29</c:v>
                  </c:pt>
                  <c:pt idx="4">
                    <c:v>0.41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Sheet1!$A$10:$A$14</c:f>
              <c:strCache>
                <c:ptCount val="5"/>
                <c:pt idx="0">
                  <c:v>control</c:v>
                </c:pt>
                <c:pt idx="1">
                  <c:v>0.25</c:v>
                </c:pt>
                <c:pt idx="2">
                  <c:v>0.5</c:v>
                </c:pt>
                <c:pt idx="3">
                  <c:v>0.7</c:v>
                </c:pt>
                <c:pt idx="4">
                  <c:v>1</c:v>
                </c:pt>
              </c:strCache>
            </c:strRef>
          </c:cat>
          <c:val>
            <c:numRef>
              <c:f>Sheet1!$C$10:$C$14</c:f>
              <c:numCache>
                <c:formatCode>General</c:formatCode>
                <c:ptCount val="5"/>
                <c:pt idx="0">
                  <c:v>8.7615347255949487</c:v>
                </c:pt>
                <c:pt idx="1">
                  <c:v>14.348004581026174</c:v>
                </c:pt>
                <c:pt idx="2">
                  <c:v>21.744534587960768</c:v>
                </c:pt>
                <c:pt idx="3">
                  <c:v>28.369107516915133</c:v>
                </c:pt>
                <c:pt idx="4">
                  <c:v>28.815033532149346</c:v>
                </c:pt>
              </c:numCache>
            </c:numRef>
          </c:val>
        </c:ser>
        <c:ser>
          <c:idx val="1"/>
          <c:order val="1"/>
          <c:tx>
            <c:strRef>
              <c:f>Sheet1!$A$1</c:f>
              <c:strCache>
                <c:ptCount val="1"/>
                <c:pt idx="0">
                  <c:v>HEL/JIR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Sheet1!$D$3:$D$7</c:f>
                <c:numCache>
                  <c:formatCode>General</c:formatCode>
                  <c:ptCount val="5"/>
                  <c:pt idx="0">
                    <c:v>0.44</c:v>
                  </c:pt>
                  <c:pt idx="1">
                    <c:v>0.16</c:v>
                  </c:pt>
                  <c:pt idx="2">
                    <c:v>0.32</c:v>
                  </c:pt>
                  <c:pt idx="3">
                    <c:v>0.3</c:v>
                  </c:pt>
                  <c:pt idx="4">
                    <c:v>0.59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val>
            <c:numRef>
              <c:f>Sheet1!$C$3:$C$7</c:f>
              <c:numCache>
                <c:formatCode>General</c:formatCode>
                <c:ptCount val="5"/>
                <c:pt idx="0">
                  <c:v>7.6561416381284637</c:v>
                </c:pt>
                <c:pt idx="1">
                  <c:v>4.7791536847223499</c:v>
                </c:pt>
                <c:pt idx="2">
                  <c:v>4.0529493822380056</c:v>
                </c:pt>
                <c:pt idx="3">
                  <c:v>3.7750969119404729</c:v>
                </c:pt>
                <c:pt idx="4">
                  <c:v>4.4181692698356372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1153152"/>
        <c:axId val="93844992"/>
      </c:barChart>
      <c:catAx>
        <c:axId val="911531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µM, ruxolitinib,</a:t>
                </a:r>
                <a:r>
                  <a:rPr lang="en-US" baseline="0"/>
                  <a:t> 48 h</a:t>
                </a:r>
                <a:endParaRPr lang="en-US"/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spPr>
          <a:ln w="22225">
            <a:solidFill>
              <a:srgbClr val="000514"/>
            </a:solidFill>
          </a:ln>
        </c:spPr>
        <c:txPr>
          <a:bodyPr/>
          <a:lstStyle/>
          <a:p>
            <a:pPr>
              <a:defRPr sz="1000"/>
            </a:pPr>
            <a:endParaRPr lang="en-US"/>
          </a:p>
        </c:txPr>
        <c:crossAx val="93844992"/>
        <c:crosses val="autoZero"/>
        <c:auto val="1"/>
        <c:lblAlgn val="ctr"/>
        <c:lblOffset val="100"/>
        <c:noMultiLvlLbl val="0"/>
      </c:catAx>
      <c:valAx>
        <c:axId val="9384499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 apoptosis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22225">
            <a:solidFill>
              <a:srgbClr val="000514"/>
            </a:solidFill>
          </a:ln>
        </c:spPr>
        <c:crossAx val="91153152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15657042869641294"/>
          <c:y val="7.369021580635754E-2"/>
          <c:w val="0.40573183524641865"/>
          <c:h val="0.1682130358705162"/>
        </c:manualLayout>
      </c:layout>
      <c:overlay val="0"/>
    </c:legend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sz="11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1983476213603315"/>
          <c:y val="5.1400554097404488E-2"/>
          <c:w val="0.75618048017531336"/>
          <c:h val="0.753915864683581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'AUY922 DR'!$A$4</c:f>
              <c:strCache>
                <c:ptCount val="1"/>
                <c:pt idx="0">
                  <c:v>HEL92.1.7</c:v>
                </c:pt>
              </c:strCache>
            </c:strRef>
          </c:tx>
          <c:spPr>
            <a:solidFill>
              <a:srgbClr val="0000FF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'AUY922 DR'!$F$5:$F$7</c:f>
                <c:numCache>
                  <c:formatCode>General</c:formatCode>
                  <c:ptCount val="3"/>
                  <c:pt idx="0">
                    <c:v>0.31797973380564898</c:v>
                  </c:pt>
                  <c:pt idx="1">
                    <c:v>1.5567059238447485</c:v>
                  </c:pt>
                  <c:pt idx="2">
                    <c:v>1.9700535807716266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'AUY922 DR'!$A$10:$A$12</c:f>
              <c:strCache>
                <c:ptCount val="3"/>
                <c:pt idx="0">
                  <c:v>Control</c:v>
                </c:pt>
                <c:pt idx="1">
                  <c:v>20</c:v>
                </c:pt>
                <c:pt idx="2">
                  <c:v>50</c:v>
                </c:pt>
              </c:strCache>
            </c:strRef>
          </c:cat>
          <c:val>
            <c:numRef>
              <c:f>'AUY922 DR'!$E$5:$E$7</c:f>
              <c:numCache>
                <c:formatCode>General</c:formatCode>
                <c:ptCount val="3"/>
                <c:pt idx="0">
                  <c:v>9.7333333333333325</c:v>
                </c:pt>
                <c:pt idx="1">
                  <c:v>27.7</c:v>
                </c:pt>
                <c:pt idx="2">
                  <c:v>37.733333333333334</c:v>
                </c:pt>
              </c:numCache>
            </c:numRef>
          </c:val>
        </c:ser>
        <c:ser>
          <c:idx val="1"/>
          <c:order val="1"/>
          <c:tx>
            <c:strRef>
              <c:f>'AUY922 DR'!$A$9</c:f>
              <c:strCache>
                <c:ptCount val="1"/>
                <c:pt idx="0">
                  <c:v>HEL/JIR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'AUY922 DR'!$F$10:$F$12</c:f>
                <c:numCache>
                  <c:formatCode>General</c:formatCode>
                  <c:ptCount val="3"/>
                  <c:pt idx="0">
                    <c:v>1.0333333333333334</c:v>
                  </c:pt>
                  <c:pt idx="1">
                    <c:v>2.2912878474779186</c:v>
                  </c:pt>
                  <c:pt idx="2">
                    <c:v>1.1976829482147815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'AUY922 DR'!$A$10:$A$12</c:f>
              <c:strCache>
                <c:ptCount val="3"/>
                <c:pt idx="0">
                  <c:v>Control</c:v>
                </c:pt>
                <c:pt idx="1">
                  <c:v>20</c:v>
                </c:pt>
                <c:pt idx="2">
                  <c:v>50</c:v>
                </c:pt>
              </c:strCache>
            </c:strRef>
          </c:cat>
          <c:val>
            <c:numRef>
              <c:f>'AUY922 DR'!$E$10:$E$12</c:f>
              <c:numCache>
                <c:formatCode>General</c:formatCode>
                <c:ptCount val="3"/>
                <c:pt idx="0">
                  <c:v>5.333333333333333</c:v>
                </c:pt>
                <c:pt idx="1">
                  <c:v>75.199999999999989</c:v>
                </c:pt>
                <c:pt idx="2">
                  <c:v>82.666666666666671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408512"/>
        <c:axId val="95410432"/>
      </c:barChart>
      <c:catAx>
        <c:axId val="954085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nM, AUY922,</a:t>
                </a:r>
                <a:r>
                  <a:rPr lang="en-US" baseline="0"/>
                  <a:t> 48 h</a:t>
                </a:r>
                <a:endParaRPr lang="en-US"/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spPr>
          <a:ln w="22225">
            <a:solidFill>
              <a:srgbClr val="000514"/>
            </a:solidFill>
          </a:ln>
        </c:spPr>
        <c:crossAx val="95410432"/>
        <c:crosses val="autoZero"/>
        <c:auto val="1"/>
        <c:lblAlgn val="ctr"/>
        <c:lblOffset val="100"/>
        <c:noMultiLvlLbl val="0"/>
      </c:catAx>
      <c:valAx>
        <c:axId val="95410432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 apoptosis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22225">
            <a:solidFill>
              <a:srgbClr val="000514"/>
            </a:solidFill>
          </a:ln>
        </c:spPr>
        <c:crossAx val="95408512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24339367338601445"/>
          <c:y val="5.8481282995519093E-2"/>
          <c:w val="0.34530272905939496"/>
          <c:h val="0.1682130358705162"/>
        </c:manualLayout>
      </c:layout>
      <c:overlay val="0"/>
    </c:legend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sz="11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UKE1</a:t>
            </a:r>
          </a:p>
        </c:rich>
      </c:tx>
      <c:layout>
        <c:manualLayout>
          <c:xMode val="edge"/>
          <c:yMode val="edge"/>
          <c:x val="0.22013888888888888"/>
          <c:y val="6.9444444444444448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8587729658792651"/>
          <c:y val="3.2742858988919848E-2"/>
          <c:w val="0.78831802274715668"/>
          <c:h val="0.76203958042351194"/>
        </c:manualLayout>
      </c:layout>
      <c:barChart>
        <c:barDir val="col"/>
        <c:grouping val="clustered"/>
        <c:varyColors val="0"/>
        <c:ser>
          <c:idx val="0"/>
          <c:order val="0"/>
          <c:spPr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Sheet1!$E$21:$E$24</c:f>
                <c:numCache>
                  <c:formatCode>General</c:formatCode>
                  <c:ptCount val="4"/>
                  <c:pt idx="0">
                    <c:v>1.1313708498984758</c:v>
                  </c:pt>
                  <c:pt idx="1">
                    <c:v>1.5556349186104055</c:v>
                  </c:pt>
                  <c:pt idx="2">
                    <c:v>2.1213203435596424</c:v>
                  </c:pt>
                  <c:pt idx="3">
                    <c:v>1.0606601717798212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Sheet1!$A$21:$A$24</c:f>
              <c:strCache>
                <c:ptCount val="4"/>
                <c:pt idx="0">
                  <c:v>Control</c:v>
                </c:pt>
                <c:pt idx="1">
                  <c:v>0.25</c:v>
                </c:pt>
                <c:pt idx="2">
                  <c:v>0.5</c:v>
                </c:pt>
                <c:pt idx="3">
                  <c:v>1</c:v>
                </c:pt>
              </c:strCache>
            </c:strRef>
          </c:cat>
          <c:val>
            <c:numRef>
              <c:f>Sheet1!$D$21:$D$24</c:f>
              <c:numCache>
                <c:formatCode>General</c:formatCode>
                <c:ptCount val="4"/>
                <c:pt idx="0">
                  <c:v>8.6000000000000014</c:v>
                </c:pt>
                <c:pt idx="1">
                  <c:v>11.899999999999999</c:v>
                </c:pt>
                <c:pt idx="2">
                  <c:v>12.6</c:v>
                </c:pt>
                <c:pt idx="3">
                  <c:v>12.75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0700288"/>
        <c:axId val="140772096"/>
      </c:barChart>
      <c:catAx>
        <c:axId val="1407002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µM</a:t>
                </a:r>
                <a:r>
                  <a:rPr lang="en-US" dirty="0"/>
                  <a:t>, </a:t>
                </a:r>
                <a:r>
                  <a:rPr lang="en-US" dirty="0" err="1"/>
                  <a:t>ruxolitinib</a:t>
                </a:r>
                <a:r>
                  <a:rPr lang="en-US" dirty="0"/>
                  <a:t>, 48 </a:t>
                </a:r>
                <a:r>
                  <a:rPr lang="en-US" dirty="0" err="1"/>
                  <a:t>hrs</a:t>
                </a:r>
                <a:endParaRPr lang="en-US" dirty="0"/>
              </a:p>
            </c:rich>
          </c:tx>
          <c:layout/>
          <c:overlay val="0"/>
        </c:title>
        <c:majorTickMark val="out"/>
        <c:minorTickMark val="none"/>
        <c:tickLblPos val="nextTo"/>
        <c:spPr>
          <a:ln w="22225">
            <a:solidFill>
              <a:schemeClr val="tx1"/>
            </a:solidFill>
          </a:ln>
        </c:spPr>
        <c:crossAx val="140772096"/>
        <c:crosses val="autoZero"/>
        <c:auto val="1"/>
        <c:lblAlgn val="ctr"/>
        <c:lblOffset val="100"/>
        <c:noMultiLvlLbl val="0"/>
      </c:catAx>
      <c:valAx>
        <c:axId val="140772096"/>
        <c:scaling>
          <c:orientation val="minMax"/>
          <c:max val="3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 apoptosis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22225">
            <a:solidFill>
              <a:schemeClr val="tx1"/>
            </a:solidFill>
          </a:ln>
        </c:spPr>
        <c:crossAx val="140700288"/>
        <c:crosses val="autoZero"/>
        <c:crossBetween val="between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1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932632353882594"/>
          <c:y val="2.9884759044772186E-2"/>
          <c:w val="0.75875456116765894"/>
          <c:h val="0.76112296938268309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'SET-2 SET-2 JIR attempt'!$K$89</c:f>
              <c:strCache>
                <c:ptCount val="1"/>
                <c:pt idx="0">
                  <c:v>HEL92.1.7</c:v>
                </c:pt>
              </c:strCache>
            </c:strRef>
          </c:tx>
          <c:spPr>
            <a:solidFill>
              <a:srgbClr val="FF0000"/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'SET-2 SET-2 JIR attempt'!$K$235:$K$238</c:f>
                <c:numCache>
                  <c:formatCode>General</c:formatCode>
                  <c:ptCount val="4"/>
                  <c:pt idx="0">
                    <c:v>1</c:v>
                  </c:pt>
                  <c:pt idx="1">
                    <c:v>1.1313708498984771</c:v>
                  </c:pt>
                  <c:pt idx="2">
                    <c:v>0.28284271247461801</c:v>
                  </c:pt>
                  <c:pt idx="3">
                    <c:v>0.6717514421272196</c:v>
                  </c:pt>
                </c:numCache>
              </c:numRef>
            </c:plus>
            <c:minus>
              <c:numRef>
                <c:f>'SET-2 SET-2 JIR attempt'!$K$235:$K$238</c:f>
                <c:numCache>
                  <c:formatCode>General</c:formatCode>
                  <c:ptCount val="4"/>
                  <c:pt idx="0">
                    <c:v>1</c:v>
                  </c:pt>
                  <c:pt idx="1">
                    <c:v>1.1313708498984771</c:v>
                  </c:pt>
                  <c:pt idx="2">
                    <c:v>0.28284271247461801</c:v>
                  </c:pt>
                  <c:pt idx="3">
                    <c:v>0.6717514421272196</c:v>
                  </c:pt>
                </c:numCache>
              </c:numRef>
            </c:minus>
          </c:errBars>
          <c:cat>
            <c:numRef>
              <c:f>'SET-2 SET-2 JIR attempt'!$H$235:$H$238</c:f>
              <c:numCache>
                <c:formatCode>General</c:formatCode>
                <c:ptCount val="4"/>
                <c:pt idx="0">
                  <c:v>0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</c:numCache>
            </c:numRef>
          </c:cat>
          <c:val>
            <c:numRef>
              <c:f>'SET-2 SET-2 JIR attempt'!$I$235:$I$238</c:f>
              <c:numCache>
                <c:formatCode>General</c:formatCode>
                <c:ptCount val="4"/>
                <c:pt idx="0">
                  <c:v>11.9</c:v>
                </c:pt>
                <c:pt idx="1">
                  <c:v>17</c:v>
                </c:pt>
                <c:pt idx="2">
                  <c:v>19.5</c:v>
                </c:pt>
                <c:pt idx="3">
                  <c:v>21.75</c:v>
                </c:pt>
              </c:numCache>
            </c:numRef>
          </c:val>
        </c:ser>
        <c:ser>
          <c:idx val="0"/>
          <c:order val="1"/>
          <c:tx>
            <c:strRef>
              <c:f>'SET-2 SET-2 JIR attempt'!$L$100</c:f>
              <c:strCache>
                <c:ptCount val="1"/>
                <c:pt idx="0">
                  <c:v>HEL/Persisters</c:v>
                </c:pt>
              </c:strCache>
            </c:strRef>
          </c:tx>
          <c:spPr>
            <a:solidFill>
              <a:srgbClr val="0000FF"/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'SET-2 SET-2 JIR attempt'!$L$235:$L$238</c:f>
                <c:numCache>
                  <c:formatCode>General</c:formatCode>
                  <c:ptCount val="4"/>
                  <c:pt idx="0">
                    <c:v>1</c:v>
                  </c:pt>
                  <c:pt idx="1">
                    <c:v>4.3133513652379554</c:v>
                  </c:pt>
                  <c:pt idx="2">
                    <c:v>0.63639610306789174</c:v>
                  </c:pt>
                  <c:pt idx="3">
                    <c:v>0.42426406871192951</c:v>
                  </c:pt>
                </c:numCache>
              </c:numRef>
            </c:plus>
            <c:minus>
              <c:numRef>
                <c:f>'SET-2 SET-2 JIR attempt'!$L$235:$L$238</c:f>
                <c:numCache>
                  <c:formatCode>General</c:formatCode>
                  <c:ptCount val="4"/>
                  <c:pt idx="0">
                    <c:v>1</c:v>
                  </c:pt>
                  <c:pt idx="1">
                    <c:v>4.3133513652379554</c:v>
                  </c:pt>
                  <c:pt idx="2">
                    <c:v>0.63639610306789174</c:v>
                  </c:pt>
                  <c:pt idx="3">
                    <c:v>0.42426406871192951</c:v>
                  </c:pt>
                </c:numCache>
              </c:numRef>
            </c:minus>
          </c:errBars>
          <c:cat>
            <c:numRef>
              <c:f>'SET-2 SET-2 JIR attempt'!$H$235:$H$238</c:f>
              <c:numCache>
                <c:formatCode>General</c:formatCode>
                <c:ptCount val="4"/>
                <c:pt idx="0">
                  <c:v>0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</c:numCache>
            </c:numRef>
          </c:cat>
          <c:val>
            <c:numRef>
              <c:f>'SET-2 SET-2 JIR attempt'!$J$235:$J$238</c:f>
              <c:numCache>
                <c:formatCode>General</c:formatCode>
                <c:ptCount val="4"/>
                <c:pt idx="0">
                  <c:v>11.5</c:v>
                </c:pt>
                <c:pt idx="1">
                  <c:v>24.7</c:v>
                </c:pt>
                <c:pt idx="2">
                  <c:v>35.4</c:v>
                </c:pt>
                <c:pt idx="3">
                  <c:v>35.5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2222464"/>
        <c:axId val="142237696"/>
      </c:barChart>
      <c:catAx>
        <c:axId val="1422224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AUY922, </a:t>
                </a:r>
                <a:r>
                  <a:rPr lang="en-US" dirty="0" err="1"/>
                  <a:t>nM</a:t>
                </a:r>
                <a:r>
                  <a:rPr lang="en-US" dirty="0"/>
                  <a:t> 24 </a:t>
                </a:r>
                <a:r>
                  <a:rPr lang="en-US" dirty="0" smtClean="0"/>
                  <a:t>h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22225">
            <a:solidFill>
              <a:schemeClr val="tx1"/>
            </a:solidFill>
          </a:ln>
        </c:spPr>
        <c:crossAx val="142237696"/>
        <c:crosses val="autoZero"/>
        <c:auto val="1"/>
        <c:lblAlgn val="ctr"/>
        <c:lblOffset val="100"/>
        <c:noMultiLvlLbl val="0"/>
      </c:catAx>
      <c:valAx>
        <c:axId val="142237696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 % apoptosis</a:t>
                </a:r>
              </a:p>
            </c:rich>
          </c:tx>
          <c:layout>
            <c:manualLayout>
              <c:xMode val="edge"/>
              <c:yMode val="edge"/>
              <c:x val="0"/>
              <c:y val="0.23512236017888258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spPr>
          <a:ln w="22225">
            <a:solidFill>
              <a:schemeClr val="tx1"/>
            </a:solidFill>
          </a:ln>
        </c:spPr>
        <c:crossAx val="142222464"/>
        <c:crosses val="autoZero"/>
        <c:crossBetween val="between"/>
        <c:majorUnit val="10"/>
      </c:valAx>
      <c:spPr>
        <a:ln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17789953339165934"/>
          <c:y val="5.5520344411193377E-2"/>
          <c:w val="0.48114209682123066"/>
          <c:h val="0.16658863587997447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1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HEL92.1.7</a:t>
            </a:r>
          </a:p>
        </c:rich>
      </c:tx>
      <c:layout>
        <c:manualLayout>
          <c:xMode val="edge"/>
          <c:yMode val="edge"/>
          <c:x val="0.17925469712325567"/>
          <c:y val="7.8703703703703706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5597359735973601"/>
          <c:y val="5.1400554097404488E-2"/>
          <c:w val="0.82399755723603851"/>
          <c:h val="0.77243438320209978"/>
        </c:manualLayout>
      </c:layout>
      <c:barChart>
        <c:barDir val="col"/>
        <c:grouping val="clustered"/>
        <c:varyColors val="0"/>
        <c:ser>
          <c:idx val="3"/>
          <c:order val="0"/>
          <c:tx>
            <c:strRef>
              <c:f>Sheet1!$N$3</c:f>
              <c:strCache>
                <c:ptCount val="1"/>
                <c:pt idx="0">
                  <c:v>cMYC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Sheet1!$O$4:$O$7</c:f>
                <c:numCache>
                  <c:formatCode>General</c:formatCode>
                  <c:ptCount val="4"/>
                  <c:pt idx="0">
                    <c:v>0.10100000000000001</c:v>
                  </c:pt>
                  <c:pt idx="1">
                    <c:v>5.0000000000000001E-3</c:v>
                  </c:pt>
                  <c:pt idx="2">
                    <c:v>1.6E-2</c:v>
                  </c:pt>
                  <c:pt idx="3">
                    <c:v>2.7E-2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Sheet1!$A$4:$A$7</c:f>
              <c:strCache>
                <c:ptCount val="4"/>
                <c:pt idx="0">
                  <c:v>Control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strCache>
            </c:strRef>
          </c:cat>
          <c:val>
            <c:numRef>
              <c:f>Sheet1!$N$4:$N$7</c:f>
              <c:numCache>
                <c:formatCode>General</c:formatCode>
                <c:ptCount val="4"/>
                <c:pt idx="0">
                  <c:v>1</c:v>
                </c:pt>
                <c:pt idx="1">
                  <c:v>0.57899999999999996</c:v>
                </c:pt>
                <c:pt idx="2">
                  <c:v>0.378</c:v>
                </c:pt>
                <c:pt idx="3">
                  <c:v>0.32</c:v>
                </c:pt>
              </c:numCache>
            </c:numRef>
          </c:val>
        </c:ser>
        <c:ser>
          <c:idx val="2"/>
          <c:order val="1"/>
          <c:tx>
            <c:strRef>
              <c:f>Sheet1!$L$3</c:f>
              <c:strCache>
                <c:ptCount val="1"/>
                <c:pt idx="0">
                  <c:v>CDK6</c:v>
                </c:pt>
              </c:strCache>
            </c:strRef>
          </c:tx>
          <c:spPr>
            <a:solidFill>
              <a:srgbClr val="0000FF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Sheet1!$M$4:$M$7</c:f>
                <c:numCache>
                  <c:formatCode>General</c:formatCode>
                  <c:ptCount val="4"/>
                  <c:pt idx="0">
                    <c:v>1.2999999999999999E-2</c:v>
                  </c:pt>
                  <c:pt idx="1">
                    <c:v>0.11600000000000001</c:v>
                  </c:pt>
                  <c:pt idx="2">
                    <c:v>6.6000000000000003E-2</c:v>
                  </c:pt>
                  <c:pt idx="3">
                    <c:v>0.13700000000000001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Sheet1!$A$4:$A$7</c:f>
              <c:strCache>
                <c:ptCount val="4"/>
                <c:pt idx="0">
                  <c:v>Control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strCache>
            </c:strRef>
          </c:cat>
          <c:val>
            <c:numRef>
              <c:f>Sheet1!$L$4:$L$7</c:f>
              <c:numCache>
                <c:formatCode>General</c:formatCode>
                <c:ptCount val="4"/>
                <c:pt idx="0">
                  <c:v>1</c:v>
                </c:pt>
                <c:pt idx="1">
                  <c:v>0.98799999999999999</c:v>
                </c:pt>
                <c:pt idx="2">
                  <c:v>0.52</c:v>
                </c:pt>
                <c:pt idx="3">
                  <c:v>0.49199999999999999</c:v>
                </c:pt>
              </c:numCache>
            </c:numRef>
          </c:val>
        </c:ser>
        <c:ser>
          <c:idx val="0"/>
          <c:order val="2"/>
          <c:tx>
            <c:strRef>
              <c:f>Sheet1!$B$3</c:f>
              <c:strCache>
                <c:ptCount val="1"/>
                <c:pt idx="0">
                  <c:v>BCL2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Sheet1!$C$4:$C$7</c:f>
                <c:numCache>
                  <c:formatCode>General</c:formatCode>
                  <c:ptCount val="4"/>
                  <c:pt idx="0">
                    <c:v>4.3999999999999997E-2</c:v>
                  </c:pt>
                  <c:pt idx="1">
                    <c:v>6.0000000000000001E-3</c:v>
                  </c:pt>
                  <c:pt idx="2">
                    <c:v>5.3999999999999999E-2</c:v>
                  </c:pt>
                  <c:pt idx="3">
                    <c:v>8.0000000000000002E-3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Sheet1!$A$4:$A$7</c:f>
              <c:strCache>
                <c:ptCount val="4"/>
                <c:pt idx="0">
                  <c:v>Control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strCache>
            </c:strRef>
          </c:cat>
          <c:val>
            <c:numRef>
              <c:f>Sheet1!$B$4:$B$7</c:f>
              <c:numCache>
                <c:formatCode>General</c:formatCode>
                <c:ptCount val="4"/>
                <c:pt idx="0">
                  <c:v>1</c:v>
                </c:pt>
                <c:pt idx="1">
                  <c:v>0.53900000000000003</c:v>
                </c:pt>
                <c:pt idx="2">
                  <c:v>0.308</c:v>
                </c:pt>
                <c:pt idx="3">
                  <c:v>0.38500000000000001</c:v>
                </c:pt>
              </c:numCache>
            </c:numRef>
          </c:val>
        </c:ser>
        <c:ser>
          <c:idx val="1"/>
          <c:order val="3"/>
          <c:tx>
            <c:strRef>
              <c:f>Sheet1!$F$3</c:f>
              <c:strCache>
                <c:ptCount val="1"/>
                <c:pt idx="0">
                  <c:v>PIM1</c:v>
                </c:pt>
              </c:strCache>
            </c:strRef>
          </c:tx>
          <c:spPr>
            <a:solidFill>
              <a:srgbClr val="7030A0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Sheet1!$G$4:$G$7</c:f>
                <c:numCache>
                  <c:formatCode>General</c:formatCode>
                  <c:ptCount val="4"/>
                  <c:pt idx="0">
                    <c:v>6.6000000000000003E-2</c:v>
                  </c:pt>
                  <c:pt idx="1">
                    <c:v>3.9E-2</c:v>
                  </c:pt>
                  <c:pt idx="2">
                    <c:v>7.0999999999999994E-2</c:v>
                  </c:pt>
                  <c:pt idx="3">
                    <c:v>3.3000000000000002E-2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Sheet1!$A$4:$A$7</c:f>
              <c:strCache>
                <c:ptCount val="4"/>
                <c:pt idx="0">
                  <c:v>Control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strCache>
            </c:strRef>
          </c:cat>
          <c:val>
            <c:numRef>
              <c:f>Sheet1!$F$4:$F$7</c:f>
              <c:numCache>
                <c:formatCode>General</c:formatCode>
                <c:ptCount val="4"/>
                <c:pt idx="0">
                  <c:v>1</c:v>
                </c:pt>
                <c:pt idx="1">
                  <c:v>0.38700000000000001</c:v>
                </c:pt>
                <c:pt idx="2">
                  <c:v>0.26700000000000002</c:v>
                </c:pt>
                <c:pt idx="3">
                  <c:v>0.26900000000000002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5398656"/>
        <c:axId val="85400576"/>
      </c:barChart>
      <c:catAx>
        <c:axId val="853986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nM, I-BET151, 16 h</a:t>
                </a:r>
              </a:p>
            </c:rich>
          </c:tx>
          <c:layout>
            <c:manualLayout>
              <c:xMode val="edge"/>
              <c:yMode val="edge"/>
              <c:x val="0.40592604142303995"/>
              <c:y val="0.92304790026246719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spPr>
          <a:ln w="22225">
            <a:solidFill>
              <a:schemeClr val="tx1"/>
            </a:solidFill>
          </a:ln>
        </c:spPr>
        <c:crossAx val="85400576"/>
        <c:crosses val="autoZero"/>
        <c:auto val="1"/>
        <c:lblAlgn val="ctr"/>
        <c:lblOffset val="100"/>
        <c:noMultiLvlLbl val="0"/>
      </c:catAx>
      <c:valAx>
        <c:axId val="85400576"/>
        <c:scaling>
          <c:orientation val="minMax"/>
          <c:max val="1.6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Relative mRNA expression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22225">
            <a:solidFill>
              <a:schemeClr val="tx1"/>
            </a:solidFill>
          </a:ln>
        </c:spPr>
        <c:crossAx val="85398656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77603871391076118"/>
          <c:y val="6.7898075240594963E-2"/>
          <c:w val="0.15718172604662042"/>
          <c:h val="0.3364260717410324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1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320"/>
            </a:pPr>
            <a:r>
              <a:rPr lang="en-US" sz="1320"/>
              <a:t>HEL92.1.7</a:t>
            </a:r>
          </a:p>
        </c:rich>
      </c:tx>
      <c:layout>
        <c:manualLayout>
          <c:xMode val="edge"/>
          <c:yMode val="edge"/>
          <c:x val="0.17865266841644797"/>
          <c:y val="7.8703703703703706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5678018372703412"/>
          <c:y val="4.1677847339318903E-2"/>
          <c:w val="0.82924890638670168"/>
          <c:h val="0.80150833663777643"/>
        </c:manualLayout>
      </c:layout>
      <c:barChart>
        <c:barDir val="col"/>
        <c:grouping val="clustered"/>
        <c:varyColors val="0"/>
        <c:ser>
          <c:idx val="1"/>
          <c:order val="0"/>
          <c:tx>
            <c:v>p21</c:v>
          </c:tx>
          <c:spPr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Sheet1!$C$4:$C$7</c:f>
                <c:numCache>
                  <c:formatCode>General</c:formatCode>
                  <c:ptCount val="4"/>
                  <c:pt idx="0">
                    <c:v>4.3999999999999997E-2</c:v>
                  </c:pt>
                  <c:pt idx="1">
                    <c:v>6.0000000000000001E-3</c:v>
                  </c:pt>
                  <c:pt idx="2">
                    <c:v>5.3999999999999999E-2</c:v>
                  </c:pt>
                  <c:pt idx="3">
                    <c:v>8.0000000000000002E-3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Sheet1!$A$4:$A$7</c:f>
              <c:strCache>
                <c:ptCount val="4"/>
                <c:pt idx="0">
                  <c:v>Control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strCache>
            </c:strRef>
          </c:cat>
          <c:val>
            <c:numRef>
              <c:f>Sheet1!$R$4:$R$7</c:f>
              <c:numCache>
                <c:formatCode>General</c:formatCode>
                <c:ptCount val="4"/>
                <c:pt idx="0">
                  <c:v>1</c:v>
                </c:pt>
                <c:pt idx="1">
                  <c:v>2.569</c:v>
                </c:pt>
                <c:pt idx="2">
                  <c:v>4.41</c:v>
                </c:pt>
                <c:pt idx="3">
                  <c:v>5.4829999999999997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5454848"/>
        <c:axId val="85456768"/>
      </c:barChart>
      <c:catAx>
        <c:axId val="854548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 b="1" i="0" baseline="0" dirty="0" err="1">
                    <a:effectLst/>
                  </a:rPr>
                  <a:t>n</a:t>
                </a:r>
                <a:r>
                  <a:rPr lang="en-US" sz="1100" b="1" i="0" baseline="0" dirty="0" err="1" smtClean="0">
                    <a:effectLst/>
                  </a:rPr>
                  <a:t>M</a:t>
                </a:r>
                <a:r>
                  <a:rPr lang="en-US" sz="1100" b="1" i="0" baseline="0" dirty="0">
                    <a:effectLst/>
                  </a:rPr>
                  <a:t>, </a:t>
                </a:r>
                <a:r>
                  <a:rPr lang="en-US" sz="1100" b="1" i="0" baseline="0" dirty="0" smtClean="0">
                    <a:effectLst/>
                  </a:rPr>
                  <a:t>I-BET151</a:t>
                </a:r>
                <a:r>
                  <a:rPr lang="en-US" sz="1100" b="1" i="0" baseline="0" dirty="0">
                    <a:effectLst/>
                  </a:rPr>
                  <a:t>, 16 h</a:t>
                </a:r>
                <a:endParaRPr lang="en-US" sz="11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0.41435986585965762"/>
              <c:y val="0.92494004796163065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spPr>
          <a:ln w="22225">
            <a:solidFill>
              <a:sysClr val="windowText" lastClr="000000"/>
            </a:solidFill>
          </a:ln>
        </c:spPr>
        <c:txPr>
          <a:bodyPr/>
          <a:lstStyle/>
          <a:p>
            <a:pPr>
              <a:defRPr sz="1100"/>
            </a:pPr>
            <a:endParaRPr lang="en-US"/>
          </a:p>
        </c:txPr>
        <c:crossAx val="85456768"/>
        <c:crosses val="autoZero"/>
        <c:auto val="1"/>
        <c:lblAlgn val="ctr"/>
        <c:lblOffset val="100"/>
        <c:noMultiLvlLbl val="0"/>
      </c:catAx>
      <c:valAx>
        <c:axId val="85456768"/>
        <c:scaling>
          <c:orientation val="minMax"/>
          <c:max val="6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Relative mRNA expression</a:t>
                </a:r>
              </a:p>
            </c:rich>
          </c:tx>
          <c:layout>
            <c:manualLayout>
              <c:xMode val="edge"/>
              <c:yMode val="edge"/>
              <c:x val="1.9793971810793044E-2"/>
              <c:y val="0.1228637247682169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22225">
            <a:solidFill>
              <a:sysClr val="windowText" lastClr="000000"/>
            </a:solidFill>
          </a:ln>
        </c:spPr>
        <c:txPr>
          <a:bodyPr/>
          <a:lstStyle/>
          <a:p>
            <a:pPr>
              <a:defRPr sz="1100"/>
            </a:pPr>
            <a:endParaRPr lang="en-US"/>
          </a:p>
        </c:txPr>
        <c:crossAx val="85454848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16846161121751668"/>
          <c:y val="0.1616531787693205"/>
          <c:w val="0.13310483233182757"/>
          <c:h val="8.8841134441528136E-2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HEL92.1.7</a:t>
            </a:r>
          </a:p>
          <a:p>
            <a:pPr>
              <a:defRPr sz="1200"/>
            </a:pPr>
            <a:r>
              <a:rPr lang="en-US" sz="1200"/>
              <a:t>BRD4 chIP</a:t>
            </a:r>
          </a:p>
        </c:rich>
      </c:tx>
      <c:layout>
        <c:manualLayout>
          <c:xMode val="edge"/>
          <c:yMode val="edge"/>
          <c:x val="0.19676141257536606"/>
          <c:y val="7.407407407407407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7058332824675984"/>
          <c:y val="6.0659813356663747E-2"/>
          <c:w val="0.78113681526243328"/>
          <c:h val="0.73076771653543304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'calculated results'!$C$104</c:f>
              <c:strCache>
                <c:ptCount val="1"/>
                <c:pt idx="0">
                  <c:v>MYC Enhancer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'calculated results'!$D$106:$D$107</c:f>
                <c:numCache>
                  <c:formatCode>General</c:formatCode>
                  <c:ptCount val="2"/>
                  <c:pt idx="0">
                    <c:v>0.34378611133196513</c:v>
                  </c:pt>
                  <c:pt idx="1">
                    <c:v>0.2619376058733851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'calculated results'!$B$106:$B$107</c:f>
              <c:numCache>
                <c:formatCode>General</c:formatCode>
                <c:ptCount val="2"/>
                <c:pt idx="0">
                  <c:v>0</c:v>
                </c:pt>
                <c:pt idx="1">
                  <c:v>500</c:v>
                </c:pt>
              </c:numCache>
            </c:numRef>
          </c:cat>
          <c:val>
            <c:numRef>
              <c:f>'calculated results'!$C$106:$C$107</c:f>
              <c:numCache>
                <c:formatCode>General</c:formatCode>
                <c:ptCount val="2"/>
                <c:pt idx="0">
                  <c:v>1</c:v>
                </c:pt>
                <c:pt idx="1">
                  <c:v>0.70349118718518477</c:v>
                </c:pt>
              </c:numCache>
            </c:numRef>
          </c:val>
        </c:ser>
        <c:ser>
          <c:idx val="0"/>
          <c:order val="1"/>
          <c:tx>
            <c:strRef>
              <c:f>'calculated results'!$C$109</c:f>
              <c:strCache>
                <c:ptCount val="1"/>
                <c:pt idx="0">
                  <c:v>MYC  Promoter</c:v>
                </c:pt>
              </c:strCache>
            </c:strRef>
          </c:tx>
          <c:spPr>
            <a:solidFill>
              <a:srgbClr val="0000FF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'calculated results'!$D$111:$D$112</c:f>
                <c:numCache>
                  <c:formatCode>General</c:formatCode>
                  <c:ptCount val="2"/>
                  <c:pt idx="0">
                    <c:v>4.7745000000000003E-2</c:v>
                  </c:pt>
                  <c:pt idx="1">
                    <c:v>0.21050091760111386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'calculated results'!$B$106:$B$107</c:f>
              <c:numCache>
                <c:formatCode>General</c:formatCode>
                <c:ptCount val="2"/>
                <c:pt idx="0">
                  <c:v>0</c:v>
                </c:pt>
                <c:pt idx="1">
                  <c:v>500</c:v>
                </c:pt>
              </c:numCache>
            </c:numRef>
          </c:cat>
          <c:val>
            <c:numRef>
              <c:f>'calculated results'!$C$111:$C$112</c:f>
              <c:numCache>
                <c:formatCode>General</c:formatCode>
                <c:ptCount val="2"/>
                <c:pt idx="0">
                  <c:v>1</c:v>
                </c:pt>
                <c:pt idx="1">
                  <c:v>0.45485832112684998</c:v>
                </c:pt>
              </c:numCache>
            </c:numRef>
          </c:val>
        </c:ser>
        <c:ser>
          <c:idx val="3"/>
          <c:order val="2"/>
          <c:tx>
            <c:strRef>
              <c:f>'calculated results'!$C$114</c:f>
              <c:strCache>
                <c:ptCount val="1"/>
                <c:pt idx="0">
                  <c:v>CDK6 Promoter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'calculated results'!$D$116:$D$117</c:f>
                <c:numCache>
                  <c:formatCode>General</c:formatCode>
                  <c:ptCount val="2"/>
                  <c:pt idx="0">
                    <c:v>0.33175032009640615</c:v>
                  </c:pt>
                  <c:pt idx="1">
                    <c:v>0.12811023508328967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'calculated results'!$B$106:$B$107</c:f>
              <c:numCache>
                <c:formatCode>General</c:formatCode>
                <c:ptCount val="2"/>
                <c:pt idx="0">
                  <c:v>0</c:v>
                </c:pt>
                <c:pt idx="1">
                  <c:v>500</c:v>
                </c:pt>
              </c:numCache>
            </c:numRef>
          </c:cat>
          <c:val>
            <c:numRef>
              <c:f>'calculated results'!$C$116:$C$117</c:f>
              <c:numCache>
                <c:formatCode>General</c:formatCode>
                <c:ptCount val="2"/>
                <c:pt idx="0">
                  <c:v>1</c:v>
                </c:pt>
                <c:pt idx="1">
                  <c:v>0.69362924548747251</c:v>
                </c:pt>
              </c:numCache>
            </c:numRef>
          </c:val>
        </c:ser>
        <c:ser>
          <c:idx val="4"/>
          <c:order val="3"/>
          <c:tx>
            <c:strRef>
              <c:f>'calculated results'!$C$119</c:f>
              <c:strCache>
                <c:ptCount val="1"/>
                <c:pt idx="0">
                  <c:v>BCL2 Promoter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'calculated results'!$D$121:$D$123</c:f>
                <c:numCache>
                  <c:formatCode>General</c:formatCode>
                  <c:ptCount val="3"/>
                  <c:pt idx="0">
                    <c:v>0.13758196117076354</c:v>
                  </c:pt>
                  <c:pt idx="1">
                    <c:v>2.9032097953456158E-2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'calculated results'!$B$106:$B$107</c:f>
              <c:numCache>
                <c:formatCode>General</c:formatCode>
                <c:ptCount val="2"/>
                <c:pt idx="0">
                  <c:v>0</c:v>
                </c:pt>
                <c:pt idx="1">
                  <c:v>500</c:v>
                </c:pt>
              </c:numCache>
            </c:numRef>
          </c:cat>
          <c:val>
            <c:numRef>
              <c:f>'calculated results'!$C$121:$C$122</c:f>
              <c:numCache>
                <c:formatCode>General</c:formatCode>
                <c:ptCount val="2"/>
                <c:pt idx="0">
                  <c:v>1</c:v>
                </c:pt>
                <c:pt idx="1">
                  <c:v>0.50435881561341045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661376"/>
        <c:axId val="86663552"/>
      </c:barChart>
      <c:catAx>
        <c:axId val="866613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nM, JQ1, 16 h</a:t>
                </a:r>
              </a:p>
            </c:rich>
          </c:tx>
          <c:layout>
            <c:manualLayout>
              <c:xMode val="edge"/>
              <c:yMode val="edge"/>
              <c:x val="0.43476937475838778"/>
              <c:y val="0.8939895013123360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86663552"/>
        <c:crosses val="autoZero"/>
        <c:auto val="1"/>
        <c:lblAlgn val="ctr"/>
        <c:lblOffset val="100"/>
        <c:noMultiLvlLbl val="0"/>
      </c:catAx>
      <c:valAx>
        <c:axId val="86663552"/>
        <c:scaling>
          <c:orientation val="minMax"/>
          <c:max val="2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Fold </a:t>
                </a:r>
                <a:r>
                  <a:rPr lang="en-US" dirty="0"/>
                  <a:t>enrichment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86661376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5381754800029841"/>
          <c:y val="7.3306357538641009E-2"/>
          <c:w val="0.40108323668843721"/>
          <c:h val="0.29342373869932925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SET2</a:t>
            </a:r>
          </a:p>
        </c:rich>
      </c:tx>
      <c:layout>
        <c:manualLayout>
          <c:xMode val="edge"/>
          <c:yMode val="edge"/>
          <c:x val="0.77843665307308896"/>
          <c:y val="6.4814814814814811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30754193153238057"/>
          <c:y val="5.1597039953339169E-2"/>
          <c:w val="0.6619024377036572"/>
          <c:h val="0.7115671203135591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'SET2 cells'!$F$13:$F$15</c:f>
                <c:numCache>
                  <c:formatCode>General</c:formatCode>
                  <c:ptCount val="3"/>
                  <c:pt idx="0">
                    <c:v>0.40414518843273883</c:v>
                  </c:pt>
                  <c:pt idx="1">
                    <c:v>5.7735026918962373E-2</c:v>
                  </c:pt>
                  <c:pt idx="2">
                    <c:v>0.15275252316519469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'SET2 cells'!$A$13:$A$15</c:f>
              <c:strCache>
                <c:ptCount val="3"/>
                <c:pt idx="0">
                  <c:v>Control</c:v>
                </c:pt>
                <c:pt idx="1">
                  <c:v>500</c:v>
                </c:pt>
                <c:pt idx="2">
                  <c:v>1000</c:v>
                </c:pt>
              </c:strCache>
            </c:strRef>
          </c:cat>
          <c:val>
            <c:numRef>
              <c:f>'SET2 cells'!$E$13:$E$15</c:f>
              <c:numCache>
                <c:formatCode>General</c:formatCode>
                <c:ptCount val="3"/>
                <c:pt idx="0">
                  <c:v>2.9666666666666668</c:v>
                </c:pt>
                <c:pt idx="1">
                  <c:v>2.2666666666666666</c:v>
                </c:pt>
                <c:pt idx="2">
                  <c:v>1.9666666666666668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9579904"/>
        <c:axId val="49160192"/>
      </c:barChart>
      <c:catAx>
        <c:axId val="495799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nM, JQ1, 24 h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spPr>
          <a:ln w="22225">
            <a:solidFill>
              <a:schemeClr val="tx1"/>
            </a:solidFill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49160192"/>
        <c:crosses val="autoZero"/>
        <c:auto val="1"/>
        <c:lblAlgn val="ctr"/>
        <c:lblOffset val="100"/>
        <c:noMultiLvlLbl val="0"/>
      </c:catAx>
      <c:valAx>
        <c:axId val="4916019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% of cells </a:t>
                </a:r>
                <a:endParaRPr lang="en-US" dirty="0" smtClean="0"/>
              </a:p>
              <a:p>
                <a:pPr>
                  <a:defRPr/>
                </a:pPr>
                <a:r>
                  <a:rPr lang="en-US" dirty="0" smtClean="0"/>
                  <a:t>with </a:t>
                </a:r>
                <a:r>
                  <a:rPr lang="en-US" dirty="0"/>
                  <a:t>IL7R expression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22225">
            <a:solidFill>
              <a:schemeClr val="tx1"/>
            </a:solidFill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49579904"/>
        <c:crosses val="autoZero"/>
        <c:crossBetween val="between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1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HEL92.1.7</a:t>
            </a:r>
          </a:p>
        </c:rich>
      </c:tx>
      <c:layout>
        <c:manualLayout>
          <c:xMode val="edge"/>
          <c:yMode val="edge"/>
          <c:x val="0.60880696731090433"/>
          <c:y val="6.9261269525775299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25420225880855801"/>
          <c:y val="5.1597039953339169E-2"/>
          <c:w val="0.71524218563588637"/>
          <c:h val="0.7270218892541344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'HEL92.1.7'!$F$14:$F$16</c:f>
                <c:numCache>
                  <c:formatCode>General</c:formatCode>
                  <c:ptCount val="3"/>
                  <c:pt idx="0">
                    <c:v>3.2603680773802215</c:v>
                  </c:pt>
                  <c:pt idx="1">
                    <c:v>1.3076696830622014</c:v>
                  </c:pt>
                  <c:pt idx="2">
                    <c:v>3.2746501085357655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'HEL92.1.7'!$A$14:$A$16</c:f>
              <c:strCache>
                <c:ptCount val="3"/>
                <c:pt idx="0">
                  <c:v>Control</c:v>
                </c:pt>
                <c:pt idx="1">
                  <c:v>500</c:v>
                </c:pt>
                <c:pt idx="2">
                  <c:v>1000</c:v>
                </c:pt>
              </c:strCache>
            </c:strRef>
          </c:cat>
          <c:val>
            <c:numRef>
              <c:f>'HEL92.1.7'!$E$14:$E$16</c:f>
              <c:numCache>
                <c:formatCode>General</c:formatCode>
                <c:ptCount val="3"/>
                <c:pt idx="0">
                  <c:v>37.1</c:v>
                </c:pt>
                <c:pt idx="1">
                  <c:v>13.800000000000002</c:v>
                </c:pt>
                <c:pt idx="2">
                  <c:v>12.533333333333333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9966464"/>
        <c:axId val="49972736"/>
      </c:barChart>
      <c:catAx>
        <c:axId val="499664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nM, JQ1, 24 h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spPr>
          <a:ln w="22225">
            <a:solidFill>
              <a:schemeClr val="tx1"/>
            </a:solidFill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49972736"/>
        <c:crosses val="autoZero"/>
        <c:auto val="1"/>
        <c:lblAlgn val="ctr"/>
        <c:lblOffset val="100"/>
        <c:noMultiLvlLbl val="0"/>
      </c:catAx>
      <c:valAx>
        <c:axId val="4997273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% of cells </a:t>
                </a:r>
                <a:endParaRPr lang="en-US" dirty="0" smtClean="0"/>
              </a:p>
              <a:p>
                <a:pPr>
                  <a:defRPr/>
                </a:pPr>
                <a:r>
                  <a:rPr lang="en-US" dirty="0" smtClean="0"/>
                  <a:t>with </a:t>
                </a:r>
                <a:r>
                  <a:rPr lang="en-US" dirty="0"/>
                  <a:t>IL7R expression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22225">
            <a:solidFill>
              <a:schemeClr val="tx1"/>
            </a:solidFill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49966464"/>
        <c:crosses val="autoZero"/>
        <c:crossBetween val="between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1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4943929802892286"/>
          <c:y val="5.1400554097404488E-2"/>
          <c:w val="0.82264525757809681"/>
          <c:h val="0.744656605424321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'MOLM13 OTX-015 Dose response'!$A$24</c:f>
              <c:strCache>
                <c:ptCount val="1"/>
                <c:pt idx="0">
                  <c:v>MOLM13</c:v>
                </c:pt>
              </c:strCache>
            </c:strRef>
          </c:tx>
          <c:spPr>
            <a:solidFill>
              <a:srgbClr val="0000FF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'MOLM13 OTX-015 Dose response'!$G$26:$G$29</c:f>
                <c:numCache>
                  <c:formatCode>General</c:formatCode>
                  <c:ptCount val="4"/>
                  <c:pt idx="0">
                    <c:v>0.23452078799117118</c:v>
                  </c:pt>
                  <c:pt idx="1">
                    <c:v>0.58220128249028569</c:v>
                  </c:pt>
                  <c:pt idx="2">
                    <c:v>1.3570801990548091</c:v>
                  </c:pt>
                  <c:pt idx="3">
                    <c:v>0.95131487952202221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/>
            </c:spPr>
          </c:errBars>
          <c:cat>
            <c:strRef>
              <c:f>'MOLM13 OTX-015 Dose response'!$A$26:$A$29</c:f>
              <c:strCache>
                <c:ptCount val="4"/>
                <c:pt idx="0">
                  <c:v>Control</c:v>
                </c:pt>
                <c:pt idx="1">
                  <c:v>250</c:v>
                </c:pt>
                <c:pt idx="2">
                  <c:v>500</c:v>
                </c:pt>
                <c:pt idx="3">
                  <c:v>1000</c:v>
                </c:pt>
              </c:strCache>
            </c:strRef>
          </c:cat>
          <c:val>
            <c:numRef>
              <c:f>'MOLM13 OTX-015 Dose response'!$F$26:$F$29</c:f>
              <c:numCache>
                <c:formatCode>General</c:formatCode>
                <c:ptCount val="4"/>
                <c:pt idx="0">
                  <c:v>7</c:v>
                </c:pt>
                <c:pt idx="1">
                  <c:v>13.675000000000001</c:v>
                </c:pt>
                <c:pt idx="2">
                  <c:v>20.3</c:v>
                </c:pt>
                <c:pt idx="3">
                  <c:v>33.099999999999994</c:v>
                </c:pt>
              </c:numCache>
            </c:numRef>
          </c:val>
        </c:ser>
        <c:ser>
          <c:idx val="1"/>
          <c:order val="1"/>
          <c:tx>
            <c:strRef>
              <c:f>'MOLM13 OTX-015 Dose response'!$A$32</c:f>
              <c:strCache>
                <c:ptCount val="1"/>
                <c:pt idx="0">
                  <c:v>MV4-11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percentage"/>
            <c:noEndCap val="0"/>
            <c:val val="3"/>
            <c:spPr>
              <a:ln w="19050"/>
            </c:spPr>
          </c:errBars>
          <c:cat>
            <c:strRef>
              <c:f>'MOLM13 OTX-015 Dose response'!$A$26:$A$29</c:f>
              <c:strCache>
                <c:ptCount val="4"/>
                <c:pt idx="0">
                  <c:v>Control</c:v>
                </c:pt>
                <c:pt idx="1">
                  <c:v>250</c:v>
                </c:pt>
                <c:pt idx="2">
                  <c:v>500</c:v>
                </c:pt>
                <c:pt idx="3">
                  <c:v>1000</c:v>
                </c:pt>
              </c:strCache>
            </c:strRef>
          </c:cat>
          <c:val>
            <c:numRef>
              <c:f>'MOLM13 OTX-015 Dose response'!$F$33:$F$36</c:f>
              <c:numCache>
                <c:formatCode>General</c:formatCode>
                <c:ptCount val="4"/>
                <c:pt idx="0">
                  <c:v>4.375</c:v>
                </c:pt>
                <c:pt idx="1">
                  <c:v>36.65</c:v>
                </c:pt>
                <c:pt idx="2">
                  <c:v>47.224999999999994</c:v>
                </c:pt>
                <c:pt idx="3">
                  <c:v>58.974999999999994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8600192"/>
        <c:axId val="48602112"/>
      </c:barChart>
      <c:catAx>
        <c:axId val="486001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nM, OTX-015, 48 hr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48602112"/>
        <c:crosses val="autoZero"/>
        <c:auto val="1"/>
        <c:lblAlgn val="ctr"/>
        <c:lblOffset val="100"/>
        <c:noMultiLvlLbl val="0"/>
      </c:catAx>
      <c:valAx>
        <c:axId val="4860211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 Apoptosis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48600192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17273815037826154"/>
          <c:y val="6.9060586176727903E-2"/>
          <c:w val="0.20557536925531367"/>
          <c:h val="0.1682130358705162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1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6701950608446672"/>
          <c:y val="5.1400554097404488E-2"/>
          <c:w val="0.77816213314244809"/>
          <c:h val="0.64648512685914261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Sheet1!$A$3</c:f>
              <c:strCache>
                <c:ptCount val="1"/>
                <c:pt idx="0">
                  <c:v>AML1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Sheet1!$D$4:$D$7</c:f>
              <c:strCache>
                <c:ptCount val="4"/>
                <c:pt idx="0">
                  <c:v>Control</c:v>
                </c:pt>
                <c:pt idx="1">
                  <c:v>250 nM OTX-015</c:v>
                </c:pt>
                <c:pt idx="2">
                  <c:v>500 nM OTX-015</c:v>
                </c:pt>
                <c:pt idx="3">
                  <c:v>1000 nM OTX-015</c:v>
                </c:pt>
              </c:strCache>
            </c:strRef>
          </c:cat>
          <c:val>
            <c:numRef>
              <c:f>Sheet1!$B$4:$B$7</c:f>
              <c:numCache>
                <c:formatCode>General</c:formatCode>
                <c:ptCount val="4"/>
                <c:pt idx="0">
                  <c:v>6.4</c:v>
                </c:pt>
                <c:pt idx="1">
                  <c:v>18.7</c:v>
                </c:pt>
                <c:pt idx="2">
                  <c:v>19.8</c:v>
                </c:pt>
                <c:pt idx="3">
                  <c:v>20.100000000000001</c:v>
                </c:pt>
              </c:numCache>
            </c:numRef>
          </c:val>
        </c:ser>
        <c:ser>
          <c:idx val="0"/>
          <c:order val="1"/>
          <c:tx>
            <c:strRef>
              <c:f>Sheet1!$D$3</c:f>
              <c:strCache>
                <c:ptCount val="1"/>
                <c:pt idx="0">
                  <c:v>AML2</c:v>
                </c:pt>
              </c:strCache>
            </c:strRef>
          </c:tx>
          <c:spPr>
            <a:solidFill>
              <a:srgbClr val="0000FF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Sheet1!$D$4:$D$7</c:f>
              <c:strCache>
                <c:ptCount val="4"/>
                <c:pt idx="0">
                  <c:v>Control</c:v>
                </c:pt>
                <c:pt idx="1">
                  <c:v>250 nM OTX-015</c:v>
                </c:pt>
                <c:pt idx="2">
                  <c:v>500 nM OTX-015</c:v>
                </c:pt>
                <c:pt idx="3">
                  <c:v>1000 nM OTX-015</c:v>
                </c:pt>
              </c:strCache>
            </c:strRef>
          </c:cat>
          <c:val>
            <c:numRef>
              <c:f>Sheet1!$E$4:$E$7</c:f>
              <c:numCache>
                <c:formatCode>General</c:formatCode>
                <c:ptCount val="4"/>
                <c:pt idx="0">
                  <c:v>8</c:v>
                </c:pt>
                <c:pt idx="1">
                  <c:v>17.600000000000001</c:v>
                </c:pt>
                <c:pt idx="2">
                  <c:v>25.4</c:v>
                </c:pt>
                <c:pt idx="3">
                  <c:v>23.7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8900736"/>
        <c:axId val="48906624"/>
      </c:barChart>
      <c:catAx>
        <c:axId val="48900736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22225">
            <a:solidFill>
              <a:schemeClr val="tx1"/>
            </a:solidFill>
          </a:ln>
        </c:spPr>
        <c:txPr>
          <a:bodyPr rot="-1800000"/>
          <a:lstStyle/>
          <a:p>
            <a:pPr>
              <a:defRPr/>
            </a:pPr>
            <a:endParaRPr lang="en-US"/>
          </a:p>
        </c:txPr>
        <c:crossAx val="48906624"/>
        <c:crosses val="autoZero"/>
        <c:auto val="1"/>
        <c:lblAlgn val="ctr"/>
        <c:lblOffset val="100"/>
        <c:noMultiLvlLbl val="0"/>
      </c:catAx>
      <c:valAx>
        <c:axId val="4890662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 non-viable cells (48 hrs) 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48900736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17169679074206634"/>
          <c:y val="6.4430956547098281E-2"/>
          <c:w val="0.18945171421917584"/>
          <c:h val="0.1682130358705162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100" b="1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8455796150481191"/>
          <c:y val="5.1400554097404488E-2"/>
          <c:w val="0.74387638641943954"/>
          <c:h val="0.7261380869058033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Sheet1!$A$4</c:f>
              <c:strCache>
                <c:ptCount val="1"/>
                <c:pt idx="0">
                  <c:v>HEL92.1.7</c:v>
                </c:pt>
              </c:strCache>
            </c:strRef>
          </c:tx>
          <c:spPr>
            <a:solidFill>
              <a:srgbClr val="0000FF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Sheet1!$C$9:$D$9</c:f>
                <c:numCache>
                  <c:formatCode>General</c:formatCode>
                  <c:ptCount val="2"/>
                  <c:pt idx="0">
                    <c:v>0.13483817461436259</c:v>
                  </c:pt>
                  <c:pt idx="1">
                    <c:v>5.3116224765445523E-2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>
                <a:solidFill>
                  <a:sysClr val="windowText" lastClr="000000"/>
                </a:solidFill>
              </a:ln>
            </c:spPr>
          </c:errBars>
          <c:cat>
            <c:numRef>
              <c:f>Sheet1!$C$4:$D$4</c:f>
              <c:numCache>
                <c:formatCode>General</c:formatCode>
                <c:ptCount val="2"/>
                <c:pt idx="0">
                  <c:v>0</c:v>
                </c:pt>
                <c:pt idx="1">
                  <c:v>100</c:v>
                </c:pt>
              </c:numCache>
            </c:numRef>
          </c:cat>
          <c:val>
            <c:numRef>
              <c:f>Sheet1!$C$8:$D$8</c:f>
              <c:numCache>
                <c:formatCode>General</c:formatCode>
                <c:ptCount val="2"/>
                <c:pt idx="0">
                  <c:v>1.2346666666666668</c:v>
                </c:pt>
                <c:pt idx="1">
                  <c:v>0.28666666666666668</c:v>
                </c:pt>
              </c:numCache>
            </c:numRef>
          </c:val>
        </c:ser>
        <c:ser>
          <c:idx val="1"/>
          <c:order val="1"/>
          <c:tx>
            <c:strRef>
              <c:f>Sheet1!$A$12</c:f>
              <c:strCache>
                <c:ptCount val="1"/>
                <c:pt idx="0">
                  <c:v>SET2 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(Sheet1!$C$17,Sheet1!$E$17)</c:f>
                <c:numCache>
                  <c:formatCode>General</c:formatCode>
                  <c:ptCount val="2"/>
                  <c:pt idx="0">
                    <c:v>7.2037027515947205E-2</c:v>
                  </c:pt>
                  <c:pt idx="1">
                    <c:v>5.2204725201205081E-2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>
                <a:solidFill>
                  <a:sysClr val="windowText" lastClr="000000"/>
                </a:solidFill>
              </a:ln>
            </c:spPr>
          </c:errBars>
          <c:cat>
            <c:numRef>
              <c:f>Sheet1!$C$4:$D$4</c:f>
              <c:numCache>
                <c:formatCode>General</c:formatCode>
                <c:ptCount val="2"/>
                <c:pt idx="0">
                  <c:v>0</c:v>
                </c:pt>
                <c:pt idx="1">
                  <c:v>100</c:v>
                </c:pt>
              </c:numCache>
            </c:numRef>
          </c:cat>
          <c:val>
            <c:numRef>
              <c:f>(Sheet1!$C$16,Sheet1!$E$16)</c:f>
              <c:numCache>
                <c:formatCode>General</c:formatCode>
                <c:ptCount val="2"/>
                <c:pt idx="0">
                  <c:v>0.78933333333333344</c:v>
                </c:pt>
                <c:pt idx="1">
                  <c:v>0.20133333333333334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9566848"/>
        <c:axId val="49568768"/>
      </c:barChart>
      <c:catAx>
        <c:axId val="495668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nM JQ1, 96 hrs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22225">
            <a:solidFill>
              <a:schemeClr val="tx1"/>
            </a:solidFill>
          </a:ln>
        </c:spPr>
        <c:crossAx val="49568768"/>
        <c:crosses val="autoZero"/>
        <c:auto val="1"/>
        <c:lblAlgn val="ctr"/>
        <c:lblOffset val="100"/>
        <c:noMultiLvlLbl val="0"/>
      </c:catAx>
      <c:valAx>
        <c:axId val="4956876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cells/mL</a:t>
                </a:r>
                <a:r>
                  <a:rPr lang="en-US" baseline="0"/>
                  <a:t> (x </a:t>
                </a:r>
                <a:r>
                  <a:rPr lang="en-US"/>
                  <a:t>10^6</a:t>
                </a:r>
                <a:r>
                  <a:rPr lang="en-US" baseline="0"/>
                  <a:t>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22225">
            <a:solidFill>
              <a:schemeClr val="tx1"/>
            </a:solidFill>
          </a:ln>
        </c:spPr>
        <c:crossAx val="49566848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58225992718652109"/>
          <c:y val="6.4430956547098281E-2"/>
          <c:w val="0.32447040894081786"/>
          <c:h val="0.17848060659084278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3D94B9-F244-49FC-9599-34D544DBB37D}" type="datetimeFigureOut">
              <a:rPr lang="en-US" smtClean="0"/>
              <a:t>8/14/2016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E9B2EF-59CE-4982-B355-D2185D288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28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ASXL1 (blue) JAK2</a:t>
            </a:r>
            <a:r>
              <a:rPr lang="en-US" baseline="0" dirty="0" smtClean="0"/>
              <a:t>  (Green)  TET2 (RED)  RUNX1 (Purple)  KRAS (Orange) CALR (light green)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B190A1-8BCA-4604-886B-D66D81ED028B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9402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Panel C will lose HEL cells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E9B2EF-59CE-4982-B355-D2185D288B7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320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E9B2EF-59CE-4982-B355-D2185D288B7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96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F415-7C46-412E-8431-95FC2254F8D7}" type="datetimeFigureOut">
              <a:rPr lang="en-US" smtClean="0"/>
              <a:t>8/14/2016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AE33-3BAA-47FE-9C2B-02D079BD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15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F415-7C46-412E-8431-95FC2254F8D7}" type="datetimeFigureOut">
              <a:rPr lang="en-US" smtClean="0"/>
              <a:t>8/14/2016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AE33-3BAA-47FE-9C2B-02D079BD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867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F415-7C46-412E-8431-95FC2254F8D7}" type="datetimeFigureOut">
              <a:rPr lang="en-US" smtClean="0"/>
              <a:t>8/14/2016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AE33-3BAA-47FE-9C2B-02D079BD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257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F415-7C46-412E-8431-95FC2254F8D7}" type="datetimeFigureOut">
              <a:rPr lang="en-US" smtClean="0"/>
              <a:t>8/14/2016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AE33-3BAA-47FE-9C2B-02D079BD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225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F415-7C46-412E-8431-95FC2254F8D7}" type="datetimeFigureOut">
              <a:rPr lang="en-US" smtClean="0"/>
              <a:t>8/14/2016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AE33-3BAA-47FE-9C2B-02D079BD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625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F415-7C46-412E-8431-95FC2254F8D7}" type="datetimeFigureOut">
              <a:rPr lang="en-US" smtClean="0"/>
              <a:t>8/14/2016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AE33-3BAA-47FE-9C2B-02D079BD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033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F415-7C46-412E-8431-95FC2254F8D7}" type="datetimeFigureOut">
              <a:rPr lang="en-US" smtClean="0"/>
              <a:t>8/14/2016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AE33-3BAA-47FE-9C2B-02D079BD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175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F415-7C46-412E-8431-95FC2254F8D7}" type="datetimeFigureOut">
              <a:rPr lang="en-US" smtClean="0"/>
              <a:t>8/14/2016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AE33-3BAA-47FE-9C2B-02D079BD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80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F415-7C46-412E-8431-95FC2254F8D7}" type="datetimeFigureOut">
              <a:rPr lang="en-US" smtClean="0"/>
              <a:t>8/14/2016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AE33-3BAA-47FE-9C2B-02D079BD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607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F415-7C46-412E-8431-95FC2254F8D7}" type="datetimeFigureOut">
              <a:rPr lang="en-US" smtClean="0"/>
              <a:t>8/14/2016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AE33-3BAA-47FE-9C2B-02D079BD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034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F415-7C46-412E-8431-95FC2254F8D7}" type="datetimeFigureOut">
              <a:rPr lang="en-US" smtClean="0"/>
              <a:t>8/14/2016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AE33-3BAA-47FE-9C2B-02D079BD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838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6F415-7C46-412E-8431-95FC2254F8D7}" type="datetimeFigureOut">
              <a:rPr lang="en-US" smtClean="0"/>
              <a:t>8/14/2016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2AE33-3BAA-47FE-9C2B-02D079BD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558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9.wdp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5" Type="http://schemas.microsoft.com/office/2007/relationships/hdphoto" Target="../media/hdphoto40.wdp"/><Relationship Id="rId4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42.wdp"/><Relationship Id="rId3" Type="http://schemas.microsoft.com/office/2007/relationships/hdphoto" Target="../media/hdphoto41.wdp"/><Relationship Id="rId7" Type="http://schemas.openxmlformats.org/officeDocument/2006/relationships/image" Target="../media/image52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10" Type="http://schemas.openxmlformats.org/officeDocument/2006/relationships/image" Target="../media/image54.png"/><Relationship Id="rId4" Type="http://schemas.openxmlformats.org/officeDocument/2006/relationships/image" Target="../media/image49.png"/><Relationship Id="rId9" Type="http://schemas.openxmlformats.org/officeDocument/2006/relationships/image" Target="../media/image53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44.wdp"/><Relationship Id="rId13" Type="http://schemas.openxmlformats.org/officeDocument/2006/relationships/image" Target="../media/image59.png"/><Relationship Id="rId18" Type="http://schemas.microsoft.com/office/2007/relationships/hdphoto" Target="../media/hdphoto49.wdp"/><Relationship Id="rId3" Type="http://schemas.openxmlformats.org/officeDocument/2006/relationships/chart" Target="../charts/chart11.xml"/><Relationship Id="rId21" Type="http://schemas.openxmlformats.org/officeDocument/2006/relationships/image" Target="../media/image63.png"/><Relationship Id="rId7" Type="http://schemas.openxmlformats.org/officeDocument/2006/relationships/image" Target="../media/image56.png"/><Relationship Id="rId12" Type="http://schemas.microsoft.com/office/2007/relationships/hdphoto" Target="../media/hdphoto46.wdp"/><Relationship Id="rId17" Type="http://schemas.openxmlformats.org/officeDocument/2006/relationships/image" Target="../media/image61.png"/><Relationship Id="rId25" Type="http://schemas.openxmlformats.org/officeDocument/2006/relationships/chart" Target="../charts/chart13.xml"/><Relationship Id="rId2" Type="http://schemas.openxmlformats.org/officeDocument/2006/relationships/notesSlide" Target="../notesSlides/notesSlide2.xml"/><Relationship Id="rId16" Type="http://schemas.microsoft.com/office/2007/relationships/hdphoto" Target="../media/hdphoto48.wdp"/><Relationship Id="rId20" Type="http://schemas.microsoft.com/office/2007/relationships/hdphoto" Target="../media/hdphoto50.wdp"/><Relationship Id="rId1" Type="http://schemas.openxmlformats.org/officeDocument/2006/relationships/slideLayout" Target="../slideLayouts/slideLayout7.xml"/><Relationship Id="rId6" Type="http://schemas.microsoft.com/office/2007/relationships/hdphoto" Target="../media/hdphoto43.wdp"/><Relationship Id="rId11" Type="http://schemas.openxmlformats.org/officeDocument/2006/relationships/image" Target="../media/image58.png"/><Relationship Id="rId24" Type="http://schemas.microsoft.com/office/2007/relationships/hdphoto" Target="../media/hdphoto52.wdp"/><Relationship Id="rId5" Type="http://schemas.openxmlformats.org/officeDocument/2006/relationships/image" Target="../media/image55.png"/><Relationship Id="rId15" Type="http://schemas.openxmlformats.org/officeDocument/2006/relationships/image" Target="../media/image60.png"/><Relationship Id="rId23" Type="http://schemas.openxmlformats.org/officeDocument/2006/relationships/image" Target="../media/image64.png"/><Relationship Id="rId10" Type="http://schemas.microsoft.com/office/2007/relationships/hdphoto" Target="../media/hdphoto45.wdp"/><Relationship Id="rId19" Type="http://schemas.openxmlformats.org/officeDocument/2006/relationships/image" Target="../media/image62.png"/><Relationship Id="rId4" Type="http://schemas.openxmlformats.org/officeDocument/2006/relationships/chart" Target="../charts/chart12.xml"/><Relationship Id="rId9" Type="http://schemas.openxmlformats.org/officeDocument/2006/relationships/image" Target="../media/image57.png"/><Relationship Id="rId14" Type="http://schemas.microsoft.com/office/2007/relationships/hdphoto" Target="../media/hdphoto47.wdp"/><Relationship Id="rId22" Type="http://schemas.microsoft.com/office/2007/relationships/hdphoto" Target="../media/hdphoto51.wdp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55.wdp"/><Relationship Id="rId13" Type="http://schemas.openxmlformats.org/officeDocument/2006/relationships/image" Target="../media/image70.png"/><Relationship Id="rId3" Type="http://schemas.openxmlformats.org/officeDocument/2006/relationships/image" Target="../media/image65.png"/><Relationship Id="rId7" Type="http://schemas.openxmlformats.org/officeDocument/2006/relationships/image" Target="../media/image67.png"/><Relationship Id="rId12" Type="http://schemas.microsoft.com/office/2007/relationships/hdphoto" Target="../media/hdphoto57.wdp"/><Relationship Id="rId17" Type="http://schemas.openxmlformats.org/officeDocument/2006/relationships/chart" Target="../charts/chart14.xml"/><Relationship Id="rId2" Type="http://schemas.openxmlformats.org/officeDocument/2006/relationships/notesSlide" Target="../notesSlides/notesSlide3.xml"/><Relationship Id="rId16" Type="http://schemas.microsoft.com/office/2007/relationships/hdphoto" Target="../media/hdphoto59.wdp"/><Relationship Id="rId1" Type="http://schemas.openxmlformats.org/officeDocument/2006/relationships/slideLayout" Target="../slideLayouts/slideLayout7.xml"/><Relationship Id="rId6" Type="http://schemas.microsoft.com/office/2007/relationships/hdphoto" Target="../media/hdphoto54.wdp"/><Relationship Id="rId11" Type="http://schemas.openxmlformats.org/officeDocument/2006/relationships/image" Target="../media/image69.png"/><Relationship Id="rId5" Type="http://schemas.openxmlformats.org/officeDocument/2006/relationships/image" Target="../media/image66.png"/><Relationship Id="rId15" Type="http://schemas.openxmlformats.org/officeDocument/2006/relationships/image" Target="../media/image71.png"/><Relationship Id="rId10" Type="http://schemas.microsoft.com/office/2007/relationships/hdphoto" Target="../media/hdphoto56.wdp"/><Relationship Id="rId4" Type="http://schemas.microsoft.com/office/2007/relationships/hdphoto" Target="../media/hdphoto53.wdp"/><Relationship Id="rId9" Type="http://schemas.openxmlformats.org/officeDocument/2006/relationships/image" Target="../media/image68.png"/><Relationship Id="rId14" Type="http://schemas.microsoft.com/office/2007/relationships/hdphoto" Target="../media/hdphoto58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8.png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12" Type="http://schemas.openxmlformats.org/officeDocument/2006/relationships/chart" Target="../charts/chart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chart" Target="../charts/chart5.xml"/><Relationship Id="rId5" Type="http://schemas.microsoft.com/office/2007/relationships/hdphoto" Target="../media/hdphoto2.wdp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image" Target="../media/image6.png"/><Relationship Id="rId14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5.png"/><Relationship Id="rId18" Type="http://schemas.microsoft.com/office/2007/relationships/hdphoto" Target="../media/hdphoto11.wdp"/><Relationship Id="rId3" Type="http://schemas.microsoft.com/office/2007/relationships/hdphoto" Target="../media/hdphoto4.wdp"/><Relationship Id="rId7" Type="http://schemas.microsoft.com/office/2007/relationships/hdphoto" Target="../media/hdphoto6.wdp"/><Relationship Id="rId12" Type="http://schemas.microsoft.com/office/2007/relationships/hdphoto" Target="../media/hdphoto8.wdp"/><Relationship Id="rId17" Type="http://schemas.openxmlformats.org/officeDocument/2006/relationships/image" Target="../media/image17.png"/><Relationship Id="rId2" Type="http://schemas.openxmlformats.org/officeDocument/2006/relationships/image" Target="../media/image9.png"/><Relationship Id="rId16" Type="http://schemas.microsoft.com/office/2007/relationships/hdphoto" Target="../media/hdphoto10.wdp"/><Relationship Id="rId20" Type="http://schemas.openxmlformats.org/officeDocument/2006/relationships/chart" Target="../charts/char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png"/><Relationship Id="rId5" Type="http://schemas.microsoft.com/office/2007/relationships/hdphoto" Target="../media/hdphoto5.wdp"/><Relationship Id="rId15" Type="http://schemas.openxmlformats.org/officeDocument/2006/relationships/image" Target="../media/image16.png"/><Relationship Id="rId10" Type="http://schemas.openxmlformats.org/officeDocument/2006/relationships/image" Target="../media/image13.png"/><Relationship Id="rId19" Type="http://schemas.openxmlformats.org/officeDocument/2006/relationships/chart" Target="../charts/chart7.xml"/><Relationship Id="rId4" Type="http://schemas.openxmlformats.org/officeDocument/2006/relationships/image" Target="../media/image10.png"/><Relationship Id="rId9" Type="http://schemas.microsoft.com/office/2007/relationships/hdphoto" Target="../media/hdphoto7.wdp"/><Relationship Id="rId14" Type="http://schemas.microsoft.com/office/2007/relationships/hdphoto" Target="../media/hdphoto9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3.wdp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microsoft.com/office/2007/relationships/hdphoto" Target="../media/hdphoto19.wdp"/><Relationship Id="rId18" Type="http://schemas.openxmlformats.org/officeDocument/2006/relationships/image" Target="../media/image29.png"/><Relationship Id="rId3" Type="http://schemas.microsoft.com/office/2007/relationships/hdphoto" Target="../media/hdphoto14.wdp"/><Relationship Id="rId21" Type="http://schemas.microsoft.com/office/2007/relationships/hdphoto" Target="../media/hdphoto23.wdp"/><Relationship Id="rId7" Type="http://schemas.microsoft.com/office/2007/relationships/hdphoto" Target="../media/hdphoto16.wdp"/><Relationship Id="rId12" Type="http://schemas.openxmlformats.org/officeDocument/2006/relationships/image" Target="../media/image26.png"/><Relationship Id="rId17" Type="http://schemas.microsoft.com/office/2007/relationships/hdphoto" Target="../media/hdphoto21.wdp"/><Relationship Id="rId2" Type="http://schemas.openxmlformats.org/officeDocument/2006/relationships/image" Target="../media/image21.png"/><Relationship Id="rId16" Type="http://schemas.openxmlformats.org/officeDocument/2006/relationships/image" Target="../media/image28.png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microsoft.com/office/2007/relationships/hdphoto" Target="../media/hdphoto18.wdp"/><Relationship Id="rId5" Type="http://schemas.microsoft.com/office/2007/relationships/hdphoto" Target="../media/hdphoto15.wdp"/><Relationship Id="rId15" Type="http://schemas.microsoft.com/office/2007/relationships/hdphoto" Target="../media/hdphoto20.wdp"/><Relationship Id="rId10" Type="http://schemas.openxmlformats.org/officeDocument/2006/relationships/image" Target="../media/image25.png"/><Relationship Id="rId19" Type="http://schemas.microsoft.com/office/2007/relationships/hdphoto" Target="../media/hdphoto22.wdp"/><Relationship Id="rId4" Type="http://schemas.openxmlformats.org/officeDocument/2006/relationships/image" Target="../media/image22.png"/><Relationship Id="rId9" Type="http://schemas.microsoft.com/office/2007/relationships/hdphoto" Target="../media/hdphoto17.wdp"/><Relationship Id="rId1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microsoft.com/office/2007/relationships/hdphoto" Target="../media/hdphoto29.wdp"/><Relationship Id="rId18" Type="http://schemas.openxmlformats.org/officeDocument/2006/relationships/image" Target="../media/image39.png"/><Relationship Id="rId26" Type="http://schemas.openxmlformats.org/officeDocument/2006/relationships/image" Target="../media/image43.png"/><Relationship Id="rId3" Type="http://schemas.microsoft.com/office/2007/relationships/hdphoto" Target="../media/hdphoto24.wdp"/><Relationship Id="rId21" Type="http://schemas.microsoft.com/office/2007/relationships/hdphoto" Target="../media/hdphoto33.wdp"/><Relationship Id="rId7" Type="http://schemas.microsoft.com/office/2007/relationships/hdphoto" Target="../media/hdphoto26.wdp"/><Relationship Id="rId12" Type="http://schemas.openxmlformats.org/officeDocument/2006/relationships/image" Target="../media/image36.png"/><Relationship Id="rId17" Type="http://schemas.microsoft.com/office/2007/relationships/hdphoto" Target="../media/hdphoto31.wdp"/><Relationship Id="rId25" Type="http://schemas.microsoft.com/office/2007/relationships/hdphoto" Target="../media/hdphoto35.wdp"/><Relationship Id="rId2" Type="http://schemas.openxmlformats.org/officeDocument/2006/relationships/image" Target="../media/image31.png"/><Relationship Id="rId16" Type="http://schemas.openxmlformats.org/officeDocument/2006/relationships/image" Target="../media/image38.png"/><Relationship Id="rId20" Type="http://schemas.openxmlformats.org/officeDocument/2006/relationships/image" Target="../media/image40.png"/><Relationship Id="rId29" Type="http://schemas.microsoft.com/office/2007/relationships/hdphoto" Target="../media/hdphoto37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11" Type="http://schemas.microsoft.com/office/2007/relationships/hdphoto" Target="../media/hdphoto28.wdp"/><Relationship Id="rId24" Type="http://schemas.openxmlformats.org/officeDocument/2006/relationships/image" Target="../media/image42.png"/><Relationship Id="rId5" Type="http://schemas.microsoft.com/office/2007/relationships/hdphoto" Target="../media/hdphoto25.wdp"/><Relationship Id="rId15" Type="http://schemas.microsoft.com/office/2007/relationships/hdphoto" Target="../media/hdphoto30.wdp"/><Relationship Id="rId23" Type="http://schemas.microsoft.com/office/2007/relationships/hdphoto" Target="../media/hdphoto34.wdp"/><Relationship Id="rId28" Type="http://schemas.openxmlformats.org/officeDocument/2006/relationships/image" Target="../media/image44.png"/><Relationship Id="rId10" Type="http://schemas.openxmlformats.org/officeDocument/2006/relationships/image" Target="../media/image35.png"/><Relationship Id="rId19" Type="http://schemas.microsoft.com/office/2007/relationships/hdphoto" Target="../media/hdphoto32.wdp"/><Relationship Id="rId4" Type="http://schemas.openxmlformats.org/officeDocument/2006/relationships/image" Target="../media/image32.png"/><Relationship Id="rId9" Type="http://schemas.microsoft.com/office/2007/relationships/hdphoto" Target="../media/hdphoto27.wdp"/><Relationship Id="rId14" Type="http://schemas.openxmlformats.org/officeDocument/2006/relationships/image" Target="../media/image37.png"/><Relationship Id="rId22" Type="http://schemas.openxmlformats.org/officeDocument/2006/relationships/image" Target="../media/image41.png"/><Relationship Id="rId27" Type="http://schemas.microsoft.com/office/2007/relationships/hdphoto" Target="../media/hdphoto36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8.wdp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733925" y="304800"/>
            <a:ext cx="2801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5112007"/>
              </p:ext>
            </p:extLst>
          </p:nvPr>
        </p:nvGraphicFramePr>
        <p:xfrm>
          <a:off x="4724400" y="435605"/>
          <a:ext cx="4101193" cy="31026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191375" y="43190"/>
            <a:ext cx="1905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itchFamily="34" charset="0"/>
                <a:cs typeface="Arial" pitchFamily="34" charset="0"/>
              </a:rPr>
              <a:t>Supplemental Figure S1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0067998"/>
              </p:ext>
            </p:extLst>
          </p:nvPr>
        </p:nvGraphicFramePr>
        <p:xfrm>
          <a:off x="413535" y="3886200"/>
          <a:ext cx="38481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08759" y="3743325"/>
            <a:ext cx="2801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43450" y="3743325"/>
            <a:ext cx="2801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D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0795766"/>
              </p:ext>
            </p:extLst>
          </p:nvPr>
        </p:nvGraphicFramePr>
        <p:xfrm>
          <a:off x="4928385" y="3940805"/>
          <a:ext cx="3445645" cy="2647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81815" y="378023"/>
            <a:ext cx="2801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</a:t>
            </a: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8557790"/>
              </p:ext>
            </p:extLst>
          </p:nvPr>
        </p:nvGraphicFramePr>
        <p:xfrm>
          <a:off x="575460" y="457200"/>
          <a:ext cx="315277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23657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520471"/>
              </p:ext>
            </p:extLst>
          </p:nvPr>
        </p:nvGraphicFramePr>
        <p:xfrm>
          <a:off x="609600" y="504825"/>
          <a:ext cx="3657600" cy="2240280"/>
        </p:xfrm>
        <a:graphic>
          <a:graphicData uri="http://schemas.openxmlformats.org/drawingml/2006/table">
            <a:tbl>
              <a:tblPr/>
              <a:tblGrid>
                <a:gridCol w="762000"/>
                <a:gridCol w="1066800"/>
                <a:gridCol w="914400"/>
                <a:gridCol w="914400"/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 CD34+ sAML-1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JQ1 </a:t>
                      </a:r>
                    </a:p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1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nM</a:t>
                      </a:r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ruxolitinib</a:t>
                      </a:r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1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nM</a:t>
                      </a:r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FractionalEffect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500.0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500.0    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0.329     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0.24729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1000.0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500.0     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0.382     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0.23628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2000.0  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500.0     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0.398     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0.38133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500.0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1000.0     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0.362     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0.15523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1000.0  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1000.0     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0.395     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0.19844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2000.0  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1000.0     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0.436     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0.23158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85622" y="21090"/>
            <a:ext cx="1981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itchFamily="34" charset="0"/>
                <a:cs typeface="Arial" pitchFamily="34" charset="0"/>
              </a:rPr>
              <a:t>Supplemental Figure  S8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314325"/>
            <a:ext cx="323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6700" y="2779488"/>
            <a:ext cx="323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293213"/>
              </p:ext>
            </p:extLst>
          </p:nvPr>
        </p:nvGraphicFramePr>
        <p:xfrm>
          <a:off x="609600" y="2979513"/>
          <a:ext cx="3657599" cy="1722120"/>
        </p:xfrm>
        <a:graphic>
          <a:graphicData uri="http://schemas.openxmlformats.org/drawingml/2006/table">
            <a:tbl>
              <a:tblPr/>
              <a:tblGrid>
                <a:gridCol w="914400"/>
                <a:gridCol w="1066799"/>
                <a:gridCol w="914400"/>
                <a:gridCol w="762000"/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 CD34+ sAML-2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JQ1 </a:t>
                      </a:r>
                    </a:p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1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nM</a:t>
                      </a:r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ruxolitinib</a:t>
                      </a:r>
                      <a:r>
                        <a:rPr lang="en-US" sz="11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US" sz="1100" b="1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nM</a:t>
                      </a:r>
                      <a:r>
                        <a:rPr lang="en-US" sz="11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Fractional Effect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500.0     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500.0     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0.782     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0.0237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500.0     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1000.0     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0.912     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0.00211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1000.0     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500.0     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0.9335    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0.00211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1000.0     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1000.0     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0.952     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9.59 E-4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5233798" y="93296"/>
            <a:ext cx="2900551" cy="2044351"/>
            <a:chOff x="5787955" y="122936"/>
            <a:chExt cx="3350582" cy="2635406"/>
          </a:xfrm>
        </p:grpSpPr>
        <p:grpSp>
          <p:nvGrpSpPr>
            <p:cNvPr id="14" name="Group 13"/>
            <p:cNvGrpSpPr/>
            <p:nvPr/>
          </p:nvGrpSpPr>
          <p:grpSpPr>
            <a:xfrm>
              <a:off x="5787955" y="122936"/>
              <a:ext cx="3350582" cy="2635406"/>
              <a:chOff x="2728372" y="153416"/>
              <a:chExt cx="3350582" cy="2635406"/>
            </a:xfrm>
          </p:grpSpPr>
          <p:pic>
            <p:nvPicPr>
              <p:cNvPr id="23" name="Picture 4" descr="F:\MPN BRD4 project\Primary sAML sample NF-760 8-27-15 synergy plots-report\faci.gif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8397"/>
              <a:stretch/>
            </p:blipFill>
            <p:spPr bwMode="auto">
              <a:xfrm>
                <a:off x="3232129" y="153416"/>
                <a:ext cx="2638927" cy="250469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4220827" y="308693"/>
                <a:ext cx="1858127" cy="5078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PD CD34+ </a:t>
                </a:r>
                <a:r>
                  <a:rPr lang="en-US" sz="12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sAML</a:t>
                </a:r>
                <a:endPara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JQ1</a:t>
                </a:r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and </a:t>
                </a:r>
                <a:r>
                  <a:rPr lang="en-US" sz="12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n-US" sz="12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acritinib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4743952" y="831298"/>
                <a:ext cx="1087217" cy="1338156"/>
              </a:xfrm>
              <a:custGeom>
                <a:avLst/>
                <a:gdLst>
                  <a:gd name="connsiteX0" fmla="*/ 0 w 1922804"/>
                  <a:gd name="connsiteY0" fmla="*/ 0 h 2422476"/>
                  <a:gd name="connsiteX1" fmla="*/ 589660 w 1922804"/>
                  <a:gd name="connsiteY1" fmla="*/ 1888621 h 2422476"/>
                  <a:gd name="connsiteX2" fmla="*/ 1042587 w 1922804"/>
                  <a:gd name="connsiteY2" fmla="*/ 2367185 h 2422476"/>
                  <a:gd name="connsiteX3" fmla="*/ 1922804 w 1922804"/>
                  <a:gd name="connsiteY3" fmla="*/ 2392823 h 2422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2804" h="2422476">
                    <a:moveTo>
                      <a:pt x="0" y="0"/>
                    </a:moveTo>
                    <a:cubicBezTo>
                      <a:pt x="207948" y="747045"/>
                      <a:pt x="415896" y="1494090"/>
                      <a:pt x="589660" y="1888621"/>
                    </a:cubicBezTo>
                    <a:cubicBezTo>
                      <a:pt x="763424" y="2283152"/>
                      <a:pt x="820396" y="2283151"/>
                      <a:pt x="1042587" y="2367185"/>
                    </a:cubicBezTo>
                    <a:cubicBezTo>
                      <a:pt x="1264778" y="2451219"/>
                      <a:pt x="1593791" y="2422021"/>
                      <a:pt x="1922804" y="2392823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4002849" y="2527213"/>
                <a:ext cx="1732576" cy="26160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>
                    <a:latin typeface="Arial" pitchFamily="34" charset="0"/>
                    <a:cs typeface="Arial" pitchFamily="34" charset="0"/>
                  </a:rPr>
                  <a:t>Fractional effect</a:t>
                </a:r>
                <a:endParaRPr lang="en-US" sz="11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 rot="16200000">
                <a:off x="1893722" y="1172248"/>
                <a:ext cx="2018881" cy="34958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>
                    <a:latin typeface="Arial" pitchFamily="34" charset="0"/>
                    <a:cs typeface="Arial" pitchFamily="34" charset="0"/>
                  </a:rPr>
                  <a:t>Combination Index</a:t>
                </a:r>
                <a:endParaRPr lang="en-US" sz="11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6" name="Rectangle 1"/>
            <p:cNvSpPr>
              <a:spLocks noChangeArrowheads="1"/>
            </p:cNvSpPr>
            <p:nvPr/>
          </p:nvSpPr>
          <p:spPr bwMode="auto">
            <a:xfrm>
              <a:off x="6127613" y="228600"/>
              <a:ext cx="328815" cy="277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200" b="1" dirty="0" smtClean="0">
                  <a:solidFill>
                    <a:srgbClr val="000000"/>
                  </a:solidFill>
                </a:rPr>
                <a:t>2.0</a:t>
              </a:r>
              <a:endParaRPr lang="en-US" altLang="en-US" sz="12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17" name="Rectangle 1"/>
            <p:cNvSpPr>
              <a:spLocks noChangeArrowheads="1"/>
            </p:cNvSpPr>
            <p:nvPr/>
          </p:nvSpPr>
          <p:spPr bwMode="auto">
            <a:xfrm>
              <a:off x="6127613" y="1137920"/>
              <a:ext cx="328815" cy="277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200" b="1" dirty="0" smtClean="0">
                  <a:solidFill>
                    <a:srgbClr val="000000"/>
                  </a:solidFill>
                </a:rPr>
                <a:t>1.0</a:t>
              </a:r>
              <a:endParaRPr lang="en-US" altLang="en-US" sz="12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18" name="Rectangle 1"/>
            <p:cNvSpPr>
              <a:spLocks noChangeArrowheads="1"/>
            </p:cNvSpPr>
            <p:nvPr/>
          </p:nvSpPr>
          <p:spPr bwMode="auto">
            <a:xfrm>
              <a:off x="6127613" y="1675499"/>
              <a:ext cx="328815" cy="277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200" b="1" dirty="0" smtClean="0">
                  <a:solidFill>
                    <a:srgbClr val="000000"/>
                  </a:solidFill>
                </a:rPr>
                <a:t>0.5</a:t>
              </a:r>
              <a:endParaRPr lang="en-US" altLang="en-US" sz="12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19" name="Rectangle 1"/>
            <p:cNvSpPr>
              <a:spLocks noChangeArrowheads="1"/>
            </p:cNvSpPr>
            <p:nvPr/>
          </p:nvSpPr>
          <p:spPr bwMode="auto">
            <a:xfrm>
              <a:off x="6134672" y="2120899"/>
              <a:ext cx="361696" cy="277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200" b="1" dirty="0" smtClean="0">
                  <a:solidFill>
                    <a:srgbClr val="000000"/>
                  </a:solidFill>
                </a:rPr>
                <a:t>0.0</a:t>
              </a:r>
              <a:endParaRPr lang="en-US" altLang="en-US" sz="12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20" name="Rectangle 1"/>
            <p:cNvSpPr>
              <a:spLocks noChangeArrowheads="1"/>
            </p:cNvSpPr>
            <p:nvPr/>
          </p:nvSpPr>
          <p:spPr bwMode="auto">
            <a:xfrm>
              <a:off x="8634262" y="2331611"/>
              <a:ext cx="397866" cy="228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200" b="1" dirty="0" smtClean="0">
                  <a:solidFill>
                    <a:srgbClr val="000000"/>
                  </a:solidFill>
                </a:rPr>
                <a:t>1.0</a:t>
              </a:r>
              <a:endParaRPr lang="en-US" altLang="en-US" sz="12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21" name="Rectangle 1"/>
            <p:cNvSpPr>
              <a:spLocks noChangeArrowheads="1"/>
            </p:cNvSpPr>
            <p:nvPr/>
          </p:nvSpPr>
          <p:spPr bwMode="auto">
            <a:xfrm>
              <a:off x="7459772" y="2331611"/>
              <a:ext cx="397866" cy="251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200" b="1" dirty="0" smtClean="0">
                  <a:solidFill>
                    <a:srgbClr val="000000"/>
                  </a:solidFill>
                </a:rPr>
                <a:t>0.5</a:t>
              </a:r>
              <a:endParaRPr lang="en-US" altLang="en-US" sz="12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22" name="Rectangle 1"/>
            <p:cNvSpPr>
              <a:spLocks noChangeArrowheads="1"/>
            </p:cNvSpPr>
            <p:nvPr/>
          </p:nvSpPr>
          <p:spPr bwMode="auto">
            <a:xfrm>
              <a:off x="6462499" y="2331611"/>
              <a:ext cx="269626" cy="228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200" b="1" dirty="0" smtClean="0">
                  <a:solidFill>
                    <a:srgbClr val="000000"/>
                  </a:solidFill>
                </a:rPr>
                <a:t>0</a:t>
              </a:r>
              <a:endParaRPr lang="en-US" altLang="en-US" sz="1200" b="1" dirty="0" smtClean="0">
                <a:solidFill>
                  <a:prstClr val="black"/>
                </a:solidFill>
              </a:endParaRPr>
            </a:p>
          </p:txBody>
        </p:sp>
      </p:grp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1446678"/>
              </p:ext>
            </p:extLst>
          </p:nvPr>
        </p:nvGraphicFramePr>
        <p:xfrm>
          <a:off x="609600" y="5038725"/>
          <a:ext cx="3621224" cy="1722120"/>
        </p:xfrm>
        <a:graphic>
          <a:graphicData uri="http://schemas.openxmlformats.org/drawingml/2006/table">
            <a:tbl>
              <a:tblPr/>
              <a:tblGrid>
                <a:gridCol w="957240"/>
                <a:gridCol w="987584"/>
                <a:gridCol w="990600"/>
                <a:gridCol w="685800"/>
              </a:tblGrid>
              <a:tr h="0">
                <a:tc gridSpan="2">
                  <a:txBody>
                    <a:bodyPr/>
                    <a:lstStyle/>
                    <a:p>
                      <a:pPr algn="l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 CD34+ </a:t>
                      </a:r>
                      <a:r>
                        <a:rPr lang="en-US" sz="11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sAML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JQ1 </a:t>
                      </a:r>
                    </a:p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1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nM</a:t>
                      </a:r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pacritinib</a:t>
                      </a:r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100" b="1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nM</a:t>
                      </a:r>
                      <a:r>
                        <a:rPr lang="en-US" sz="11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Fractional Effect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500.0     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500.0     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0.691     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0.3293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1000.0 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  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1000.0     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0.8905    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0.1767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2000.0 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  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500.0     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0.6735    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0.6144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2000.0 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  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1000.0     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0.895     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0.1758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30" name="Group 29"/>
          <p:cNvGrpSpPr/>
          <p:nvPr/>
        </p:nvGrpSpPr>
        <p:grpSpPr>
          <a:xfrm>
            <a:off x="5334000" y="2117770"/>
            <a:ext cx="2876550" cy="2425655"/>
            <a:chOff x="2576802" y="2028081"/>
            <a:chExt cx="3136121" cy="2668224"/>
          </a:xfrm>
        </p:grpSpPr>
        <p:pic>
          <p:nvPicPr>
            <p:cNvPr id="31" name="Picture 4" descr="F:\MPN BRD4 project\Primary sAML JQ1 and PAC 3-07-16-report\faci.gif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8371"/>
            <a:stretch/>
          </p:blipFill>
          <p:spPr bwMode="auto">
            <a:xfrm>
              <a:off x="2954415" y="2028081"/>
              <a:ext cx="2639870" cy="25046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2806127" y="2133600"/>
              <a:ext cx="328815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200" b="1" dirty="0" smtClean="0">
                  <a:solidFill>
                    <a:srgbClr val="000000"/>
                  </a:solidFill>
                </a:rPr>
                <a:t>2.0</a:t>
              </a:r>
              <a:endParaRPr lang="en-US" altLang="en-US" sz="12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33" name="Rectangle 1"/>
            <p:cNvSpPr>
              <a:spLocks noChangeArrowheads="1"/>
            </p:cNvSpPr>
            <p:nvPr/>
          </p:nvSpPr>
          <p:spPr bwMode="auto">
            <a:xfrm>
              <a:off x="2806127" y="3042920"/>
              <a:ext cx="328815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200" b="1" dirty="0" smtClean="0">
                  <a:solidFill>
                    <a:srgbClr val="000000"/>
                  </a:solidFill>
                </a:rPr>
                <a:t>1.0</a:t>
              </a:r>
              <a:endParaRPr lang="en-US" altLang="en-US" sz="12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34" name="Rectangle 1"/>
            <p:cNvSpPr>
              <a:spLocks noChangeArrowheads="1"/>
            </p:cNvSpPr>
            <p:nvPr/>
          </p:nvSpPr>
          <p:spPr bwMode="auto">
            <a:xfrm>
              <a:off x="2806127" y="3580499"/>
              <a:ext cx="328815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200" b="1" dirty="0" smtClean="0">
                  <a:solidFill>
                    <a:srgbClr val="000000"/>
                  </a:solidFill>
                </a:rPr>
                <a:t>0.5</a:t>
              </a:r>
              <a:endParaRPr lang="en-US" altLang="en-US" sz="12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35" name="Rectangle 1"/>
            <p:cNvSpPr>
              <a:spLocks noChangeArrowheads="1"/>
            </p:cNvSpPr>
            <p:nvPr/>
          </p:nvSpPr>
          <p:spPr bwMode="auto">
            <a:xfrm>
              <a:off x="2794461" y="4025900"/>
              <a:ext cx="328815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200" b="1" dirty="0" smtClean="0">
                  <a:solidFill>
                    <a:srgbClr val="000000"/>
                  </a:solidFill>
                </a:rPr>
                <a:t>0.0</a:t>
              </a:r>
              <a:endParaRPr lang="en-US" altLang="en-US" sz="12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36" name="Rectangle 1"/>
            <p:cNvSpPr>
              <a:spLocks noChangeArrowheads="1"/>
            </p:cNvSpPr>
            <p:nvPr/>
          </p:nvSpPr>
          <p:spPr bwMode="auto">
            <a:xfrm>
              <a:off x="5315057" y="4236611"/>
              <a:ext cx="397866" cy="228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200" b="1" dirty="0" smtClean="0">
                  <a:solidFill>
                    <a:srgbClr val="000000"/>
                  </a:solidFill>
                </a:rPr>
                <a:t>1.0</a:t>
              </a:r>
              <a:endParaRPr lang="en-US" altLang="en-US" sz="12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37" name="Rectangle 1"/>
            <p:cNvSpPr>
              <a:spLocks noChangeArrowheads="1"/>
            </p:cNvSpPr>
            <p:nvPr/>
          </p:nvSpPr>
          <p:spPr bwMode="auto">
            <a:xfrm>
              <a:off x="4153295" y="4236611"/>
              <a:ext cx="397866" cy="251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200" b="1" dirty="0" smtClean="0">
                  <a:solidFill>
                    <a:srgbClr val="000000"/>
                  </a:solidFill>
                </a:rPr>
                <a:t>0.5</a:t>
              </a:r>
              <a:endParaRPr lang="en-US" altLang="en-US" sz="12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38" name="Rectangle 1"/>
            <p:cNvSpPr>
              <a:spLocks noChangeArrowheads="1"/>
            </p:cNvSpPr>
            <p:nvPr/>
          </p:nvSpPr>
          <p:spPr bwMode="auto">
            <a:xfrm>
              <a:off x="3066926" y="4236611"/>
              <a:ext cx="269626" cy="228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200" b="1" dirty="0" smtClean="0">
                  <a:solidFill>
                    <a:srgbClr val="000000"/>
                  </a:solidFill>
                </a:rPr>
                <a:t>0</a:t>
              </a:r>
              <a:endParaRPr lang="en-US" altLang="en-US" sz="12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 rot="16200000">
              <a:off x="1875933" y="3072395"/>
              <a:ext cx="1720267" cy="3185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latin typeface="Arial" pitchFamily="34" charset="0"/>
                  <a:cs typeface="Arial" pitchFamily="34" charset="0"/>
                </a:rPr>
                <a:t>Combination Index</a:t>
              </a:r>
              <a:endParaRPr lang="en-US" sz="11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775609" y="4434695"/>
              <a:ext cx="1539446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latin typeface="Arial" pitchFamily="34" charset="0"/>
                  <a:cs typeface="Arial" pitchFamily="34" charset="0"/>
                </a:rPr>
                <a:t>Fractional effect</a:t>
              </a:r>
              <a:endParaRPr lang="en-US" sz="11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139800" y="2237171"/>
              <a:ext cx="1862385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PD CD34+ </a:t>
              </a:r>
              <a:r>
                <a:rPr lang="en-US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sAML</a:t>
              </a:r>
              <a:endParaRPr lang="en-US" sz="12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JQ1 and </a:t>
              </a:r>
              <a:r>
                <a:rPr lang="en-US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pacritinib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266883" y="3243649"/>
              <a:ext cx="967847" cy="2696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latin typeface="Arial" pitchFamily="34" charset="0"/>
                  <a:cs typeface="Arial" pitchFamily="34" charset="0"/>
                </a:rPr>
                <a:t>Synergy</a:t>
              </a:r>
              <a:endParaRPr lang="en-US" sz="11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053034" y="2225260"/>
            <a:ext cx="323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D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95275" y="4819414"/>
            <a:ext cx="323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E</a:t>
            </a:r>
          </a:p>
        </p:txBody>
      </p:sp>
      <p:graphicFrame>
        <p:nvGraphicFramePr>
          <p:cNvPr id="45" name="Tab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646595"/>
              </p:ext>
            </p:extLst>
          </p:nvPr>
        </p:nvGraphicFramePr>
        <p:xfrm>
          <a:off x="5305425" y="4547235"/>
          <a:ext cx="3581400" cy="2244090"/>
        </p:xfrm>
        <a:graphic>
          <a:graphicData uri="http://schemas.openxmlformats.org/drawingml/2006/table">
            <a:tbl>
              <a:tblPr/>
              <a:tblGrid>
                <a:gridCol w="838200"/>
                <a:gridCol w="914400"/>
                <a:gridCol w="990600"/>
                <a:gridCol w="838200"/>
              </a:tblGrid>
              <a:tr h="236244"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 CD34+ </a:t>
                      </a:r>
                      <a:r>
                        <a:rPr lang="en-US" sz="11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sAML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89107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JQ1 </a:t>
                      </a:r>
                    </a:p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1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nM</a:t>
                      </a:r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pacritinib</a:t>
                      </a:r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1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nM</a:t>
                      </a:r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Fractional Effect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289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0.347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 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0.1705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244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0.348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0.2112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244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0.331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0.2949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244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0.317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0.3911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244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0.389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0.2382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244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0.432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0.1889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5029108" y="4381500"/>
            <a:ext cx="323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F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06752" y="19050"/>
            <a:ext cx="3986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1293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5" y="1161227"/>
            <a:ext cx="1353312" cy="189280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588354" y="1344199"/>
            <a:ext cx="45719" cy="14981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814673" y="1388460"/>
            <a:ext cx="66675" cy="15424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0690" y="1170816"/>
            <a:ext cx="1353312" cy="1892808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6199" y="1169839"/>
            <a:ext cx="1353312" cy="1892808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299" y="1169155"/>
            <a:ext cx="1353312" cy="18928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336" y="1166103"/>
            <a:ext cx="1329997" cy="18913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83080" y="2854231"/>
            <a:ext cx="266098" cy="261610"/>
          </a:xfrm>
          <a:prstGeom prst="rect">
            <a:avLst/>
          </a:prstGeom>
          <a:solidFill>
            <a:schemeClr val="bg1"/>
          </a:solidFill>
        </p:spPr>
        <p:txBody>
          <a:bodyPr wrap="none" lIns="0" rIns="0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JQ1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03153" y="2854231"/>
            <a:ext cx="267702" cy="261610"/>
          </a:xfrm>
          <a:prstGeom prst="rect">
            <a:avLst/>
          </a:prstGeom>
          <a:solidFill>
            <a:schemeClr val="bg1"/>
          </a:solidFill>
        </p:spPr>
        <p:txBody>
          <a:bodyPr wrap="none" lIns="0" rIns="0" rtlCol="0" anchor="t" anchorCtr="1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Rux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11029" y="2854231"/>
            <a:ext cx="299762" cy="261610"/>
          </a:xfrm>
          <a:prstGeom prst="rect">
            <a:avLst/>
          </a:prstGeom>
          <a:solidFill>
            <a:schemeClr val="bg1"/>
          </a:solidFill>
        </p:spPr>
        <p:txBody>
          <a:bodyPr wrap="none" lIns="0" rIns="0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SAR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02540" y="1080628"/>
            <a:ext cx="553357" cy="215444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365932" y="1251488"/>
            <a:ext cx="116699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45720" bIns="0">
            <a:spAutoFit/>
          </a:bodyPr>
          <a:lstStyle/>
          <a:p>
            <a:pPr algn="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365932" y="1510406"/>
            <a:ext cx="116699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45720" bIns="0">
            <a:spAutoFit/>
          </a:bodyPr>
          <a:lstStyle/>
          <a:p>
            <a:pPr algn="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365932" y="1384842"/>
            <a:ext cx="116699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45720" bIns="0">
            <a:spAutoFit/>
          </a:bodyPr>
          <a:lstStyle/>
          <a:p>
            <a:pPr algn="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365932" y="1641379"/>
            <a:ext cx="116699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45720" bIns="0">
            <a:spAutoFit/>
          </a:bodyPr>
          <a:lstStyle/>
          <a:p>
            <a:pPr algn="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365932" y="1759645"/>
            <a:ext cx="116699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45720" bIns="0">
            <a:spAutoFit/>
          </a:bodyPr>
          <a:lstStyle/>
          <a:p>
            <a:pPr algn="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365932" y="1884267"/>
            <a:ext cx="116699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45720" bIns="0">
            <a:spAutoFit/>
          </a:bodyPr>
          <a:lstStyle/>
          <a:p>
            <a:pPr algn="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365932" y="2005714"/>
            <a:ext cx="116699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45720" bIns="0">
            <a:spAutoFit/>
          </a:bodyPr>
          <a:lstStyle/>
          <a:p>
            <a:pPr algn="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365932" y="2117637"/>
            <a:ext cx="116699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45720" bIns="0">
            <a:spAutoFit/>
          </a:bodyPr>
          <a:lstStyle/>
          <a:p>
            <a:pPr algn="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365932" y="2243832"/>
            <a:ext cx="116699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45720" bIns="0">
            <a:spAutoFit/>
          </a:bodyPr>
          <a:lstStyle/>
          <a:p>
            <a:pPr algn="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295400" y="2369250"/>
            <a:ext cx="187231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45720" bIns="0">
            <a:spAutoFit/>
          </a:bodyPr>
          <a:lstStyle/>
          <a:p>
            <a:pPr algn="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295400" y="2495459"/>
            <a:ext cx="187231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45720" bIns="0">
            <a:spAutoFit/>
          </a:bodyPr>
          <a:lstStyle/>
          <a:p>
            <a:pPr algn="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295400" y="2612144"/>
            <a:ext cx="187231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45720" bIns="0">
            <a:spAutoFit/>
          </a:bodyPr>
          <a:lstStyle/>
          <a:p>
            <a:pPr algn="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295400" y="2733575"/>
            <a:ext cx="187231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45720" bIns="0">
            <a:spAutoFit/>
          </a:bodyPr>
          <a:lstStyle/>
          <a:p>
            <a:pPr algn="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799154" y="2861851"/>
            <a:ext cx="266098" cy="261610"/>
          </a:xfrm>
          <a:prstGeom prst="rect">
            <a:avLst/>
          </a:prstGeom>
          <a:solidFill>
            <a:schemeClr val="bg1"/>
          </a:solidFill>
        </p:spPr>
        <p:txBody>
          <a:bodyPr wrap="none" lIns="0" rIns="0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JQ1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119227" y="2861851"/>
            <a:ext cx="267702" cy="261610"/>
          </a:xfrm>
          <a:prstGeom prst="rect">
            <a:avLst/>
          </a:prstGeom>
          <a:solidFill>
            <a:schemeClr val="bg1"/>
          </a:solidFill>
        </p:spPr>
        <p:txBody>
          <a:bodyPr wrap="none" lIns="0" rIns="0" rtlCol="0" anchor="t" anchorCtr="1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Rux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427103" y="2861851"/>
            <a:ext cx="299762" cy="261610"/>
          </a:xfrm>
          <a:prstGeom prst="rect">
            <a:avLst/>
          </a:prstGeom>
          <a:solidFill>
            <a:schemeClr val="bg1"/>
          </a:solidFill>
        </p:spPr>
        <p:txBody>
          <a:bodyPr wrap="none" lIns="0" rIns="0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SAR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08124" y="1080628"/>
            <a:ext cx="721672" cy="215444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p-AKT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095730" y="2871115"/>
            <a:ext cx="266098" cy="261610"/>
          </a:xfrm>
          <a:prstGeom prst="rect">
            <a:avLst/>
          </a:prstGeom>
          <a:solidFill>
            <a:schemeClr val="bg1"/>
          </a:solidFill>
        </p:spPr>
        <p:txBody>
          <a:bodyPr wrap="none" lIns="0" rIns="0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JQ1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415803" y="2871115"/>
            <a:ext cx="267702" cy="261610"/>
          </a:xfrm>
          <a:prstGeom prst="rect">
            <a:avLst/>
          </a:prstGeom>
          <a:solidFill>
            <a:schemeClr val="bg1"/>
          </a:solidFill>
        </p:spPr>
        <p:txBody>
          <a:bodyPr wrap="none" lIns="0" rIns="0" rtlCol="0" anchor="t" anchorCtr="1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Rux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723679" y="2871115"/>
            <a:ext cx="299762" cy="261610"/>
          </a:xfrm>
          <a:prstGeom prst="rect">
            <a:avLst/>
          </a:prstGeom>
          <a:solidFill>
            <a:schemeClr val="bg1"/>
          </a:solidFill>
        </p:spPr>
        <p:txBody>
          <a:bodyPr wrap="none" lIns="0" rIns="0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SAR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214860" y="1082533"/>
            <a:ext cx="732893" cy="215444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p-ERK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405275" y="2871115"/>
            <a:ext cx="266098" cy="261610"/>
          </a:xfrm>
          <a:prstGeom prst="rect">
            <a:avLst/>
          </a:prstGeom>
          <a:solidFill>
            <a:schemeClr val="bg1"/>
          </a:solidFill>
        </p:spPr>
        <p:txBody>
          <a:bodyPr wrap="none" lIns="0" rIns="0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JQ1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725348" y="2871115"/>
            <a:ext cx="267702" cy="261610"/>
          </a:xfrm>
          <a:prstGeom prst="rect">
            <a:avLst/>
          </a:prstGeom>
          <a:solidFill>
            <a:schemeClr val="bg1"/>
          </a:solidFill>
        </p:spPr>
        <p:txBody>
          <a:bodyPr wrap="none" lIns="0" rIns="0" rtlCol="0" anchor="t" anchorCtr="1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Rux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033224" y="2871115"/>
            <a:ext cx="299762" cy="261610"/>
          </a:xfrm>
          <a:prstGeom prst="rect">
            <a:avLst/>
          </a:prstGeom>
          <a:solidFill>
            <a:schemeClr val="bg1"/>
          </a:solidFill>
        </p:spPr>
        <p:txBody>
          <a:bodyPr wrap="none" lIns="0" rIns="0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SAR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545995" y="1087613"/>
            <a:ext cx="641522" cy="215444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Mcl-1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714753" y="2035545"/>
            <a:ext cx="176330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714753" y="1254927"/>
            <a:ext cx="176330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714753" y="2744826"/>
            <a:ext cx="176330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706225" y="2858275"/>
            <a:ext cx="266098" cy="261610"/>
          </a:xfrm>
          <a:prstGeom prst="rect">
            <a:avLst/>
          </a:prstGeom>
          <a:solidFill>
            <a:schemeClr val="bg1"/>
          </a:solidFill>
        </p:spPr>
        <p:txBody>
          <a:bodyPr wrap="none" lIns="0" rIns="0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JQ1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026298" y="2858275"/>
            <a:ext cx="267702" cy="261610"/>
          </a:xfrm>
          <a:prstGeom prst="rect">
            <a:avLst/>
          </a:prstGeom>
          <a:solidFill>
            <a:schemeClr val="bg1"/>
          </a:solidFill>
        </p:spPr>
        <p:txBody>
          <a:bodyPr wrap="none" lIns="0" rIns="0" rtlCol="0" anchor="t" anchorCtr="1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Rux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334174" y="2858275"/>
            <a:ext cx="299762" cy="261610"/>
          </a:xfrm>
          <a:prstGeom prst="rect">
            <a:avLst/>
          </a:prstGeom>
          <a:solidFill>
            <a:schemeClr val="bg1"/>
          </a:solidFill>
        </p:spPr>
        <p:txBody>
          <a:bodyPr wrap="none" lIns="0" rIns="0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SAR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56950" y="1074913"/>
            <a:ext cx="572593" cy="215444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p-S6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005446" y="1334939"/>
            <a:ext cx="45719" cy="14981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2727190" y="1319699"/>
            <a:ext cx="45719" cy="14981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5306662" y="1348325"/>
            <a:ext cx="45719" cy="14981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9" name="Picture 48"/>
          <p:cNvPicPr>
            <a:picLocks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9638" y="3381532"/>
            <a:ext cx="1353312" cy="1892808"/>
          </a:xfrm>
          <a:prstGeom prst="rect">
            <a:avLst/>
          </a:prstGeom>
        </p:spPr>
      </p:pic>
      <p:pic>
        <p:nvPicPr>
          <p:cNvPr id="50" name="Picture 49"/>
          <p:cNvPicPr>
            <a:picLocks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918" y="3373147"/>
            <a:ext cx="1353312" cy="1892808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5694863" y="4226668"/>
            <a:ext cx="176330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699626" y="3446050"/>
            <a:ext cx="176330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5699626" y="4935949"/>
            <a:ext cx="176330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374591" y="5072390"/>
            <a:ext cx="266098" cy="261610"/>
          </a:xfrm>
          <a:prstGeom prst="rect">
            <a:avLst/>
          </a:prstGeom>
          <a:solidFill>
            <a:schemeClr val="bg1"/>
          </a:solidFill>
        </p:spPr>
        <p:txBody>
          <a:bodyPr wrap="none" lIns="0" rIns="0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JQ1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693709" y="5072390"/>
            <a:ext cx="267702" cy="261610"/>
          </a:xfrm>
          <a:prstGeom prst="rect">
            <a:avLst/>
          </a:prstGeom>
          <a:solidFill>
            <a:schemeClr val="bg1"/>
          </a:solidFill>
        </p:spPr>
        <p:txBody>
          <a:bodyPr wrap="none" lIns="0" rIns="0" rtlCol="0" anchor="t" anchorCtr="1">
            <a:spAutoFit/>
          </a:bodyPr>
          <a:lstStyle/>
          <a:p>
            <a:r>
              <a:rPr lang="en-US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Rux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002540" y="5072390"/>
            <a:ext cx="299762" cy="261610"/>
          </a:xfrm>
          <a:prstGeom prst="rect">
            <a:avLst/>
          </a:prstGeom>
          <a:solidFill>
            <a:schemeClr val="bg1"/>
          </a:solidFill>
        </p:spPr>
        <p:txBody>
          <a:bodyPr wrap="none" lIns="0" rIns="0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SAR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509286" y="3290428"/>
            <a:ext cx="712054" cy="215444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BCL-2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664302" y="5070803"/>
            <a:ext cx="266098" cy="261610"/>
          </a:xfrm>
          <a:prstGeom prst="rect">
            <a:avLst/>
          </a:prstGeom>
          <a:solidFill>
            <a:schemeClr val="bg1"/>
          </a:solidFill>
        </p:spPr>
        <p:txBody>
          <a:bodyPr wrap="none" lIns="0" rIns="0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JQ1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960560" y="5070803"/>
            <a:ext cx="267702" cy="261610"/>
          </a:xfrm>
          <a:prstGeom prst="rect">
            <a:avLst/>
          </a:prstGeom>
          <a:solidFill>
            <a:schemeClr val="bg1"/>
          </a:solidFill>
        </p:spPr>
        <p:txBody>
          <a:bodyPr wrap="none" lIns="0" rIns="0" rtlCol="0" anchor="t" anchorCtr="1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Rux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292251" y="5070803"/>
            <a:ext cx="299762" cy="261610"/>
          </a:xfrm>
          <a:prstGeom prst="rect">
            <a:avLst/>
          </a:prstGeom>
          <a:solidFill>
            <a:schemeClr val="bg1"/>
          </a:solidFill>
        </p:spPr>
        <p:txBody>
          <a:bodyPr wrap="none" lIns="0" rIns="0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SAR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785982" y="3299953"/>
            <a:ext cx="731290" cy="215444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lang="en-US" sz="1400" b="1" smtClean="0">
                <a:latin typeface="Arial" panose="020B0604020202020204" pitchFamily="34" charset="0"/>
                <a:cs typeface="Arial" panose="020B0604020202020204" pitchFamily="34" charset="0"/>
              </a:rPr>
              <a:t>Bcl-x</a:t>
            </a:r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en-US" sz="14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4570771" y="3488423"/>
            <a:ext cx="45719" cy="14981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257047" y="97290"/>
            <a:ext cx="1981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itchFamily="34" charset="0"/>
                <a:cs typeface="Arial" pitchFamily="34" charset="0"/>
              </a:rPr>
              <a:t>Supplemental Figure  S9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3224744" y="3457570"/>
            <a:ext cx="116699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45720" bIns="0">
            <a:spAutoFit/>
          </a:bodyPr>
          <a:lstStyle/>
          <a:p>
            <a:pPr algn="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80" name="Rectangle 79"/>
          <p:cNvSpPr/>
          <p:nvPr/>
        </p:nvSpPr>
        <p:spPr>
          <a:xfrm>
            <a:off x="3224744" y="3716488"/>
            <a:ext cx="116699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45720" bIns="0">
            <a:spAutoFit/>
          </a:bodyPr>
          <a:lstStyle/>
          <a:p>
            <a:pPr algn="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3224744" y="3590924"/>
            <a:ext cx="116699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45720" bIns="0">
            <a:spAutoFit/>
          </a:bodyPr>
          <a:lstStyle/>
          <a:p>
            <a:pPr algn="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3224744" y="3847461"/>
            <a:ext cx="116699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45720" bIns="0">
            <a:spAutoFit/>
          </a:bodyPr>
          <a:lstStyle/>
          <a:p>
            <a:pPr algn="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83" name="Rectangle 82"/>
          <p:cNvSpPr/>
          <p:nvPr/>
        </p:nvSpPr>
        <p:spPr>
          <a:xfrm>
            <a:off x="3224744" y="3965727"/>
            <a:ext cx="116699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45720" bIns="0">
            <a:spAutoFit/>
          </a:bodyPr>
          <a:lstStyle/>
          <a:p>
            <a:pPr algn="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84" name="Rectangle 83"/>
          <p:cNvSpPr/>
          <p:nvPr/>
        </p:nvSpPr>
        <p:spPr>
          <a:xfrm>
            <a:off x="3224744" y="4090349"/>
            <a:ext cx="116699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45720" bIns="0">
            <a:spAutoFit/>
          </a:bodyPr>
          <a:lstStyle/>
          <a:p>
            <a:pPr algn="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85" name="Rectangle 84"/>
          <p:cNvSpPr/>
          <p:nvPr/>
        </p:nvSpPr>
        <p:spPr>
          <a:xfrm>
            <a:off x="3224744" y="4211796"/>
            <a:ext cx="116699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45720" bIns="0">
            <a:spAutoFit/>
          </a:bodyPr>
          <a:lstStyle/>
          <a:p>
            <a:pPr algn="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86" name="Rectangle 85"/>
          <p:cNvSpPr/>
          <p:nvPr/>
        </p:nvSpPr>
        <p:spPr>
          <a:xfrm>
            <a:off x="3224744" y="4323719"/>
            <a:ext cx="116699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45720" bIns="0">
            <a:spAutoFit/>
          </a:bodyPr>
          <a:lstStyle/>
          <a:p>
            <a:pPr algn="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87" name="Rectangle 86"/>
          <p:cNvSpPr/>
          <p:nvPr/>
        </p:nvSpPr>
        <p:spPr>
          <a:xfrm>
            <a:off x="3224744" y="4449914"/>
            <a:ext cx="116699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45720" bIns="0">
            <a:spAutoFit/>
          </a:bodyPr>
          <a:lstStyle/>
          <a:p>
            <a:pPr algn="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88" name="Rectangle 87"/>
          <p:cNvSpPr/>
          <p:nvPr/>
        </p:nvSpPr>
        <p:spPr>
          <a:xfrm>
            <a:off x="3154212" y="4575332"/>
            <a:ext cx="187231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45720" bIns="0">
            <a:spAutoFit/>
          </a:bodyPr>
          <a:lstStyle/>
          <a:p>
            <a:pPr algn="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3154212" y="4701541"/>
            <a:ext cx="187231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45720" bIns="0">
            <a:spAutoFit/>
          </a:bodyPr>
          <a:lstStyle/>
          <a:p>
            <a:pPr algn="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3154212" y="4818226"/>
            <a:ext cx="187231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45720" bIns="0">
            <a:spAutoFit/>
          </a:bodyPr>
          <a:lstStyle/>
          <a:p>
            <a:pPr algn="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3154212" y="4939657"/>
            <a:ext cx="187231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45720" bIns="0">
            <a:spAutoFit/>
          </a:bodyPr>
          <a:lstStyle/>
          <a:p>
            <a:pPr algn="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4578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4137557"/>
              </p:ext>
            </p:extLst>
          </p:nvPr>
        </p:nvGraphicFramePr>
        <p:xfrm>
          <a:off x="1473938" y="3398520"/>
          <a:ext cx="2971800" cy="2240280"/>
        </p:xfrm>
        <a:graphic>
          <a:graphicData uri="http://schemas.openxmlformats.org/drawingml/2006/table">
            <a:tbl>
              <a:tblPr/>
              <a:tblGrid>
                <a:gridCol w="705145"/>
                <a:gridCol w="833353"/>
                <a:gridCol w="638475"/>
                <a:gridCol w="794827"/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HEL/JIR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JQ1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US" sz="1100" b="1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nM</a:t>
                      </a:r>
                      <a:r>
                        <a:rPr lang="en-US" sz="11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AUY922 </a:t>
                      </a:r>
                    </a:p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1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nM</a:t>
                      </a:r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 Value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0.637  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0.62348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0.749  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0.52869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3.5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0.826 </a:t>
                      </a:r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0.48278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0.845  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0.51692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4.5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0.826  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0.62072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0.835  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0.66896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19544" y="6462987"/>
            <a:ext cx="228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Supplemental Figure S10 </a:t>
            </a:r>
            <a:endParaRPr lang="en-US" sz="11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93799" y="3168225"/>
            <a:ext cx="388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</a:t>
            </a:r>
            <a:endParaRPr lang="en-US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0044714"/>
              </p:ext>
            </p:extLst>
          </p:nvPr>
        </p:nvGraphicFramePr>
        <p:xfrm>
          <a:off x="178694" y="173404"/>
          <a:ext cx="2775273" cy="24022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0616936"/>
              </p:ext>
            </p:extLst>
          </p:nvPr>
        </p:nvGraphicFramePr>
        <p:xfrm>
          <a:off x="6006205" y="238731"/>
          <a:ext cx="2540822" cy="2091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3061774" y="27560"/>
            <a:ext cx="388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brightnessContrast brigh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644" y="6413443"/>
            <a:ext cx="2011680" cy="3278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8060869" y="6422449"/>
            <a:ext cx="6703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19183" y="2684418"/>
            <a:ext cx="7264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HEL/JIR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34097" y="3141142"/>
            <a:ext cx="30941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0    250 1000   0    250   1000  </a:t>
            </a:r>
            <a:r>
              <a:rPr lang="en-US" sz="11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JQ1, 24 h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41696" y="2906668"/>
            <a:ext cx="12779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+ 20 </a:t>
            </a:r>
            <a:r>
              <a:rPr lang="en-US" sz="11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AUY922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6976752" y="3161156"/>
            <a:ext cx="89317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162089" y="2920390"/>
            <a:ext cx="158230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  <a14:imgEffect>
                      <a14:brightnessContrast bright="11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644" y="5750432"/>
            <a:ext cx="2011680" cy="3245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8060869" y="5750432"/>
            <a:ext cx="6158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Bcl-xL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25000"/>
                    </a14:imgEffect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644" y="5480557"/>
            <a:ext cx="2011680" cy="2209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8060869" y="5501529"/>
            <a:ext cx="5709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CDK4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8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25000"/>
                    </a14:imgEffect>
                    <a14:imgEffect>
                      <a14:brightnessContrast bright="20000" contras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644" y="5182693"/>
            <a:ext cx="2011680" cy="2573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8060869" y="5130804"/>
            <a:ext cx="5709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CDK6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9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25000"/>
                    </a14:imgEffect>
                    <a14:imgEffect>
                      <a14:brightnessContrast bright="20000" contras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644" y="4424857"/>
            <a:ext cx="2011680" cy="3825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8060869" y="4458521"/>
            <a:ext cx="5838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</a:t>
            </a:r>
            <a:r>
              <a:rPr lang="en-US" sz="11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Myc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" name="Picture 10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25000"/>
                    </a14:imgEffect>
                    <a14:imgEffect>
                      <a14:brightnessContrast bright="13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644" y="6118168"/>
            <a:ext cx="2011680" cy="2526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8060869" y="6118168"/>
            <a:ext cx="5934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hsp70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13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sharpenSoften amount="25000"/>
                    </a14:imgEffect>
                    <a14:imgEffect>
                      <a14:brightnessContrast bright="15000" contrast="-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7920"/>
          <a:stretch/>
        </p:blipFill>
        <p:spPr bwMode="auto">
          <a:xfrm>
            <a:off x="5883644" y="4861058"/>
            <a:ext cx="2011680" cy="2612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8060869" y="4848307"/>
            <a:ext cx="5132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PIM1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sharpenSoften amount="25000"/>
                    </a14:imgEffect>
                    <a14:imgEffect>
                      <a14:brightnessContrast bright="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644" y="3411168"/>
            <a:ext cx="2011680" cy="3058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8060869" y="3386632"/>
            <a:ext cx="7665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p-STAT5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" name="Picture 38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harpenSoften amount="25000"/>
                    </a14:imgEffect>
                    <a14:imgEffect>
                      <a14:brightnessContrast brigh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644" y="3761434"/>
            <a:ext cx="2011680" cy="32462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8060869" y="3766372"/>
            <a:ext cx="6335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STAT5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sharpenSoften amount="25000"/>
                    </a14:imgEffect>
                    <a14:imgEffect>
                      <a14:brightnessContrast brigh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644" y="4133540"/>
            <a:ext cx="2011680" cy="2460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8060869" y="4118797"/>
            <a:ext cx="6335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STAT3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7928024" y="3530137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7928024" y="3914312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7928024" y="4247687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7928024" y="4600112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7928024" y="4962062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>
            <a:off x="7928024" y="5252023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>
            <a:off x="7928024" y="5613973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7928024" y="5861623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7928024" y="6223331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7928024" y="6537656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5791200" y="2553613"/>
            <a:ext cx="388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E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867400" y="84843"/>
            <a:ext cx="388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</a:t>
            </a:r>
            <a:endParaRPr lang="en-US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6" name="Chart 5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9500737"/>
              </p:ext>
            </p:extLst>
          </p:nvPr>
        </p:nvGraphicFramePr>
        <p:xfrm>
          <a:off x="3148927" y="223550"/>
          <a:ext cx="2543175" cy="23834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5"/>
          </a:graphicData>
        </a:graphic>
      </p:graphicFrame>
      <p:sp>
        <p:nvSpPr>
          <p:cNvPr id="57" name="TextBox 56"/>
          <p:cNvSpPr txBox="1"/>
          <p:nvPr/>
        </p:nvSpPr>
        <p:spPr>
          <a:xfrm>
            <a:off x="76809" y="34150"/>
            <a:ext cx="363295" cy="296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5497058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4030220"/>
              </p:ext>
            </p:extLst>
          </p:nvPr>
        </p:nvGraphicFramePr>
        <p:xfrm>
          <a:off x="5336076" y="3139440"/>
          <a:ext cx="3274524" cy="2651760"/>
        </p:xfrm>
        <a:graphic>
          <a:graphicData uri="http://schemas.openxmlformats.org/drawingml/2006/table">
            <a:tbl>
              <a:tblPr/>
              <a:tblGrid>
                <a:gridCol w="872020"/>
                <a:gridCol w="872020"/>
                <a:gridCol w="605075"/>
                <a:gridCol w="925409"/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HEL/</a:t>
                      </a:r>
                      <a:r>
                        <a:rPr lang="en-US" sz="1200" b="1" dirty="0" err="1" smtClean="0">
                          <a:latin typeface="Arial" pitchFamily="34" charset="0"/>
                          <a:cs typeface="Arial" pitchFamily="34" charset="0"/>
                        </a:rPr>
                        <a:t>Persisters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24 </a:t>
                      </a:r>
                      <a:r>
                        <a:rPr lang="en-US" sz="1200" b="1" dirty="0" err="1" smtClean="0">
                          <a:latin typeface="Arial" pitchFamily="34" charset="0"/>
                          <a:cs typeface="Arial" pitchFamily="34" charset="0"/>
                        </a:rPr>
                        <a:t>hr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JQ1</a:t>
                      </a:r>
                      <a:r>
                        <a:rPr lang="en-US" sz="12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200" b="1" baseline="0" dirty="0" smtClean="0"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en-US" sz="1200" b="1" baseline="0" dirty="0" err="1" smtClean="0">
                          <a:latin typeface="Arial" pitchFamily="34" charset="0"/>
                          <a:cs typeface="Arial" pitchFamily="34" charset="0"/>
                        </a:rPr>
                        <a:t>nM</a:t>
                      </a:r>
                      <a:r>
                        <a:rPr lang="en-US" sz="1200" b="1" baseline="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AUY922</a:t>
                      </a:r>
                      <a:r>
                        <a:rPr lang="en-US" sz="1200" b="1" baseline="0" dirty="0" smtClean="0">
                          <a:latin typeface="Arial" pitchFamily="34" charset="0"/>
                          <a:cs typeface="Arial" pitchFamily="34" charset="0"/>
                        </a:rPr>
                        <a:t> (</a:t>
                      </a:r>
                      <a:r>
                        <a:rPr lang="en-US" sz="1200" b="1" baseline="0" dirty="0" err="1" smtClean="0">
                          <a:latin typeface="Arial" pitchFamily="34" charset="0"/>
                          <a:cs typeface="Arial" pitchFamily="34" charset="0"/>
                        </a:rPr>
                        <a:t>nM</a:t>
                      </a:r>
                      <a:r>
                        <a:rPr lang="en-US" sz="1200" b="1" baseline="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err="1">
                          <a:latin typeface="Arial" pitchFamily="34" charset="0"/>
                          <a:cs typeface="Arial" pitchFamily="34" charset="0"/>
                        </a:rPr>
                        <a:t>Fa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>
                          <a:latin typeface="Arial" pitchFamily="34" charset="0"/>
                          <a:cs typeface="Arial" pitchFamily="34" charset="0"/>
                        </a:rPr>
                        <a:t>CI Value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Arial" pitchFamily="34" charset="0"/>
                          <a:cs typeface="Arial" pitchFamily="34" charset="0"/>
                        </a:rPr>
                        <a:t>0.567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Arial" pitchFamily="34" charset="0"/>
                          <a:cs typeface="Arial" pitchFamily="34" charset="0"/>
                        </a:rPr>
                        <a:t>0.35056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125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Arial" pitchFamily="34" charset="0"/>
                          <a:cs typeface="Arial" pitchFamily="34" charset="0"/>
                        </a:rPr>
                        <a:t>0.522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Arial" pitchFamily="34" charset="0"/>
                          <a:cs typeface="Arial" pitchFamily="34" charset="0"/>
                        </a:rPr>
                        <a:t>0.53768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150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Arial" pitchFamily="34" charset="0"/>
                          <a:cs typeface="Arial" pitchFamily="34" charset="0"/>
                        </a:rPr>
                        <a:t>0.616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Arial" pitchFamily="34" charset="0"/>
                          <a:cs typeface="Arial" pitchFamily="34" charset="0"/>
                        </a:rPr>
                        <a:t>0.41968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175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35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0.662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Arial" pitchFamily="34" charset="0"/>
                          <a:cs typeface="Arial" pitchFamily="34" charset="0"/>
                        </a:rPr>
                        <a:t>0.39317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200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0.700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Arial" pitchFamily="34" charset="0"/>
                          <a:cs typeface="Arial" pitchFamily="34" charset="0"/>
                        </a:rPr>
                        <a:t>0.37117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225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45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0.728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Arial" pitchFamily="34" charset="0"/>
                          <a:cs typeface="Arial" pitchFamily="34" charset="0"/>
                        </a:rPr>
                        <a:t>0.35972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250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Arial" pitchFamily="34" charset="0"/>
                          <a:cs typeface="Arial" pitchFamily="34" charset="0"/>
                        </a:rPr>
                        <a:t>0.764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Arial" pitchFamily="34" charset="0"/>
                          <a:cs typeface="Arial" pitchFamily="34" charset="0"/>
                        </a:rPr>
                        <a:t>0.32524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5114925" y="2797384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112775" y="57150"/>
            <a:ext cx="20164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Supplemental Figure S11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76176" y="592224"/>
            <a:ext cx="9188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HEL92.1.7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>
            <a:off x="1288753" y="868944"/>
            <a:ext cx="168024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1111833" y="878748"/>
            <a:ext cx="7906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Parental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332687" y="879654"/>
            <a:ext cx="8402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Persister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520943" y="5199876"/>
            <a:ext cx="7152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Straight Arrow Connector 60"/>
          <p:cNvCxnSpPr/>
          <p:nvPr/>
        </p:nvCxnSpPr>
        <p:spPr>
          <a:xfrm flipH="1">
            <a:off x="3389989" y="5327086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951588" y="1145448"/>
            <a:ext cx="24397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  <a:p>
            <a:pPr algn="ctr"/>
            <a:r>
              <a:rPr lang="en-US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  <a:p>
            <a:pPr algn="ctr"/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233946" y="1145448"/>
            <a:ext cx="28886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  <a:p>
            <a:pPr algn="ctr"/>
            <a:r>
              <a:rPr lang="en-US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  <a:p>
            <a:pPr algn="ctr"/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548271" y="1145448"/>
            <a:ext cx="28886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  <a:p>
            <a:pPr algn="ctr"/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862876" y="1145448"/>
            <a:ext cx="28886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161263" y="1145448"/>
            <a:ext cx="24397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  <a:p>
            <a:pPr algn="ctr"/>
            <a:r>
              <a:rPr lang="en-US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  <a:p>
            <a:pPr algn="ctr"/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443621" y="1145448"/>
            <a:ext cx="28886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  <a:p>
            <a:pPr algn="ctr"/>
            <a:r>
              <a:rPr lang="en-US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  <a:p>
            <a:pPr algn="ctr"/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757946" y="1145448"/>
            <a:ext cx="28886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  <a:p>
            <a:pPr algn="ctr"/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072551" y="1145448"/>
            <a:ext cx="28886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3313788" y="1154973"/>
            <a:ext cx="14959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 </a:t>
            </a:r>
            <a:r>
              <a:rPr lang="en-US" sz="12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ruxolitinib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313788" y="1373274"/>
            <a:ext cx="10390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 </a:t>
            </a:r>
            <a:r>
              <a:rPr lang="en-US" sz="12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JQ1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313788" y="1573299"/>
            <a:ext cx="13219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 </a:t>
            </a:r>
            <a:r>
              <a:rPr lang="en-US" sz="12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AUY922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550280" y="3942176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Bcl-x</a:t>
            </a:r>
            <a:r>
              <a:rPr lang="en-US" sz="12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en-US" sz="1200" b="1" baseline="-25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Arrow Connector 73"/>
          <p:cNvCxnSpPr/>
          <p:nvPr/>
        </p:nvCxnSpPr>
        <p:spPr>
          <a:xfrm flipH="1">
            <a:off x="3419326" y="4069386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550280" y="2762790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</a:t>
            </a:r>
            <a:r>
              <a:rPr lang="en-US" sz="12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Myc</a:t>
            </a:r>
            <a:endParaRPr lang="en-US" sz="1200" b="1" baseline="-25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6" name="Straight Arrow Connector 75"/>
          <p:cNvCxnSpPr/>
          <p:nvPr/>
        </p:nvCxnSpPr>
        <p:spPr>
          <a:xfrm flipH="1">
            <a:off x="3419326" y="2909050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3550280" y="3386325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PIM1</a:t>
            </a:r>
            <a:endParaRPr lang="en-US" sz="1200" b="1" baseline="-25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8" name="Straight Arrow Connector 77"/>
          <p:cNvCxnSpPr/>
          <p:nvPr/>
        </p:nvCxnSpPr>
        <p:spPr>
          <a:xfrm flipH="1">
            <a:off x="3419326" y="3513535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3553489" y="1839465"/>
            <a:ext cx="795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p-STAT5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 flipH="1">
            <a:off x="3422535" y="1995250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3563014" y="2360126"/>
            <a:ext cx="6491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STAT5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2" name="Straight Arrow Connector 81"/>
          <p:cNvCxnSpPr/>
          <p:nvPr/>
        </p:nvCxnSpPr>
        <p:spPr>
          <a:xfrm flipH="1">
            <a:off x="3432060" y="2487336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1050259" y="1183548"/>
            <a:ext cx="94845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2285088" y="1183548"/>
            <a:ext cx="94845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843055" y="465808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8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9000" contras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246" y="5178170"/>
            <a:ext cx="2468880" cy="2977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9" name="TextBox 88"/>
          <p:cNvSpPr txBox="1"/>
          <p:nvPr/>
        </p:nvSpPr>
        <p:spPr>
          <a:xfrm>
            <a:off x="3567328" y="4552397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MCL1</a:t>
            </a:r>
            <a:endParaRPr lang="en-US" sz="1200" b="1" baseline="-25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0" name="Straight Arrow Connector 89"/>
          <p:cNvCxnSpPr/>
          <p:nvPr/>
        </p:nvCxnSpPr>
        <p:spPr>
          <a:xfrm flipH="1">
            <a:off x="3436374" y="4679607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brightnessContrast brigh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246" y="2725290"/>
            <a:ext cx="2468880" cy="4257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  <a14:imgEffect>
                      <a14:brightnessContrast contrast="-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246" y="3886200"/>
            <a:ext cx="2468880" cy="4479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7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25000"/>
                    </a14:imgEffect>
                    <a14:imgEffect>
                      <a14:brightnessContrast brigh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246" y="4533347"/>
            <a:ext cx="2468880" cy="3600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8" name="Picture 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25000"/>
                    </a14:imgEffect>
                    <a14:imgEffect>
                      <a14:brightnessContrast bright="18000" contrast="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246" y="3371850"/>
            <a:ext cx="2468880" cy="2655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0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25000"/>
                    </a14:imgEffect>
                    <a14:imgEffect>
                      <a14:brightnessContrast bright="3000"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246" y="1857375"/>
            <a:ext cx="2468880" cy="2816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1" name="Picture 8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25000"/>
                    </a14:imgEffect>
                    <a14:imgEffect>
                      <a14:brightnessContrast bright="5000" contrast="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246" y="2320262"/>
            <a:ext cx="2468880" cy="3480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2" name="TextBox 101"/>
          <p:cNvSpPr txBox="1"/>
          <p:nvPr/>
        </p:nvSpPr>
        <p:spPr>
          <a:xfrm>
            <a:off x="892000" y="2100478"/>
            <a:ext cx="25880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1.0   0.49  0.44 0.01  1.0   0.81  0.43  0.01  </a:t>
            </a:r>
            <a:endParaRPr lang="en-US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897228" y="4306664"/>
            <a:ext cx="25880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1.0   0.54  0.59  0.85  1.0  0.77  0.51 0.76  </a:t>
            </a:r>
            <a:endParaRPr lang="en-US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4439" y="3116104"/>
            <a:ext cx="25880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1.0   0.81  0.70 0.12  1.0   0.76  0.56  0.08  </a:t>
            </a:r>
            <a:endParaRPr lang="en-US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84914" y="3611404"/>
            <a:ext cx="25880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1.0   0.36 0.05  0.07   1.0  0.38  0.04  0.03  </a:t>
            </a:r>
            <a:endParaRPr lang="en-US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903964" y="4867275"/>
            <a:ext cx="25880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1.0   1.07  0.39 0.40   1.0   0.67 0.54  0.24 </a:t>
            </a:r>
            <a:endParaRPr lang="en-US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311322" y="377678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4" name="Chart 5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1807584"/>
              </p:ext>
            </p:extLst>
          </p:nvPr>
        </p:nvGraphicFramePr>
        <p:xfrm>
          <a:off x="5400675" y="591397"/>
          <a:ext cx="2743200" cy="2151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sp>
        <p:nvSpPr>
          <p:cNvPr id="55" name="TextBox 54"/>
          <p:cNvSpPr txBox="1"/>
          <p:nvPr/>
        </p:nvSpPr>
        <p:spPr>
          <a:xfrm>
            <a:off x="7177090" y="1453763"/>
            <a:ext cx="26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7693324" y="1444439"/>
            <a:ext cx="26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1019586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608" y="1030605"/>
            <a:ext cx="1405722" cy="140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8029" y="1038225"/>
            <a:ext cx="1420833" cy="139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20029" y="1100465"/>
            <a:ext cx="5838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40.4%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8423" y="871865"/>
            <a:ext cx="6864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56784" y="2381905"/>
            <a:ext cx="9204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IL7R (FL-2)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873325" y="1526115"/>
            <a:ext cx="9444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 counts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829" y="1051896"/>
            <a:ext cx="142083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828496" y="871865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91629" y="1100465"/>
            <a:ext cx="5838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12.3%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7139" y="1044276"/>
            <a:ext cx="142083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524712" y="1100465"/>
            <a:ext cx="5052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9.9%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86848" y="871865"/>
            <a:ext cx="14045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</a:t>
            </a:r>
            <a:r>
              <a:rPr lang="en-US" sz="11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JQ1, 24 h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6009" y="2381905"/>
            <a:ext cx="9204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IL7R (FL-2)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10804" y="2381905"/>
            <a:ext cx="9204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IL7R (FL-2)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571826" y="1523638"/>
            <a:ext cx="9188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HEL92.1.7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741461" y="3207101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SET2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8029" y="2654945"/>
            <a:ext cx="1413379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 rot="16200000">
            <a:off x="854275" y="3156405"/>
            <a:ext cx="9444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 counts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62829" y="3977015"/>
            <a:ext cx="9204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IL7R (FL-2)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82054" y="3977015"/>
            <a:ext cx="9204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IL7R (FL-2)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16849" y="3977015"/>
            <a:ext cx="9204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IL7R (FL-2)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750590" y="2753380"/>
            <a:ext cx="5052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3.5%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829" y="2647325"/>
            <a:ext cx="1413379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5163079" y="2748290"/>
            <a:ext cx="5052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2.2%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7139" y="2654945"/>
            <a:ext cx="1413379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6572779" y="2748290"/>
            <a:ext cx="5052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1.7%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7" name="Char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5789435"/>
              </p:ext>
            </p:extLst>
          </p:nvPr>
        </p:nvGraphicFramePr>
        <p:xfrm>
          <a:off x="3954780" y="4594860"/>
          <a:ext cx="2733146" cy="19989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28" name="Chart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9365322"/>
              </p:ext>
            </p:extLst>
          </p:nvPr>
        </p:nvGraphicFramePr>
        <p:xfrm>
          <a:off x="1447179" y="4593595"/>
          <a:ext cx="2514600" cy="1962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54934" y="44304"/>
            <a:ext cx="1905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Supplemental Figure S2</a:t>
            </a:r>
            <a:endParaRPr lang="en-US" sz="11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47411" y="628218"/>
            <a:ext cx="3114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</a:t>
            </a:r>
            <a:endParaRPr lang="en-US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88096" y="4419600"/>
            <a:ext cx="3114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806377" y="5432692"/>
            <a:ext cx="4235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**</a:t>
            </a:r>
            <a:endParaRPr lang="en-US" sz="16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411063" y="5431466"/>
            <a:ext cx="4426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**</a:t>
            </a:r>
            <a:endParaRPr lang="en-US" sz="16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564125" y="5052922"/>
            <a:ext cx="3325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*</a:t>
            </a:r>
            <a:endParaRPr lang="en-US" sz="16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178537" y="5129122"/>
            <a:ext cx="3325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*</a:t>
            </a:r>
            <a:endParaRPr lang="en-US" sz="16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628775" y="695325"/>
            <a:ext cx="119455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IgG</a:t>
            </a:r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US" sz="11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isotype</a:t>
            </a:r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control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171700" y="1100465"/>
            <a:ext cx="5052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0.8%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183" y="2636520"/>
            <a:ext cx="1384986" cy="143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2278115" y="2743855"/>
            <a:ext cx="5052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1.0%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843551" y="3977015"/>
            <a:ext cx="5757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(FL-2)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805450" y="2381905"/>
            <a:ext cx="5757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(FL-2)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821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815" y="109112"/>
            <a:ext cx="1905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Supplemental Figure S3</a:t>
            </a:r>
            <a:endParaRPr lang="en-US" sz="11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11000" contrast="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156" y="1416388"/>
            <a:ext cx="1097280" cy="44363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43218" y="1471712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p-STAT5 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10047" y="892948"/>
            <a:ext cx="7557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MV4-11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8219" y="1147168"/>
            <a:ext cx="24579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0    250  1000  </a:t>
            </a:r>
            <a:r>
              <a:rPr lang="en-US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OTX-015, 24 </a:t>
            </a:r>
            <a:r>
              <a:rPr lang="en-US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hr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bright="3000" contrast="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156" y="4563594"/>
            <a:ext cx="1097280" cy="3303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043218" y="4572005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β-Actin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1907928" y="1558801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907928" y="1683208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1907928" y="4724405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  <a14:imgEffect>
                      <a14:brightnessContrast bright="6000" contrast="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156" y="3846050"/>
            <a:ext cx="1097280" cy="6606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043218" y="4164386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BIM</a:t>
            </a:r>
            <a:r>
              <a:rPr lang="en-US" sz="12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en-US" sz="12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1907928" y="3962214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1907928" y="4310565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043218" y="4298124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BIM</a:t>
            </a:r>
            <a:r>
              <a:rPr lang="en-US" sz="12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en-US" sz="12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1907928" y="4444303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043218" y="3817779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BIM</a:t>
            </a:r>
            <a:r>
              <a:rPr lang="en-US" sz="12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endParaRPr lang="en-US" sz="12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25000"/>
                    </a14:imgEffect>
                    <a14:imgEffect>
                      <a14:brightnessContrast bright="-1000" contrast="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156" y="2586931"/>
            <a:ext cx="1097280" cy="2585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20" name="Straight Arrow Connector 19"/>
          <p:cNvCxnSpPr/>
          <p:nvPr/>
        </p:nvCxnSpPr>
        <p:spPr>
          <a:xfrm flipH="1">
            <a:off x="1907928" y="2713154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043218" y="2568719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CDK6</a:t>
            </a:r>
            <a:endParaRPr lang="en-US" sz="12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1907928" y="3027093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043218" y="2882658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CDK4</a:t>
            </a:r>
            <a:endParaRPr lang="en-US" sz="12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1907928" y="2400574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043218" y="2256139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c-</a:t>
            </a:r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Myc</a:t>
            </a:r>
            <a:endParaRPr lang="en-US" sz="12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156" y="3183200"/>
            <a:ext cx="1097280" cy="2765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27" name="Straight Arrow Connector 26"/>
          <p:cNvCxnSpPr/>
          <p:nvPr/>
        </p:nvCxnSpPr>
        <p:spPr>
          <a:xfrm flipH="1">
            <a:off x="1907928" y="3279030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043218" y="3134595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HEXIM1</a:t>
            </a:r>
            <a:endParaRPr lang="en-US" sz="12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1907928" y="3633444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043218" y="3479678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p21</a:t>
            </a:r>
            <a:endParaRPr lang="en-US" sz="12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25000"/>
                    </a14:imgEffect>
                    <a14:imgEffect>
                      <a14:brightnessContrast bright="-8000" contras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156" y="3507584"/>
            <a:ext cx="1097280" cy="2943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2" name="Picture 10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25000"/>
                    </a14:imgEffect>
                    <a14:imgEffect>
                      <a14:brightnessContrast bright="8000" contras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156" y="1913730"/>
            <a:ext cx="1097280" cy="265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2043218" y="1946797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STAT5</a:t>
            </a:r>
            <a:endParaRPr lang="en-US" sz="12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Picture 11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25000"/>
                    </a14:imgEffect>
                    <a14:imgEffect>
                      <a14:brightnessContrast bright="6000" contras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156" y="2892201"/>
            <a:ext cx="1097280" cy="23907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5" name="Picture 12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sharpenSoften amount="25000"/>
                    </a14:imgEffect>
                    <a14:imgEffect>
                      <a14:brightnessContrast bright="28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156" y="2237478"/>
            <a:ext cx="1097280" cy="295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aphicFrame>
        <p:nvGraphicFramePr>
          <p:cNvPr id="36" name="Chart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1557026"/>
              </p:ext>
            </p:extLst>
          </p:nvPr>
        </p:nvGraphicFramePr>
        <p:xfrm>
          <a:off x="4191000" y="733912"/>
          <a:ext cx="38862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  <p:cxnSp>
        <p:nvCxnSpPr>
          <p:cNvPr id="37" name="Straight Connector 36"/>
          <p:cNvCxnSpPr/>
          <p:nvPr/>
        </p:nvCxnSpPr>
        <p:spPr>
          <a:xfrm>
            <a:off x="903055" y="1135111"/>
            <a:ext cx="91494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11518" y="754448"/>
            <a:ext cx="2913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221862" y="472437"/>
            <a:ext cx="2913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aphicFrame>
        <p:nvGraphicFramePr>
          <p:cNvPr id="40" name="Chart 3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0326746"/>
              </p:ext>
            </p:extLst>
          </p:nvPr>
        </p:nvGraphicFramePr>
        <p:xfrm>
          <a:off x="4648200" y="3675752"/>
          <a:ext cx="33528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"/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4367540" y="3690785"/>
            <a:ext cx="2913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 flipH="1">
            <a:off x="1907928" y="2091601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8126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7465954"/>
              </p:ext>
            </p:extLst>
          </p:nvPr>
        </p:nvGraphicFramePr>
        <p:xfrm>
          <a:off x="1162050" y="1254567"/>
          <a:ext cx="29527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05690" y="1084517"/>
            <a:ext cx="2801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63765" y="1066800"/>
            <a:ext cx="1594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*** = p&lt; 0.005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76194" y="2712621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***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293016" y="2777101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***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7936677"/>
              </p:ext>
            </p:extLst>
          </p:nvPr>
        </p:nvGraphicFramePr>
        <p:xfrm>
          <a:off x="4591050" y="1236850"/>
          <a:ext cx="29527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08047" y="1066800"/>
            <a:ext cx="2801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815" y="109112"/>
            <a:ext cx="1905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Supplemental Figure S4</a:t>
            </a:r>
            <a:endParaRPr lang="en-US" sz="11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898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431" y="748258"/>
            <a:ext cx="1422800" cy="25283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38056" y="108216"/>
            <a:ext cx="60144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SET2</a:t>
            </a:r>
            <a:endParaRPr lang="en-US" sz="13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630" y="347494"/>
            <a:ext cx="6864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82056" y="365782"/>
            <a:ext cx="1295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071331" y="491083"/>
            <a:ext cx="81624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1    2    3   </a:t>
            </a:r>
            <a:endParaRPr lang="en-US" sz="105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07657" y="494342"/>
            <a:ext cx="81624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1    2    3   </a:t>
            </a:r>
            <a:endParaRPr lang="en-US" sz="105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 rot="16200000">
            <a:off x="1306" y="1173121"/>
            <a:ext cx="1486000" cy="425450"/>
            <a:chOff x="850900" y="1784350"/>
            <a:chExt cx="1486000" cy="425450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1784350"/>
              <a:ext cx="1114658" cy="18761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850900" y="1948190"/>
              <a:ext cx="42672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-1.6</a:t>
              </a:r>
              <a:endParaRPr lang="en-US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990864" y="1948190"/>
              <a:ext cx="3460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1.6 </a:t>
              </a:r>
              <a:endParaRPr lang="en-US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51014" y="1948190"/>
              <a:ext cx="3802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0.0</a:t>
              </a:r>
              <a:endParaRPr lang="en-US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714500" y="345281"/>
            <a:ext cx="12186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µM </a:t>
            </a:r>
            <a:r>
              <a:rPr lang="en-US" sz="11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ruxolitinib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5714" y="84295"/>
            <a:ext cx="3114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</a:t>
            </a:r>
            <a:endParaRPr lang="en-US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Picture 3"/>
          <p:cNvPicPr>
            <a:picLocks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951" y="4191000"/>
            <a:ext cx="1424280" cy="2532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101626" y="3735478"/>
            <a:ext cx="6864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704718" y="3735478"/>
            <a:ext cx="11801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µM </a:t>
            </a:r>
            <a:r>
              <a:rPr lang="en-US" sz="11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pacritinib</a:t>
            </a:r>
            <a:endParaRPr lang="en-US" sz="11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42323" y="3438625"/>
            <a:ext cx="60144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SET2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1209913" y="3709801"/>
            <a:ext cx="129082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 rot="16200000">
            <a:off x="7656" y="4654992"/>
            <a:ext cx="1486000" cy="425450"/>
            <a:chOff x="850900" y="1784350"/>
            <a:chExt cx="1486000" cy="425450"/>
          </a:xfrm>
        </p:grpSpPr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1784350"/>
              <a:ext cx="1114658" cy="18761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850900" y="1948190"/>
              <a:ext cx="42672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-1.6</a:t>
              </a:r>
              <a:endParaRPr lang="en-US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90864" y="1948190"/>
              <a:ext cx="3460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1.6 </a:t>
              </a:r>
              <a:endParaRPr lang="en-US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451014" y="1948190"/>
              <a:ext cx="3802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0.0</a:t>
              </a:r>
              <a:endParaRPr lang="en-US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582381" y="3591025"/>
            <a:ext cx="3114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</a:t>
            </a:r>
            <a:endParaRPr lang="en-US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06499" y="3895825"/>
            <a:ext cx="81624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1    2    3   </a:t>
            </a:r>
            <a:endParaRPr lang="en-US" sz="105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42825" y="3899084"/>
            <a:ext cx="81624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1    2    3   </a:t>
            </a:r>
            <a:endParaRPr lang="en-US" sz="105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0977057"/>
              </p:ext>
            </p:extLst>
          </p:nvPr>
        </p:nvGraphicFramePr>
        <p:xfrm>
          <a:off x="4276725" y="3789929"/>
          <a:ext cx="3848100" cy="2893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1548662"/>
                <a:gridCol w="1004038"/>
              </a:tblGrid>
              <a:tr h="496222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Protein</a:t>
                      </a:r>
                    </a:p>
                    <a:p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Log2 fold</a:t>
                      </a:r>
                      <a:r>
                        <a:rPr lang="en-US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change (</a:t>
                      </a:r>
                      <a:r>
                        <a:rPr lang="en-US" sz="11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pacritinib</a:t>
                      </a:r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/Control)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P-value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FF"/>
                    </a:solidFill>
                  </a:tcPr>
                </a:tc>
              </a:tr>
              <a:tr h="264915"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pS6 (S235/236)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-2.1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2.81E-06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64915"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pSTAT3</a:t>
                      </a:r>
                      <a:r>
                        <a:rPr lang="en-US" sz="11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(Y705)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-0.81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0.0019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3725"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pPRAS40 (T246)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-0.67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5.38E-05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64915"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p4E-BP1 pS65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0.0016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64915"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p4E-BP1(T37/46)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-0.52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0.0015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64915">
                <a:tc>
                  <a:txBody>
                    <a:bodyPr/>
                    <a:lstStyle/>
                    <a:p>
                      <a:r>
                        <a:rPr lang="en-US" sz="11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pAKT</a:t>
                      </a:r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(S473)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-0.38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0.0409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64915"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</a:t>
                      </a:r>
                      <a:r>
                        <a:rPr lang="en-US" sz="11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Caspase 7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1.18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0.0003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64915"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</a:t>
                      </a:r>
                      <a:r>
                        <a:rPr lang="en-US" sz="11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Caspase 3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1.29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8.66E-06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H2AX pS140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1.45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0.0001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 rot="5400000">
            <a:off x="2244435" y="1280419"/>
            <a:ext cx="137569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37 </a:t>
            </a:r>
            <a:r>
              <a:rPr lang="en-US" sz="13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proteins</a:t>
            </a:r>
          </a:p>
          <a:p>
            <a:pPr algn="ctr"/>
            <a:r>
              <a:rPr lang="en-US" sz="13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downregulated</a:t>
            </a:r>
          </a:p>
        </p:txBody>
      </p:sp>
      <p:sp>
        <p:nvSpPr>
          <p:cNvPr id="33" name="TextBox 32"/>
          <p:cNvSpPr txBox="1"/>
          <p:nvPr/>
        </p:nvSpPr>
        <p:spPr>
          <a:xfrm rot="5400000">
            <a:off x="2360653" y="2706660"/>
            <a:ext cx="114326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</a:t>
            </a:r>
            <a:r>
              <a:rPr lang="en-US" sz="13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proteins</a:t>
            </a:r>
          </a:p>
          <a:p>
            <a:pPr algn="ctr"/>
            <a:r>
              <a:rPr lang="en-US" sz="13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upregulated</a:t>
            </a:r>
          </a:p>
        </p:txBody>
      </p:sp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165058"/>
              </p:ext>
            </p:extLst>
          </p:nvPr>
        </p:nvGraphicFramePr>
        <p:xfrm>
          <a:off x="4267200" y="457200"/>
          <a:ext cx="3848100" cy="3104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8470"/>
                <a:gridCol w="1557130"/>
                <a:gridCol w="952500"/>
              </a:tblGrid>
              <a:tr h="531411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Protein</a:t>
                      </a:r>
                    </a:p>
                    <a:p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Log2 fold</a:t>
                      </a:r>
                      <a:r>
                        <a:rPr lang="en-US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change (</a:t>
                      </a:r>
                      <a:r>
                        <a:rPr lang="en-US" sz="11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ruxolitinib</a:t>
                      </a:r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/Control)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P-value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FF"/>
                    </a:solidFill>
                  </a:tcPr>
                </a:tc>
              </a:tr>
              <a:tr h="283701"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pS6 (S235/236)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-2.89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1.23E-06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3701"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pSTAT3</a:t>
                      </a:r>
                      <a:r>
                        <a:rPr lang="en-US" sz="11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(Y705)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-1.96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8.28E-06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845"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p4E-BP1(T37/46)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-0.68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1.14E-05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3701"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pPRAS40 (T246)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-0.55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0.00014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3701"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p4E-BP1 (S65)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-0.53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0.0035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3701"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Beta Catenin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-0.33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0.0068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3701"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</a:t>
                      </a:r>
                      <a:r>
                        <a:rPr lang="en-US" sz="11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Caspase 7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1.14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7.26E-08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3701"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</a:t>
                      </a:r>
                      <a:r>
                        <a:rPr lang="en-US" sz="11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Caspase 3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1.26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8.13E-07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3701"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H2AX pS140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1.79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4.04E-05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" name="TextBox 34"/>
          <p:cNvSpPr txBox="1"/>
          <p:nvPr/>
        </p:nvSpPr>
        <p:spPr>
          <a:xfrm rot="5400000">
            <a:off x="2244423" y="4632627"/>
            <a:ext cx="137569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 </a:t>
            </a:r>
            <a:r>
              <a:rPr lang="en-US" sz="13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proteins</a:t>
            </a:r>
          </a:p>
          <a:p>
            <a:pPr algn="ctr"/>
            <a:r>
              <a:rPr lang="en-US" sz="13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downregulated</a:t>
            </a:r>
          </a:p>
        </p:txBody>
      </p:sp>
      <p:sp>
        <p:nvSpPr>
          <p:cNvPr id="36" name="TextBox 35"/>
          <p:cNvSpPr txBox="1"/>
          <p:nvPr/>
        </p:nvSpPr>
        <p:spPr>
          <a:xfrm rot="5400000">
            <a:off x="2360641" y="5963618"/>
            <a:ext cx="114326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 </a:t>
            </a:r>
            <a:r>
              <a:rPr lang="en-US" sz="13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proteins</a:t>
            </a:r>
          </a:p>
          <a:p>
            <a:pPr algn="ctr"/>
            <a:r>
              <a:rPr lang="en-US" sz="13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upregulated</a:t>
            </a:r>
          </a:p>
        </p:txBody>
      </p:sp>
      <p:cxnSp>
        <p:nvCxnSpPr>
          <p:cNvPr id="37" name="Straight Connector 36"/>
          <p:cNvCxnSpPr/>
          <p:nvPr/>
        </p:nvCxnSpPr>
        <p:spPr>
          <a:xfrm rot="16200000">
            <a:off x="2021586" y="1588390"/>
            <a:ext cx="129082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16200000">
            <a:off x="2365910" y="2987141"/>
            <a:ext cx="60218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16200000">
            <a:off x="2021586" y="4929558"/>
            <a:ext cx="129082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16200000">
            <a:off x="2365910" y="6271159"/>
            <a:ext cx="60218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7191375" y="15511"/>
            <a:ext cx="1905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Supplemental Figure S5</a:t>
            </a:r>
            <a:endParaRPr lang="en-US" sz="11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016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09632" y="2814664"/>
            <a:ext cx="2494115" cy="1940086"/>
            <a:chOff x="1147251" y="457200"/>
            <a:chExt cx="3319666" cy="2582254"/>
          </a:xfrm>
        </p:grpSpPr>
        <p:pic>
          <p:nvPicPr>
            <p:cNvPr id="3" name="Picture 3" descr="C:\Users\Dr Fiskus\Desktop\SET2 JQ1 and Ruxolitinib 6-19-15-report\faci.gif"/>
            <p:cNvPicPr>
              <a:picLocks noChangeArrowheads="1"/>
            </p:cNvPicPr>
            <p:nvPr/>
          </p:nvPicPr>
          <p:blipFill rotWithShape="1">
            <a:blip r:embed="rId2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7767"/>
            <a:stretch/>
          </p:blipFill>
          <p:spPr bwMode="auto">
            <a:xfrm>
              <a:off x="1574562" y="457200"/>
              <a:ext cx="2834640" cy="23682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2743200" y="609600"/>
              <a:ext cx="15824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SET2</a:t>
              </a:r>
            </a:p>
            <a:p>
              <a:pPr algn="ctr"/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JQ1 and </a:t>
              </a:r>
              <a:r>
                <a:rPr lang="en-US" sz="1200" b="1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lang="en-US" sz="1200" b="1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uxolitinib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Rectangle 1"/>
            <p:cNvSpPr>
              <a:spLocks noChangeArrowheads="1"/>
            </p:cNvSpPr>
            <p:nvPr/>
          </p:nvSpPr>
          <p:spPr bwMode="auto">
            <a:xfrm rot="16200000">
              <a:off x="499318" y="1453188"/>
              <a:ext cx="1572866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200" b="1" dirty="0" smtClean="0">
                  <a:solidFill>
                    <a:srgbClr val="000000"/>
                  </a:solidFill>
                </a:rPr>
                <a:t>Combination Index</a:t>
              </a:r>
              <a:endParaRPr lang="en-US" altLang="en-US" sz="12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6" name="Rectangle 1"/>
            <p:cNvSpPr>
              <a:spLocks noChangeArrowheads="1"/>
            </p:cNvSpPr>
            <p:nvPr/>
          </p:nvSpPr>
          <p:spPr bwMode="auto">
            <a:xfrm>
              <a:off x="2385932" y="2810529"/>
              <a:ext cx="1372492" cy="228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200" b="1" dirty="0" smtClean="0">
                  <a:solidFill>
                    <a:srgbClr val="000000"/>
                  </a:solidFill>
                </a:rPr>
                <a:t>Fractional effect</a:t>
              </a:r>
              <a:endParaRPr lang="en-US" altLang="en-US" sz="12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7" name="Rectangle 1"/>
            <p:cNvSpPr>
              <a:spLocks noChangeArrowheads="1"/>
            </p:cNvSpPr>
            <p:nvPr/>
          </p:nvSpPr>
          <p:spPr bwMode="auto">
            <a:xfrm>
              <a:off x="1377511" y="556394"/>
              <a:ext cx="397866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200" b="1" dirty="0" smtClean="0">
                  <a:solidFill>
                    <a:srgbClr val="000000"/>
                  </a:solidFill>
                </a:rPr>
                <a:t>2.0</a:t>
              </a:r>
              <a:endParaRPr lang="en-US" altLang="en-US" sz="12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8" name="Rectangle 1"/>
            <p:cNvSpPr>
              <a:spLocks noChangeArrowheads="1"/>
            </p:cNvSpPr>
            <p:nvPr/>
          </p:nvSpPr>
          <p:spPr bwMode="auto">
            <a:xfrm>
              <a:off x="1377511" y="1427086"/>
              <a:ext cx="397866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200" b="1" dirty="0" smtClean="0">
                  <a:solidFill>
                    <a:srgbClr val="000000"/>
                  </a:solidFill>
                </a:rPr>
                <a:t>1.0</a:t>
              </a:r>
              <a:endParaRPr lang="en-US" altLang="en-US" sz="12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9" name="Rectangle 1"/>
            <p:cNvSpPr>
              <a:spLocks noChangeArrowheads="1"/>
            </p:cNvSpPr>
            <p:nvPr/>
          </p:nvSpPr>
          <p:spPr bwMode="auto">
            <a:xfrm>
              <a:off x="1377511" y="1918796"/>
              <a:ext cx="397866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200" b="1" dirty="0" smtClean="0">
                  <a:solidFill>
                    <a:srgbClr val="000000"/>
                  </a:solidFill>
                </a:rPr>
                <a:t>0.5</a:t>
              </a:r>
              <a:endParaRPr lang="en-US" altLang="en-US" sz="12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10" name="Rectangle 1"/>
            <p:cNvSpPr>
              <a:spLocks noChangeArrowheads="1"/>
            </p:cNvSpPr>
            <p:nvPr/>
          </p:nvSpPr>
          <p:spPr bwMode="auto">
            <a:xfrm>
              <a:off x="1377511" y="2358578"/>
              <a:ext cx="397866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200" b="1" dirty="0" smtClean="0">
                  <a:solidFill>
                    <a:srgbClr val="000000"/>
                  </a:solidFill>
                </a:rPr>
                <a:t>0.0</a:t>
              </a:r>
              <a:endParaRPr lang="en-US" altLang="en-US" sz="12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11" name="Rectangle 1"/>
            <p:cNvSpPr>
              <a:spLocks noChangeArrowheads="1"/>
            </p:cNvSpPr>
            <p:nvPr/>
          </p:nvSpPr>
          <p:spPr bwMode="auto">
            <a:xfrm>
              <a:off x="4069051" y="2571941"/>
              <a:ext cx="397866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200" b="1" dirty="0" smtClean="0">
                  <a:solidFill>
                    <a:srgbClr val="000000"/>
                  </a:solidFill>
                </a:rPr>
                <a:t>1.0</a:t>
              </a:r>
              <a:endParaRPr lang="en-US" altLang="en-US" sz="12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12" name="Rectangle 1"/>
            <p:cNvSpPr>
              <a:spLocks noChangeArrowheads="1"/>
            </p:cNvSpPr>
            <p:nvPr/>
          </p:nvSpPr>
          <p:spPr bwMode="auto">
            <a:xfrm>
              <a:off x="2873245" y="2571941"/>
              <a:ext cx="397866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200" b="1" dirty="0" smtClean="0">
                  <a:solidFill>
                    <a:srgbClr val="000000"/>
                  </a:solidFill>
                </a:rPr>
                <a:t>0.5</a:t>
              </a:r>
              <a:endParaRPr lang="en-US" altLang="en-US" sz="12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13" name="Rectangle 1"/>
            <p:cNvSpPr>
              <a:spLocks noChangeArrowheads="1"/>
            </p:cNvSpPr>
            <p:nvPr/>
          </p:nvSpPr>
          <p:spPr bwMode="auto">
            <a:xfrm>
              <a:off x="1658477" y="2571941"/>
              <a:ext cx="269626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200" b="1" dirty="0" smtClean="0">
                  <a:solidFill>
                    <a:srgbClr val="000000"/>
                  </a:solidFill>
                </a:rPr>
                <a:t>0</a:t>
              </a:r>
              <a:endParaRPr lang="en-US" altLang="en-US" sz="1200" b="1" dirty="0" smtClean="0">
                <a:solidFill>
                  <a:prstClr val="black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6675" y="512445"/>
            <a:ext cx="323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8546170"/>
              </p:ext>
            </p:extLst>
          </p:nvPr>
        </p:nvGraphicFramePr>
        <p:xfrm>
          <a:off x="433479" y="600075"/>
          <a:ext cx="3128963" cy="1859280"/>
        </p:xfrm>
        <a:graphic>
          <a:graphicData uri="http://schemas.openxmlformats.org/drawingml/2006/table">
            <a:tbl>
              <a:tblPr/>
              <a:tblGrid>
                <a:gridCol w="742347"/>
                <a:gridCol w="894981"/>
                <a:gridCol w="775650"/>
                <a:gridCol w="715985"/>
              </a:tblGrid>
              <a:tr h="0">
                <a:tc gridSpan="2">
                  <a:txBody>
                    <a:bodyPr/>
                    <a:lstStyle/>
                    <a:p>
                      <a:pPr algn="l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HEL92.1.7</a:t>
                      </a:r>
                      <a:r>
                        <a:rPr lang="en-US" sz="1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cells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JQ1</a:t>
                      </a:r>
                      <a:r>
                        <a:rPr lang="en-US" sz="1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000" b="1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nM</a:t>
                      </a:r>
                      <a:r>
                        <a:rPr lang="en-US" sz="1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ruxolitinib</a:t>
                      </a:r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US" sz="10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nM</a:t>
                      </a:r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 Value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0.6806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0.153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0.7003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0.163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0.7259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0.163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0.6949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0.225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0.722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0.238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7682" y="2517333"/>
            <a:ext cx="323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050090"/>
              </p:ext>
            </p:extLst>
          </p:nvPr>
        </p:nvGraphicFramePr>
        <p:xfrm>
          <a:off x="333524" y="4874895"/>
          <a:ext cx="2866876" cy="1859280"/>
        </p:xfrm>
        <a:graphic>
          <a:graphicData uri="http://schemas.openxmlformats.org/drawingml/2006/table">
            <a:tbl>
              <a:tblPr/>
              <a:tblGrid>
                <a:gridCol w="691161"/>
                <a:gridCol w="850397"/>
                <a:gridCol w="533400"/>
                <a:gridCol w="791918"/>
              </a:tblGrid>
              <a:tr h="345771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JQ1 </a:t>
                      </a:r>
                    </a:p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0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nM</a:t>
                      </a:r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ruxolitinib</a:t>
                      </a:r>
                      <a:r>
                        <a:rPr lang="en-US" sz="1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US" sz="1000" b="1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nM</a:t>
                      </a:r>
                      <a:r>
                        <a:rPr lang="en-US" sz="1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Fa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 Value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2782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0.604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0.21826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0.639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0.22694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782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0.668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0.23346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782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0.774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0.14877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782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0.804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0.13976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782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0.774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0.21253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brigh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257" y="3605126"/>
            <a:ext cx="2011680" cy="2571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7400623" y="3593463"/>
            <a:ext cx="7152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  <a14:imgEffect>
                      <a14:brightnessContrast bright="23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257" y="2964999"/>
            <a:ext cx="2011680" cy="2756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7400623" y="2963665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PIM1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00623" y="2579256"/>
            <a:ext cx="6623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c-MYC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25000"/>
                    </a14:imgEffect>
                    <a14:imgEffect>
                      <a14:brightnessContrast bright="21000" contras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257" y="3295245"/>
            <a:ext cx="2011680" cy="2521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7400623" y="3291640"/>
            <a:ext cx="44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p21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9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25000"/>
                    </a14:imgEffect>
                    <a14:imgEffect>
                      <a14:brightnessContrast brigh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257" y="1907923"/>
            <a:ext cx="2011680" cy="2726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7400623" y="1892246"/>
            <a:ext cx="795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p-STAT3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400623" y="1214938"/>
            <a:ext cx="795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p-STAT5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1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25000"/>
                    </a14:imgEffect>
                    <a14:imgEffect>
                      <a14:brightnessContrast bright="6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257" y="1569437"/>
            <a:ext cx="2011680" cy="2850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7400623" y="1575618"/>
            <a:ext cx="6491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STAT5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31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25000"/>
                    </a14:imgEffect>
                    <a14:imgEffect>
                      <a14:brightnessContrast bright="4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257" y="2231247"/>
            <a:ext cx="2011680" cy="3055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7400623" y="2217871"/>
            <a:ext cx="6491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STAT3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928424" y="470669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SET2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5314740" y="727844"/>
            <a:ext cx="184144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311814" y="965195"/>
            <a:ext cx="29177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   0.25  1.0    0    0.25  1.0    µM, JQ1, 24 h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6208492" y="965969"/>
            <a:ext cx="94495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142825" y="708020"/>
            <a:ext cx="1124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+ 0.5 µM </a:t>
            </a:r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Rux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793722" y="473506"/>
            <a:ext cx="2801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" name="Picture 10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sharpenSoften amount="25000"/>
                    </a14:imgEffect>
                    <a14:imgEffect>
                      <a14:brightnessContrast bright="24000" contrast="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1343"/>
          <a:stretch/>
        </p:blipFill>
        <p:spPr bwMode="auto">
          <a:xfrm>
            <a:off x="5207257" y="1216403"/>
            <a:ext cx="2011680" cy="304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sharpenSoften amount="25000"/>
                    </a14:imgEffect>
                    <a14:imgEffect>
                      <a14:brightnessContrast bright="12000" contras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257" y="2586985"/>
            <a:ext cx="2011680" cy="3215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42" name="Straight Arrow Connector 41"/>
          <p:cNvCxnSpPr/>
          <p:nvPr/>
        </p:nvCxnSpPr>
        <p:spPr>
          <a:xfrm flipH="1">
            <a:off x="7266851" y="3749546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7266851" y="3434321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7266851" y="3091615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7266851" y="2735607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7266851" y="2375411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7266851" y="2055869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7266851" y="1725344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>
            <a:off x="7266851" y="1371340"/>
            <a:ext cx="182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480585" y="4268648"/>
            <a:ext cx="2801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D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3499855" y="4468739"/>
            <a:ext cx="2656112" cy="2208268"/>
            <a:chOff x="457200" y="482994"/>
            <a:chExt cx="3213895" cy="2672004"/>
          </a:xfrm>
        </p:grpSpPr>
        <p:pic>
          <p:nvPicPr>
            <p:cNvPr id="52" name="Picture 2" descr="C:\Users\BD Accuri\Desktop\SET2 OTX and RUX 10-18-15-report\faci.gif"/>
            <p:cNvPicPr>
              <a:picLocks noChangeAspect="1" noChangeArrowheads="1"/>
            </p:cNvPicPr>
            <p:nvPr/>
          </p:nvPicPr>
          <p:blipFill rotWithShape="1">
            <a:blip r:embed="rId20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7493"/>
            <a:stretch/>
          </p:blipFill>
          <p:spPr bwMode="auto">
            <a:xfrm>
              <a:off x="900287" y="482994"/>
              <a:ext cx="2672213" cy="25046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3" name="Group 52"/>
            <p:cNvGrpSpPr/>
            <p:nvPr/>
          </p:nvGrpSpPr>
          <p:grpSpPr>
            <a:xfrm>
              <a:off x="457200" y="603570"/>
              <a:ext cx="3213895" cy="2551428"/>
              <a:chOff x="1856600" y="451912"/>
              <a:chExt cx="3213895" cy="2551428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2650735" y="590697"/>
                <a:ext cx="2318250" cy="5586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SET2</a:t>
                </a:r>
              </a:p>
              <a:p>
                <a:pPr algn="ctr"/>
                <a:r>
                  <a:rPr lang="en-US" sz="12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OTX-015 </a:t>
                </a:r>
                <a:r>
                  <a:rPr lang="en-US" sz="12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and </a:t>
                </a:r>
                <a:r>
                  <a:rPr lang="en-US" sz="12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en-US" sz="12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uxolitinib</a:t>
                </a:r>
                <a:endPara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Rectangle 1"/>
              <p:cNvSpPr>
                <a:spLocks noChangeArrowheads="1"/>
              </p:cNvSpPr>
              <p:nvPr/>
            </p:nvSpPr>
            <p:spPr bwMode="auto">
              <a:xfrm rot="16200000">
                <a:off x="1208667" y="1437267"/>
                <a:ext cx="1572866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r>
                  <a:rPr lang="en-US" altLang="en-US" sz="1200" b="1" dirty="0" smtClean="0">
                    <a:solidFill>
                      <a:srgbClr val="000000"/>
                    </a:solidFill>
                  </a:rPr>
                  <a:t>Combination Index</a:t>
                </a:r>
                <a:endParaRPr lang="en-US" altLang="en-US" sz="1200" b="1" dirty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Rectangle 1"/>
              <p:cNvSpPr>
                <a:spLocks noChangeArrowheads="1"/>
              </p:cNvSpPr>
              <p:nvPr/>
            </p:nvSpPr>
            <p:spPr bwMode="auto">
              <a:xfrm>
                <a:off x="2989510" y="2774415"/>
                <a:ext cx="1372492" cy="2289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r>
                  <a:rPr lang="en-US" altLang="en-US" sz="1200" b="1" dirty="0" smtClean="0">
                    <a:solidFill>
                      <a:srgbClr val="000000"/>
                    </a:solidFill>
                  </a:rPr>
                  <a:t>Fractional effect</a:t>
                </a:r>
                <a:endParaRPr lang="en-US" altLang="en-US" sz="1200" b="1" dirty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Rectangle 1"/>
              <p:cNvSpPr>
                <a:spLocks noChangeArrowheads="1"/>
              </p:cNvSpPr>
              <p:nvPr/>
            </p:nvSpPr>
            <p:spPr bwMode="auto">
              <a:xfrm>
                <a:off x="2100733" y="451912"/>
                <a:ext cx="397866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r>
                  <a:rPr lang="en-US" altLang="en-US" sz="1200" b="1" dirty="0" smtClean="0">
                    <a:solidFill>
                      <a:srgbClr val="000000"/>
                    </a:solidFill>
                  </a:rPr>
                  <a:t>2.0</a:t>
                </a:r>
                <a:endParaRPr lang="en-US" altLang="en-US" sz="1200" b="1" dirty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Rectangle 1"/>
              <p:cNvSpPr>
                <a:spLocks noChangeArrowheads="1"/>
              </p:cNvSpPr>
              <p:nvPr/>
            </p:nvSpPr>
            <p:spPr bwMode="auto">
              <a:xfrm>
                <a:off x="2100733" y="1348242"/>
                <a:ext cx="397866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r>
                  <a:rPr lang="en-US" altLang="en-US" sz="1200" b="1" dirty="0" smtClean="0">
                    <a:solidFill>
                      <a:srgbClr val="000000"/>
                    </a:solidFill>
                  </a:rPr>
                  <a:t>1.0</a:t>
                </a:r>
                <a:endParaRPr lang="en-US" altLang="en-US" sz="1200" b="1" dirty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Rectangle 1"/>
              <p:cNvSpPr>
                <a:spLocks noChangeArrowheads="1"/>
              </p:cNvSpPr>
              <p:nvPr/>
            </p:nvSpPr>
            <p:spPr bwMode="auto">
              <a:xfrm>
                <a:off x="2100733" y="1874136"/>
                <a:ext cx="397866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r>
                  <a:rPr lang="en-US" altLang="en-US" sz="1200" b="1" dirty="0" smtClean="0">
                    <a:solidFill>
                      <a:srgbClr val="000000"/>
                    </a:solidFill>
                  </a:rPr>
                  <a:t>0.5</a:t>
                </a:r>
                <a:endParaRPr lang="en-US" altLang="en-US" sz="1200" b="1" dirty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Rectangle 1"/>
              <p:cNvSpPr>
                <a:spLocks noChangeArrowheads="1"/>
              </p:cNvSpPr>
              <p:nvPr/>
            </p:nvSpPr>
            <p:spPr bwMode="auto">
              <a:xfrm>
                <a:off x="2100733" y="2313918"/>
                <a:ext cx="397866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r>
                  <a:rPr lang="en-US" altLang="en-US" sz="1200" b="1" dirty="0" smtClean="0">
                    <a:solidFill>
                      <a:srgbClr val="000000"/>
                    </a:solidFill>
                  </a:rPr>
                  <a:t>0.0</a:t>
                </a:r>
                <a:endParaRPr lang="en-US" altLang="en-US" sz="1200" b="1" dirty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Rectangle 1"/>
              <p:cNvSpPr>
                <a:spLocks noChangeArrowheads="1"/>
              </p:cNvSpPr>
              <p:nvPr/>
            </p:nvSpPr>
            <p:spPr bwMode="auto">
              <a:xfrm>
                <a:off x="4672629" y="2535827"/>
                <a:ext cx="397866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r>
                  <a:rPr lang="en-US" altLang="en-US" sz="1200" b="1" dirty="0" smtClean="0">
                    <a:solidFill>
                      <a:srgbClr val="000000"/>
                    </a:solidFill>
                  </a:rPr>
                  <a:t>1.0</a:t>
                </a:r>
                <a:endParaRPr lang="en-US" altLang="en-US" sz="1200" b="1" dirty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Rectangle 1"/>
              <p:cNvSpPr>
                <a:spLocks noChangeArrowheads="1"/>
              </p:cNvSpPr>
              <p:nvPr/>
            </p:nvSpPr>
            <p:spPr bwMode="auto">
              <a:xfrm>
                <a:off x="3476823" y="2535827"/>
                <a:ext cx="397866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r>
                  <a:rPr lang="en-US" altLang="en-US" sz="1200" b="1" dirty="0" smtClean="0">
                    <a:solidFill>
                      <a:srgbClr val="000000"/>
                    </a:solidFill>
                  </a:rPr>
                  <a:t>0.5</a:t>
                </a:r>
                <a:endParaRPr lang="en-US" altLang="en-US" sz="1200" b="1" dirty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Rectangle 1"/>
              <p:cNvSpPr>
                <a:spLocks noChangeArrowheads="1"/>
              </p:cNvSpPr>
              <p:nvPr/>
            </p:nvSpPr>
            <p:spPr bwMode="auto">
              <a:xfrm>
                <a:off x="2373153" y="2535827"/>
                <a:ext cx="269626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r>
                  <a:rPr lang="en-US" altLang="en-US" sz="1200" b="1" dirty="0" smtClean="0">
                    <a:solidFill>
                      <a:srgbClr val="000000"/>
                    </a:solidFill>
                  </a:rPr>
                  <a:t>0</a:t>
                </a:r>
                <a:endParaRPr lang="en-US" altLang="en-US" sz="1200" b="1" dirty="0" smtClean="0">
                  <a:solidFill>
                    <a:prstClr val="black"/>
                  </a:solidFill>
                </a:endParaRPr>
              </a:p>
            </p:txBody>
          </p:sp>
        </p:grpSp>
      </p:grpSp>
      <p:graphicFrame>
        <p:nvGraphicFramePr>
          <p:cNvPr id="64" name="Table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430245"/>
              </p:ext>
            </p:extLst>
          </p:nvPr>
        </p:nvGraphicFramePr>
        <p:xfrm>
          <a:off x="6205439" y="4573887"/>
          <a:ext cx="2871886" cy="2103120"/>
        </p:xfrm>
        <a:graphic>
          <a:graphicData uri="http://schemas.openxmlformats.org/drawingml/2006/table">
            <a:tbl>
              <a:tblPr/>
              <a:tblGrid>
                <a:gridCol w="738286"/>
                <a:gridCol w="838200"/>
                <a:gridCol w="609600"/>
                <a:gridCol w="685800"/>
              </a:tblGrid>
              <a:tr h="359330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OTX-015 </a:t>
                      </a:r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en-US" sz="1000" b="1" dirty="0" err="1" smtClean="0">
                          <a:latin typeface="Arial" pitchFamily="34" charset="0"/>
                          <a:cs typeface="Arial" pitchFamily="34" charset="0"/>
                        </a:rPr>
                        <a:t>nM</a:t>
                      </a:r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err="1" smtClean="0">
                          <a:latin typeface="Arial" pitchFamily="34" charset="0"/>
                          <a:cs typeface="Arial" pitchFamily="34" charset="0"/>
                        </a:rPr>
                        <a:t>ruxolitinib</a:t>
                      </a:r>
                      <a:r>
                        <a:rPr lang="en-US" sz="1000" b="1" baseline="0" dirty="0" smtClean="0">
                          <a:latin typeface="Arial" pitchFamily="34" charset="0"/>
                          <a:cs typeface="Arial" pitchFamily="34" charset="0"/>
                        </a:rPr>
                        <a:t> (</a:t>
                      </a:r>
                      <a:r>
                        <a:rPr lang="en-US" sz="1000" b="1" baseline="0" dirty="0" err="1" smtClean="0">
                          <a:latin typeface="Arial" pitchFamily="34" charset="0"/>
                          <a:cs typeface="Arial" pitchFamily="34" charset="0"/>
                        </a:rPr>
                        <a:t>nM</a:t>
                      </a:r>
                      <a:r>
                        <a:rPr lang="en-US" sz="1000" b="1" baseline="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err="1">
                          <a:latin typeface="Arial" pitchFamily="34" charset="0"/>
                          <a:cs typeface="Arial" pitchFamily="34" charset="0"/>
                        </a:rPr>
                        <a:t>Fa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latin typeface="Arial" pitchFamily="34" charset="0"/>
                          <a:cs typeface="Arial" pitchFamily="34" charset="0"/>
                        </a:rPr>
                        <a:t>CI Value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1126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125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250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0.876</a:t>
                      </a:r>
                      <a:r>
                        <a:rPr lang="en-US" sz="1000" b="1" dirty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0.4939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126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150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300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0.912</a:t>
                      </a:r>
                      <a:r>
                        <a:rPr lang="en-US" sz="1000" b="1" dirty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0.4603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126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175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350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latin typeface="Arial" pitchFamily="34" charset="0"/>
                          <a:cs typeface="Arial" pitchFamily="34" charset="0"/>
                        </a:rPr>
                        <a:t>0.934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0.4379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126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187.5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375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0.922</a:t>
                      </a:r>
                      <a:r>
                        <a:rPr lang="en-US" sz="1000" b="1" dirty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0.5278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126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200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400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0.898</a:t>
                      </a:r>
                      <a:r>
                        <a:rPr lang="en-US" sz="1000" b="1" dirty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0.6833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126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225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450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0.946</a:t>
                      </a:r>
                      <a:r>
                        <a:rPr lang="en-US" sz="1000" b="1" dirty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0.4899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126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250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500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0.966</a:t>
                      </a:r>
                      <a:r>
                        <a:rPr lang="en-US" sz="1000" b="1" dirty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itchFamily="34" charset="0"/>
                          <a:cs typeface="Arial" pitchFamily="34" charset="0"/>
                        </a:rPr>
                        <a:t>0.3980</a:t>
                      </a:r>
                      <a:endParaRPr lang="en-U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5" name="TextBox 64"/>
          <p:cNvSpPr txBox="1"/>
          <p:nvPr/>
        </p:nvSpPr>
        <p:spPr>
          <a:xfrm>
            <a:off x="57207" y="38100"/>
            <a:ext cx="1981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itchFamily="34" charset="0"/>
                <a:cs typeface="Arial" pitchFamily="34" charset="0"/>
              </a:rPr>
              <a:t>Supplemental Figure S6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247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49" y="9525"/>
            <a:ext cx="1981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itchFamily="34" charset="0"/>
                <a:cs typeface="Arial" pitchFamily="34" charset="0"/>
              </a:rPr>
              <a:t>Supplemental Figure S6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44707" y="736326"/>
            <a:ext cx="2805647" cy="2410751"/>
            <a:chOff x="197444" y="2476088"/>
            <a:chExt cx="2921048" cy="2917020"/>
          </a:xfrm>
        </p:grpSpPr>
        <p:grpSp>
          <p:nvGrpSpPr>
            <p:cNvPr id="4" name="Group 3"/>
            <p:cNvGrpSpPr/>
            <p:nvPr/>
          </p:nvGrpSpPr>
          <p:grpSpPr>
            <a:xfrm>
              <a:off x="197444" y="2814126"/>
              <a:ext cx="2921048" cy="2578982"/>
              <a:chOff x="2370462" y="469018"/>
              <a:chExt cx="3454106" cy="2578982"/>
            </a:xfrm>
          </p:grpSpPr>
          <p:pic>
            <p:nvPicPr>
              <p:cNvPr id="6" name="Picture 3" descr="H:\JQ1 AML studies\JQ1 in MPN data\HEL JQ1 and Pacritinib 6-24-15-report\faci.gif"/>
              <p:cNvPicPr>
                <a:picLocks noChangeAspect="1" noChangeArrowheads="1"/>
              </p:cNvPicPr>
              <p:nvPr/>
            </p:nvPicPr>
            <p:blipFill rotWithShape="1">
              <a:blip r:embed="rId2">
                <a:grayscl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  <a14:imgEffect>
                          <a14:saturation sat="16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8370"/>
              <a:stretch/>
            </p:blipFill>
            <p:spPr bwMode="auto">
              <a:xfrm>
                <a:off x="2720737" y="469018"/>
                <a:ext cx="2838514" cy="235005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" name="Rectangle 6"/>
              <p:cNvSpPr/>
              <p:nvPr/>
            </p:nvSpPr>
            <p:spPr>
              <a:xfrm>
                <a:off x="4112652" y="670837"/>
                <a:ext cx="1711916" cy="507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HEL92.1.7</a:t>
                </a:r>
              </a:p>
              <a:p>
                <a:pPr algn="ctr"/>
                <a:r>
                  <a:rPr lang="en-US" sz="12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JQ1 and </a:t>
                </a:r>
                <a:r>
                  <a:rPr lang="en-US" sz="1200" b="1" dirty="0" err="1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pacritinib</a:t>
                </a:r>
                <a:endPara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" name="Rectangle 1"/>
              <p:cNvSpPr>
                <a:spLocks noChangeArrowheads="1"/>
              </p:cNvSpPr>
              <p:nvPr/>
            </p:nvSpPr>
            <p:spPr bwMode="auto">
              <a:xfrm>
                <a:off x="3538854" y="2819075"/>
                <a:ext cx="1372492" cy="2289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r>
                  <a:rPr lang="en-US" altLang="en-US" sz="1200" b="1" dirty="0" smtClean="0">
                    <a:solidFill>
                      <a:srgbClr val="000000"/>
                    </a:solidFill>
                  </a:rPr>
                  <a:t>Fractional effect</a:t>
                </a:r>
                <a:endParaRPr lang="en-US" altLang="en-US" sz="1200" b="1" dirty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Rectangle 1"/>
              <p:cNvSpPr>
                <a:spLocks noChangeArrowheads="1"/>
              </p:cNvSpPr>
              <p:nvPr/>
            </p:nvSpPr>
            <p:spPr bwMode="auto">
              <a:xfrm>
                <a:off x="2541094" y="540734"/>
                <a:ext cx="397865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r>
                  <a:rPr lang="en-US" altLang="en-US" sz="1200" b="1" dirty="0" smtClean="0">
                    <a:solidFill>
                      <a:srgbClr val="000000"/>
                    </a:solidFill>
                  </a:rPr>
                  <a:t>2.0</a:t>
                </a:r>
                <a:endParaRPr lang="en-US" altLang="en-US" sz="1200" b="1" dirty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Rectangle 1"/>
              <p:cNvSpPr>
                <a:spLocks noChangeArrowheads="1"/>
              </p:cNvSpPr>
              <p:nvPr/>
            </p:nvSpPr>
            <p:spPr bwMode="auto">
              <a:xfrm>
                <a:off x="2530432" y="1433883"/>
                <a:ext cx="397865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r>
                  <a:rPr lang="en-US" altLang="en-US" sz="1200" b="1" dirty="0" smtClean="0">
                    <a:solidFill>
                      <a:srgbClr val="000000"/>
                    </a:solidFill>
                  </a:rPr>
                  <a:t>1.0</a:t>
                </a:r>
                <a:endParaRPr lang="en-US" altLang="en-US" sz="1200" b="1" dirty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Rectangle 1"/>
              <p:cNvSpPr>
                <a:spLocks noChangeArrowheads="1"/>
              </p:cNvSpPr>
              <p:nvPr/>
            </p:nvSpPr>
            <p:spPr bwMode="auto">
              <a:xfrm>
                <a:off x="2535712" y="1936231"/>
                <a:ext cx="397865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r>
                  <a:rPr lang="en-US" altLang="en-US" sz="1200" b="1" dirty="0" smtClean="0">
                    <a:solidFill>
                      <a:srgbClr val="000000"/>
                    </a:solidFill>
                  </a:rPr>
                  <a:t>0.5</a:t>
                </a:r>
                <a:endParaRPr lang="en-US" altLang="en-US" sz="1200" b="1" dirty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Rectangle 1"/>
              <p:cNvSpPr>
                <a:spLocks noChangeArrowheads="1"/>
              </p:cNvSpPr>
              <p:nvPr/>
            </p:nvSpPr>
            <p:spPr bwMode="auto">
              <a:xfrm>
                <a:off x="2530433" y="2324394"/>
                <a:ext cx="397866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r>
                  <a:rPr lang="en-US" altLang="en-US" sz="1200" b="1" dirty="0" smtClean="0">
                    <a:solidFill>
                      <a:srgbClr val="000000"/>
                    </a:solidFill>
                  </a:rPr>
                  <a:t>0.0</a:t>
                </a:r>
                <a:endParaRPr lang="en-US" altLang="en-US" sz="1200" b="1" dirty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Rectangle 1"/>
              <p:cNvSpPr>
                <a:spLocks noChangeArrowheads="1"/>
              </p:cNvSpPr>
              <p:nvPr/>
            </p:nvSpPr>
            <p:spPr bwMode="auto">
              <a:xfrm>
                <a:off x="5267717" y="2537934"/>
                <a:ext cx="397866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r>
                  <a:rPr lang="en-US" altLang="en-US" sz="1200" b="1" dirty="0" smtClean="0">
                    <a:solidFill>
                      <a:srgbClr val="000000"/>
                    </a:solidFill>
                  </a:rPr>
                  <a:t>1.0</a:t>
                </a:r>
                <a:endParaRPr lang="en-US" altLang="en-US" sz="1200" b="1" dirty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Rectangle 1"/>
              <p:cNvSpPr>
                <a:spLocks noChangeArrowheads="1"/>
              </p:cNvSpPr>
              <p:nvPr/>
            </p:nvSpPr>
            <p:spPr bwMode="auto">
              <a:xfrm>
                <a:off x="4026167" y="2537934"/>
                <a:ext cx="397866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r>
                  <a:rPr lang="en-US" altLang="en-US" sz="1200" b="1" dirty="0" smtClean="0">
                    <a:solidFill>
                      <a:srgbClr val="000000"/>
                    </a:solidFill>
                  </a:rPr>
                  <a:t>0.5</a:t>
                </a:r>
                <a:endParaRPr lang="en-US" altLang="en-US" sz="1200" b="1" dirty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Rectangle 1"/>
              <p:cNvSpPr>
                <a:spLocks noChangeArrowheads="1"/>
              </p:cNvSpPr>
              <p:nvPr/>
            </p:nvSpPr>
            <p:spPr bwMode="auto">
              <a:xfrm>
                <a:off x="2811399" y="2537934"/>
                <a:ext cx="269625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r>
                  <a:rPr lang="en-US" altLang="en-US" sz="1200" b="1" dirty="0" smtClean="0">
                    <a:solidFill>
                      <a:srgbClr val="000000"/>
                    </a:solidFill>
                  </a:rPr>
                  <a:t>0</a:t>
                </a:r>
                <a:endParaRPr lang="en-US" altLang="en-US" sz="1200" b="1" dirty="0" smtClea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Rectangle 1"/>
              <p:cNvSpPr>
                <a:spLocks noChangeArrowheads="1"/>
              </p:cNvSpPr>
              <p:nvPr/>
            </p:nvSpPr>
            <p:spPr bwMode="auto">
              <a:xfrm rot="16200000">
                <a:off x="1722529" y="1496342"/>
                <a:ext cx="1572866" cy="277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r>
                  <a:rPr lang="en-US" altLang="en-US" sz="1200" b="1" dirty="0" smtClean="0">
                    <a:solidFill>
                      <a:srgbClr val="000000"/>
                    </a:solidFill>
                  </a:rPr>
                  <a:t>Combination Index</a:t>
                </a:r>
                <a:endParaRPr lang="en-US" altLang="en-US" sz="1200" b="1" dirty="0" smtClean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220028" y="2476088"/>
              <a:ext cx="280185" cy="338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E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122069" y="1019578"/>
            <a:ext cx="2732997" cy="2138748"/>
            <a:chOff x="5022462" y="138117"/>
            <a:chExt cx="3306923" cy="2587885"/>
          </a:xfrm>
        </p:grpSpPr>
        <p:pic>
          <p:nvPicPr>
            <p:cNvPr id="18" name="Picture 4" descr="C:\Users\Dr Fiskus\Desktop\SET2 JQ1 and pacritinib 6-19-15-report\faci.gif"/>
            <p:cNvPicPr>
              <a:picLocks noChangeArrowheads="1"/>
            </p:cNvPicPr>
            <p:nvPr/>
          </p:nvPicPr>
          <p:blipFill rotWithShape="1">
            <a:blip r:embed="rId4">
              <a:grayscl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6731"/>
            <a:stretch/>
          </p:blipFill>
          <p:spPr bwMode="auto">
            <a:xfrm>
              <a:off x="5456004" y="138117"/>
              <a:ext cx="2834640" cy="23682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Rectangle 1"/>
            <p:cNvSpPr>
              <a:spLocks noChangeArrowheads="1"/>
            </p:cNvSpPr>
            <p:nvPr/>
          </p:nvSpPr>
          <p:spPr bwMode="auto">
            <a:xfrm rot="16200000">
              <a:off x="4374529" y="1211998"/>
              <a:ext cx="1572866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200" b="1" dirty="0" smtClean="0">
                  <a:solidFill>
                    <a:srgbClr val="000000"/>
                  </a:solidFill>
                </a:rPr>
                <a:t>Combination Index</a:t>
              </a:r>
              <a:endParaRPr lang="en-US" altLang="en-US" sz="12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20" name="Rectangle 1"/>
            <p:cNvSpPr>
              <a:spLocks noChangeArrowheads="1"/>
            </p:cNvSpPr>
            <p:nvPr/>
          </p:nvSpPr>
          <p:spPr bwMode="auto">
            <a:xfrm>
              <a:off x="6248400" y="2497077"/>
              <a:ext cx="1372492" cy="228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200" b="1" dirty="0" smtClean="0">
                  <a:solidFill>
                    <a:srgbClr val="000000"/>
                  </a:solidFill>
                </a:rPr>
                <a:t>Fractional effect</a:t>
              </a:r>
              <a:endParaRPr lang="en-US" altLang="en-US" sz="12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21" name="Rectangle 1"/>
            <p:cNvSpPr>
              <a:spLocks noChangeArrowheads="1"/>
            </p:cNvSpPr>
            <p:nvPr/>
          </p:nvSpPr>
          <p:spPr bwMode="auto">
            <a:xfrm>
              <a:off x="5257071" y="225850"/>
              <a:ext cx="397866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200" b="1" dirty="0" smtClean="0">
                  <a:solidFill>
                    <a:srgbClr val="000000"/>
                  </a:solidFill>
                </a:rPr>
                <a:t>2.0</a:t>
              </a:r>
              <a:endParaRPr lang="en-US" altLang="en-US" sz="12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22" name="Rectangle 1"/>
            <p:cNvSpPr>
              <a:spLocks noChangeArrowheads="1"/>
            </p:cNvSpPr>
            <p:nvPr/>
          </p:nvSpPr>
          <p:spPr bwMode="auto">
            <a:xfrm>
              <a:off x="5257071" y="1113634"/>
              <a:ext cx="397866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200" b="1" dirty="0" smtClean="0">
                  <a:solidFill>
                    <a:srgbClr val="000000"/>
                  </a:solidFill>
                </a:rPr>
                <a:t>1.0</a:t>
              </a:r>
              <a:endParaRPr lang="en-US" altLang="en-US" sz="12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23" name="Rectangle 1"/>
            <p:cNvSpPr>
              <a:spLocks noChangeArrowheads="1"/>
            </p:cNvSpPr>
            <p:nvPr/>
          </p:nvSpPr>
          <p:spPr bwMode="auto">
            <a:xfrm>
              <a:off x="5257071" y="1605344"/>
              <a:ext cx="397866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200" b="1" dirty="0" smtClean="0">
                  <a:solidFill>
                    <a:srgbClr val="000000"/>
                  </a:solidFill>
                </a:rPr>
                <a:t>0.5</a:t>
              </a:r>
              <a:endParaRPr lang="en-US" altLang="en-US" sz="12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24" name="Rectangle 1"/>
            <p:cNvSpPr>
              <a:spLocks noChangeArrowheads="1"/>
            </p:cNvSpPr>
            <p:nvPr/>
          </p:nvSpPr>
          <p:spPr bwMode="auto">
            <a:xfrm>
              <a:off x="5257071" y="2045126"/>
              <a:ext cx="397866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200" b="1" dirty="0" smtClean="0">
                  <a:solidFill>
                    <a:srgbClr val="000000"/>
                  </a:solidFill>
                </a:rPr>
                <a:t>0.0</a:t>
              </a:r>
              <a:endParaRPr lang="en-US" altLang="en-US" sz="12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25" name="Rectangle 1"/>
            <p:cNvSpPr>
              <a:spLocks noChangeArrowheads="1"/>
            </p:cNvSpPr>
            <p:nvPr/>
          </p:nvSpPr>
          <p:spPr bwMode="auto">
            <a:xfrm>
              <a:off x="7931519" y="2258489"/>
              <a:ext cx="397866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200" b="1" dirty="0" smtClean="0">
                  <a:solidFill>
                    <a:srgbClr val="000000"/>
                  </a:solidFill>
                </a:rPr>
                <a:t>1.0</a:t>
              </a:r>
              <a:endParaRPr lang="en-US" altLang="en-US" sz="12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26" name="Rectangle 1"/>
            <p:cNvSpPr>
              <a:spLocks noChangeArrowheads="1"/>
            </p:cNvSpPr>
            <p:nvPr/>
          </p:nvSpPr>
          <p:spPr bwMode="auto">
            <a:xfrm>
              <a:off x="6718621" y="2258489"/>
              <a:ext cx="397866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200" b="1" dirty="0" smtClean="0">
                  <a:solidFill>
                    <a:srgbClr val="000000"/>
                  </a:solidFill>
                </a:rPr>
                <a:t>0.5</a:t>
              </a:r>
              <a:endParaRPr lang="en-US" altLang="en-US" sz="12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27" name="Rectangle 1"/>
            <p:cNvSpPr>
              <a:spLocks noChangeArrowheads="1"/>
            </p:cNvSpPr>
            <p:nvPr/>
          </p:nvSpPr>
          <p:spPr bwMode="auto">
            <a:xfrm>
              <a:off x="5520945" y="2258489"/>
              <a:ext cx="269626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en-US" sz="1200" b="1" dirty="0" smtClean="0">
                  <a:solidFill>
                    <a:srgbClr val="000000"/>
                  </a:solidFill>
                </a:rPr>
                <a:t>0</a:t>
              </a:r>
              <a:endParaRPr lang="en-US" altLang="en-US" sz="12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26794" y="345063"/>
              <a:ext cx="626325" cy="3046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SET2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600866" y="611763"/>
              <a:ext cx="152958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JQ1 and </a:t>
              </a:r>
              <a:r>
                <a:rPr lang="en-US" sz="1200" b="1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pacritinib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997397" y="757181"/>
            <a:ext cx="2801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F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6203740" y="935875"/>
            <a:ext cx="2845010" cy="4121900"/>
            <a:chOff x="5079024" y="2247710"/>
            <a:chExt cx="3129511" cy="4534090"/>
          </a:xfrm>
        </p:grpSpPr>
        <p:sp>
          <p:nvSpPr>
            <p:cNvPr id="32" name="TextBox 31"/>
            <p:cNvSpPr txBox="1"/>
            <p:nvPr/>
          </p:nvSpPr>
          <p:spPr>
            <a:xfrm>
              <a:off x="5644868" y="2247710"/>
              <a:ext cx="9188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HEL92.1.7</a:t>
              </a: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5222144" y="2498054"/>
              <a:ext cx="168024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5131218" y="2742591"/>
              <a:ext cx="3077317" cy="2877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    0.25 1.0   0   0.25  1.0   µM JQ1, 24 h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936308" y="2469872"/>
              <a:ext cx="1379256" cy="2877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+1 µM </a:t>
              </a:r>
              <a:r>
                <a:rPr lang="en-US" sz="11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pacritinib</a:t>
              </a:r>
              <a:endParaRPr lang="en-US" sz="11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6121027" y="2746591"/>
              <a:ext cx="86223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7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25000"/>
                      </a14:imgEffect>
                      <a14:imgEffect>
                        <a14:brightnessContrast bright="7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9024" y="2980407"/>
              <a:ext cx="2011680" cy="27675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8" name="TextBox 37"/>
            <p:cNvSpPr txBox="1"/>
            <p:nvPr/>
          </p:nvSpPr>
          <p:spPr>
            <a:xfrm>
              <a:off x="7270934" y="2986408"/>
              <a:ext cx="76655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p-STAT5</a:t>
              </a:r>
            </a:p>
          </p:txBody>
        </p:sp>
        <p:pic>
          <p:nvPicPr>
            <p:cNvPr id="39" name="Picture 4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25000"/>
                      </a14:imgEffect>
                      <a14:imgEffect>
                        <a14:brightnessContrast bright="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9024" y="3674700"/>
              <a:ext cx="2011680" cy="2351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40" name="TextBox 39"/>
            <p:cNvSpPr txBox="1"/>
            <p:nvPr/>
          </p:nvSpPr>
          <p:spPr>
            <a:xfrm>
              <a:off x="7270934" y="3653727"/>
              <a:ext cx="76655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p-STAT3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270934" y="3369941"/>
              <a:ext cx="63350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STAT5</a:t>
              </a:r>
            </a:p>
          </p:txBody>
        </p:sp>
        <p:pic>
          <p:nvPicPr>
            <p:cNvPr id="42" name="Picture 5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25000"/>
                      </a14:imgEffect>
                      <a14:imgEffect>
                        <a14:brightnessContrast bright="7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9024" y="3955582"/>
              <a:ext cx="2011680" cy="26534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43" name="TextBox 42"/>
            <p:cNvSpPr txBox="1"/>
            <p:nvPr/>
          </p:nvSpPr>
          <p:spPr>
            <a:xfrm>
              <a:off x="7270934" y="3959319"/>
              <a:ext cx="63350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STAT3</a:t>
              </a:r>
            </a:p>
          </p:txBody>
        </p:sp>
        <p:pic>
          <p:nvPicPr>
            <p:cNvPr id="44" name="Picture 7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sharpenSoften amount="25000"/>
                      </a14:imgEffect>
                      <a14:imgEffect>
                        <a14:brightnessContrast bright="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9024" y="3309264"/>
              <a:ext cx="2011680" cy="3222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45" name="Picture 8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sharpenSoften amount="25000"/>
                      </a14:imgEffect>
                      <a14:imgEffect>
                        <a14:brightnessContrast bright="11000" contrast="1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9024" y="5875780"/>
              <a:ext cx="2011680" cy="27303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46" name="TextBox 45"/>
            <p:cNvSpPr txBox="1"/>
            <p:nvPr/>
          </p:nvSpPr>
          <p:spPr>
            <a:xfrm>
              <a:off x="7270934" y="5859126"/>
              <a:ext cx="661592" cy="2877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BCL-2</a:t>
              </a:r>
            </a:p>
          </p:txBody>
        </p:sp>
        <p:pic>
          <p:nvPicPr>
            <p:cNvPr id="47" name="Picture 9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sharpenSoften amount="25000"/>
                      </a14:imgEffect>
                      <a14:imgEffect>
                        <a14:brightnessContrast bright="10000" contrast="1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9024" y="5541531"/>
              <a:ext cx="2011680" cy="28952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48" name="TextBox 47"/>
            <p:cNvSpPr txBox="1"/>
            <p:nvPr/>
          </p:nvSpPr>
          <p:spPr>
            <a:xfrm>
              <a:off x="7270934" y="5537508"/>
              <a:ext cx="677461" cy="2877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Bcl-x</a:t>
              </a:r>
              <a:r>
                <a:rPr lang="en-US" sz="11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L</a:t>
              </a:r>
              <a:endParaRPr lang="en-US" sz="1100" b="1" baseline="-250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9" name="Picture 10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sharpenSoften amount="25000"/>
                      </a14:imgEffect>
                      <a14:imgEffect>
                        <a14:brightnessContrast bright="15000" contrast="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9024" y="4272903"/>
              <a:ext cx="2011680" cy="2717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50" name="TextBox 49"/>
            <p:cNvSpPr txBox="1"/>
            <p:nvPr/>
          </p:nvSpPr>
          <p:spPr>
            <a:xfrm>
              <a:off x="7270934" y="4277231"/>
              <a:ext cx="62388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c-MYC</a:t>
              </a:r>
            </a:p>
          </p:txBody>
        </p:sp>
        <p:pic>
          <p:nvPicPr>
            <p:cNvPr id="51" name="Picture 11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sharpenSoften amount="25000"/>
                      </a14:imgEffect>
                      <a14:imgEffect>
                        <a14:brightnessContrast bright="9000" contrast="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9024" y="4588694"/>
              <a:ext cx="2011680" cy="25351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52" name="TextBox 51"/>
            <p:cNvSpPr txBox="1"/>
            <p:nvPr/>
          </p:nvSpPr>
          <p:spPr>
            <a:xfrm>
              <a:off x="7270934" y="4575982"/>
              <a:ext cx="57099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CDK4</a:t>
              </a:r>
            </a:p>
          </p:txBody>
        </p:sp>
        <p:pic>
          <p:nvPicPr>
            <p:cNvPr id="53" name="Picture 12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sharpenSoften amount="25000"/>
                      </a14:imgEffect>
                      <a14:imgEffect>
                        <a14:brightnessContrast bright="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9024" y="4884129"/>
              <a:ext cx="2011680" cy="25864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54" name="TextBox 53"/>
            <p:cNvSpPr txBox="1"/>
            <p:nvPr/>
          </p:nvSpPr>
          <p:spPr>
            <a:xfrm>
              <a:off x="7270934" y="4876503"/>
              <a:ext cx="57099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CDK6</a:t>
              </a:r>
            </a:p>
          </p:txBody>
        </p:sp>
        <p:pic>
          <p:nvPicPr>
            <p:cNvPr id="55" name="Picture 13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sharpenSoften amount="25000"/>
                      </a14:imgEffect>
                      <a14:imgEffect>
                        <a14:brightnessContrast bright="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9024" y="6194635"/>
              <a:ext cx="2011680" cy="29341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56" name="TextBox 55"/>
            <p:cNvSpPr txBox="1"/>
            <p:nvPr/>
          </p:nvSpPr>
          <p:spPr>
            <a:xfrm>
              <a:off x="7270934" y="6174057"/>
              <a:ext cx="75854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Cl PARP</a:t>
              </a:r>
            </a:p>
          </p:txBody>
        </p:sp>
        <p:pic>
          <p:nvPicPr>
            <p:cNvPr id="57" name="Picture 14"/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sharpenSoften amount="25000"/>
                      </a14:imgEffect>
                      <a14:imgEffect>
                        <a14:brightnessContrast bright="1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9024" y="5183833"/>
              <a:ext cx="2011680" cy="31457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58" name="TextBox 57"/>
            <p:cNvSpPr txBox="1"/>
            <p:nvPr/>
          </p:nvSpPr>
          <p:spPr>
            <a:xfrm>
              <a:off x="7270934" y="5197351"/>
              <a:ext cx="5132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PIM1</a:t>
              </a:r>
            </a:p>
          </p:txBody>
        </p:sp>
        <p:pic>
          <p:nvPicPr>
            <p:cNvPr id="59" name="Picture 15"/>
            <p:cNvPicPr>
              <a:picLocks noChangeAspect="1" noChangeArrowheads="1"/>
            </p:cNvPicPr>
            <p:nvPr/>
          </p:nvPicPr>
          <p:blipFill>
            <a:blip r:embed="rId28" cstate="print">
              <a:extLst>
                <a:ext uri="{BEBA8EAE-BF5A-486C-A8C5-ECC9F3942E4B}">
                  <a14:imgProps xmlns:a14="http://schemas.microsoft.com/office/drawing/2010/main">
                    <a14:imgLayer r:embed="rId29">
                      <a14:imgEffect>
                        <a14:sharpenSoften amount="25000"/>
                      </a14:imgEffect>
                      <a14:imgEffect>
                        <a14:brightnessContrast bright="4000" contrast="1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9024" y="6530133"/>
              <a:ext cx="2011680" cy="25166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60" name="TextBox 59"/>
            <p:cNvSpPr txBox="1"/>
            <p:nvPr/>
          </p:nvSpPr>
          <p:spPr>
            <a:xfrm>
              <a:off x="7270934" y="6517220"/>
              <a:ext cx="67037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β-Actin</a:t>
              </a:r>
            </a:p>
          </p:txBody>
        </p:sp>
        <p:cxnSp>
          <p:nvCxnSpPr>
            <p:cNvPr id="61" name="Straight Arrow Connector 60"/>
            <p:cNvCxnSpPr/>
            <p:nvPr/>
          </p:nvCxnSpPr>
          <p:spPr>
            <a:xfrm flipH="1">
              <a:off x="7147323" y="3123553"/>
              <a:ext cx="18288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flipH="1">
              <a:off x="7147323" y="3491254"/>
              <a:ext cx="18288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flipH="1">
              <a:off x="7147323" y="3800357"/>
              <a:ext cx="18288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H="1">
              <a:off x="7147323" y="4104556"/>
              <a:ext cx="18288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flipH="1">
              <a:off x="7147323" y="4415730"/>
              <a:ext cx="18288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 flipH="1">
              <a:off x="7147323" y="4722586"/>
              <a:ext cx="18288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 flipH="1">
              <a:off x="7147323" y="5017673"/>
              <a:ext cx="18288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 flipH="1">
              <a:off x="7147323" y="5334074"/>
              <a:ext cx="18288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 flipH="1">
              <a:off x="7147323" y="5670744"/>
              <a:ext cx="18288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 flipH="1">
              <a:off x="7147323" y="5997625"/>
              <a:ext cx="18288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 flipH="1">
              <a:off x="7147323" y="6312555"/>
              <a:ext cx="18288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 flipH="1">
              <a:off x="7147323" y="6655966"/>
              <a:ext cx="18288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TextBox 72"/>
          <p:cNvSpPr txBox="1"/>
          <p:nvPr/>
        </p:nvSpPr>
        <p:spPr>
          <a:xfrm>
            <a:off x="5939640" y="714375"/>
            <a:ext cx="2801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G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4" name="Table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718217"/>
              </p:ext>
            </p:extLst>
          </p:nvPr>
        </p:nvGraphicFramePr>
        <p:xfrm>
          <a:off x="118303" y="3336033"/>
          <a:ext cx="2777297" cy="1859280"/>
        </p:xfrm>
        <a:graphic>
          <a:graphicData uri="http://schemas.openxmlformats.org/drawingml/2006/table">
            <a:tbl>
              <a:tblPr/>
              <a:tblGrid>
                <a:gridCol w="658914"/>
                <a:gridCol w="794394"/>
                <a:gridCol w="604091"/>
                <a:gridCol w="719898"/>
              </a:tblGrid>
              <a:tr h="0">
                <a:tc gridSpan="2">
                  <a:txBody>
                    <a:bodyPr/>
                    <a:lstStyle/>
                    <a:p>
                      <a:pPr algn="l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HEL92.1.7</a:t>
                      </a:r>
                      <a:r>
                        <a:rPr lang="en-US" sz="1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cells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JQ1</a:t>
                      </a:r>
                      <a:r>
                        <a:rPr lang="en-US" sz="1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000" b="1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nM</a:t>
                      </a:r>
                      <a:r>
                        <a:rPr lang="en-US" sz="1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pacritinib</a:t>
                      </a:r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US" sz="10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nM</a:t>
                      </a:r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 Value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0.541</a:t>
                      </a:r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0.4558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0.378 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0.8943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0.442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0.8571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0.523 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0.8657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0.616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7.25E-4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6" name="Table 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54281"/>
              </p:ext>
            </p:extLst>
          </p:nvPr>
        </p:nvGraphicFramePr>
        <p:xfrm>
          <a:off x="3076510" y="3335655"/>
          <a:ext cx="2867090" cy="2103120"/>
        </p:xfrm>
        <a:graphic>
          <a:graphicData uri="http://schemas.openxmlformats.org/drawingml/2006/table">
            <a:tbl>
              <a:tblPr/>
              <a:tblGrid>
                <a:gridCol w="739363"/>
                <a:gridCol w="786426"/>
                <a:gridCol w="605377"/>
                <a:gridCol w="735924"/>
              </a:tblGrid>
              <a:tr h="0">
                <a:tc gridSpan="2">
                  <a:txBody>
                    <a:bodyPr/>
                    <a:lstStyle/>
                    <a:p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SET2 cells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JQ1</a:t>
                      </a:r>
                    </a:p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US" sz="10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nM</a:t>
                      </a:r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pacritinib</a:t>
                      </a:r>
                      <a:r>
                        <a:rPr lang="en-US" sz="1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US" sz="1000" b="1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nM</a:t>
                      </a:r>
                      <a:r>
                        <a:rPr lang="en-US" sz="1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Fa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 Value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0.505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0.2051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0.579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0.1495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0.650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0.1072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0.702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0.0847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0.810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0.0389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0.756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0.0786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3672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145473" y="677427"/>
            <a:ext cx="2916936" cy="2170607"/>
            <a:chOff x="784226" y="879834"/>
            <a:chExt cx="3090137" cy="2170607"/>
          </a:xfrm>
        </p:grpSpPr>
        <p:sp>
          <p:nvSpPr>
            <p:cNvPr id="3" name="Line 7"/>
            <p:cNvSpPr>
              <a:spLocks noChangeShapeType="1"/>
            </p:cNvSpPr>
            <p:nvPr/>
          </p:nvSpPr>
          <p:spPr bwMode="auto">
            <a:xfrm>
              <a:off x="1037383" y="2553059"/>
              <a:ext cx="2765425" cy="0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Rectangle 3"/>
            <p:cNvSpPr>
              <a:spLocks noChangeArrowheads="1"/>
            </p:cNvSpPr>
            <p:nvPr/>
          </p:nvSpPr>
          <p:spPr bwMode="auto">
            <a:xfrm>
              <a:off x="1173908" y="2600684"/>
              <a:ext cx="7053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Line 9"/>
            <p:cNvSpPr>
              <a:spLocks noChangeShapeType="1"/>
            </p:cNvSpPr>
            <p:nvPr/>
          </p:nvSpPr>
          <p:spPr bwMode="auto">
            <a:xfrm>
              <a:off x="1231058" y="2553059"/>
              <a:ext cx="0" cy="47625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1639046" y="2600684"/>
              <a:ext cx="17633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0.2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Line 11"/>
            <p:cNvSpPr>
              <a:spLocks noChangeShapeType="1"/>
            </p:cNvSpPr>
            <p:nvPr/>
          </p:nvSpPr>
          <p:spPr bwMode="auto">
            <a:xfrm>
              <a:off x="1743821" y="2553059"/>
              <a:ext cx="0" cy="47625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2153396" y="2600684"/>
              <a:ext cx="17633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0.4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Line 13"/>
            <p:cNvSpPr>
              <a:spLocks noChangeShapeType="1"/>
            </p:cNvSpPr>
            <p:nvPr/>
          </p:nvSpPr>
          <p:spPr bwMode="auto">
            <a:xfrm>
              <a:off x="2258171" y="2553059"/>
              <a:ext cx="0" cy="47625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2667746" y="2600684"/>
              <a:ext cx="17633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0.6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Line 15"/>
            <p:cNvSpPr>
              <a:spLocks noChangeShapeType="1"/>
            </p:cNvSpPr>
            <p:nvPr/>
          </p:nvSpPr>
          <p:spPr bwMode="auto">
            <a:xfrm>
              <a:off x="2772521" y="2553059"/>
              <a:ext cx="0" cy="47625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3183683" y="2600684"/>
              <a:ext cx="17633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0.8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Line 17"/>
            <p:cNvSpPr>
              <a:spLocks noChangeShapeType="1"/>
            </p:cNvSpPr>
            <p:nvPr/>
          </p:nvSpPr>
          <p:spPr bwMode="auto">
            <a:xfrm>
              <a:off x="3288458" y="2553059"/>
              <a:ext cx="0" cy="47625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3698033" y="2600684"/>
              <a:ext cx="17633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1.0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Line 19"/>
            <p:cNvSpPr>
              <a:spLocks noChangeShapeType="1"/>
            </p:cNvSpPr>
            <p:nvPr/>
          </p:nvSpPr>
          <p:spPr bwMode="auto">
            <a:xfrm>
              <a:off x="3802808" y="2553059"/>
              <a:ext cx="0" cy="47625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Line 20"/>
            <p:cNvSpPr>
              <a:spLocks noChangeShapeType="1"/>
            </p:cNvSpPr>
            <p:nvPr/>
          </p:nvSpPr>
          <p:spPr bwMode="auto">
            <a:xfrm flipV="1">
              <a:off x="1231058" y="965559"/>
              <a:ext cx="0" cy="1712913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Line 21"/>
            <p:cNvSpPr>
              <a:spLocks noChangeShapeType="1"/>
            </p:cNvSpPr>
            <p:nvPr/>
          </p:nvSpPr>
          <p:spPr bwMode="auto">
            <a:xfrm flipH="1">
              <a:off x="1167558" y="2553059"/>
              <a:ext cx="63500" cy="0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991802" y="2467334"/>
              <a:ext cx="7053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Line 23"/>
            <p:cNvSpPr>
              <a:spLocks noChangeShapeType="1"/>
            </p:cNvSpPr>
            <p:nvPr/>
          </p:nvSpPr>
          <p:spPr bwMode="auto">
            <a:xfrm flipH="1">
              <a:off x="1167558" y="2026009"/>
              <a:ext cx="63500" cy="0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964358" y="1940284"/>
              <a:ext cx="17633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0.5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Line 25"/>
            <p:cNvSpPr>
              <a:spLocks noChangeShapeType="1"/>
            </p:cNvSpPr>
            <p:nvPr/>
          </p:nvSpPr>
          <p:spPr bwMode="auto">
            <a:xfrm flipH="1">
              <a:off x="1167558" y="1497371"/>
              <a:ext cx="63500" cy="0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964358" y="1411646"/>
              <a:ext cx="17633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1.0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Line 27"/>
            <p:cNvSpPr>
              <a:spLocks noChangeShapeType="1"/>
            </p:cNvSpPr>
            <p:nvPr/>
          </p:nvSpPr>
          <p:spPr bwMode="auto">
            <a:xfrm flipH="1">
              <a:off x="1167558" y="965559"/>
              <a:ext cx="63500" cy="0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964358" y="879834"/>
              <a:ext cx="17633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1.5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1790082" y="2865775"/>
              <a:ext cx="127703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Fractional Effect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 rot="16200000">
              <a:off x="797050" y="1618864"/>
              <a:ext cx="12824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CI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Line 31"/>
            <p:cNvSpPr>
              <a:spLocks noChangeShapeType="1"/>
            </p:cNvSpPr>
            <p:nvPr/>
          </p:nvSpPr>
          <p:spPr bwMode="auto">
            <a:xfrm>
              <a:off x="2216896" y="1652946"/>
              <a:ext cx="91440" cy="9144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Line 32"/>
            <p:cNvSpPr>
              <a:spLocks noChangeShapeType="1"/>
            </p:cNvSpPr>
            <p:nvPr/>
          </p:nvSpPr>
          <p:spPr bwMode="auto">
            <a:xfrm flipV="1">
              <a:off x="2216896" y="1652946"/>
              <a:ext cx="91440" cy="9144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Line 33"/>
            <p:cNvSpPr>
              <a:spLocks noChangeShapeType="1"/>
            </p:cNvSpPr>
            <p:nvPr/>
          </p:nvSpPr>
          <p:spPr bwMode="auto">
            <a:xfrm>
              <a:off x="2401046" y="1748196"/>
              <a:ext cx="91440" cy="9144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Line 34"/>
            <p:cNvSpPr>
              <a:spLocks noChangeShapeType="1"/>
            </p:cNvSpPr>
            <p:nvPr/>
          </p:nvSpPr>
          <p:spPr bwMode="auto">
            <a:xfrm flipV="1">
              <a:off x="2401046" y="1748196"/>
              <a:ext cx="91440" cy="9144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Line 35"/>
            <p:cNvSpPr>
              <a:spLocks noChangeShapeType="1"/>
            </p:cNvSpPr>
            <p:nvPr/>
          </p:nvSpPr>
          <p:spPr bwMode="auto">
            <a:xfrm>
              <a:off x="2610596" y="1849796"/>
              <a:ext cx="91440" cy="9144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Line 36"/>
            <p:cNvSpPr>
              <a:spLocks noChangeShapeType="1"/>
            </p:cNvSpPr>
            <p:nvPr/>
          </p:nvSpPr>
          <p:spPr bwMode="auto">
            <a:xfrm flipV="1">
              <a:off x="2610596" y="1849796"/>
              <a:ext cx="91440" cy="9144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Line 37"/>
            <p:cNvSpPr>
              <a:spLocks noChangeShapeType="1"/>
            </p:cNvSpPr>
            <p:nvPr/>
          </p:nvSpPr>
          <p:spPr bwMode="auto">
            <a:xfrm>
              <a:off x="2759821" y="1884721"/>
              <a:ext cx="91440" cy="9144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Line 38"/>
            <p:cNvSpPr>
              <a:spLocks noChangeShapeType="1"/>
            </p:cNvSpPr>
            <p:nvPr/>
          </p:nvSpPr>
          <p:spPr bwMode="auto">
            <a:xfrm flipV="1">
              <a:off x="2759821" y="1884721"/>
              <a:ext cx="91440" cy="9144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Line 39"/>
            <p:cNvSpPr>
              <a:spLocks noChangeShapeType="1"/>
            </p:cNvSpPr>
            <p:nvPr/>
          </p:nvSpPr>
          <p:spPr bwMode="auto">
            <a:xfrm>
              <a:off x="2937621" y="1878371"/>
              <a:ext cx="91440" cy="9144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Line 40"/>
            <p:cNvSpPr>
              <a:spLocks noChangeShapeType="1"/>
            </p:cNvSpPr>
            <p:nvPr/>
          </p:nvSpPr>
          <p:spPr bwMode="auto">
            <a:xfrm flipV="1">
              <a:off x="2937621" y="1878371"/>
              <a:ext cx="91440" cy="9144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auto">
            <a:xfrm>
              <a:off x="1838324" y="971550"/>
              <a:ext cx="1929559" cy="960796"/>
            </a:xfrm>
            <a:custGeom>
              <a:avLst/>
              <a:gdLst>
                <a:gd name="T0" fmla="*/ 20 w 1329"/>
                <a:gd name="T1" fmla="*/ 100 h 918"/>
                <a:gd name="T2" fmla="*/ 44 w 1329"/>
                <a:gd name="T3" fmla="*/ 203 h 918"/>
                <a:gd name="T4" fmla="*/ 68 w 1329"/>
                <a:gd name="T5" fmla="*/ 287 h 918"/>
                <a:gd name="T6" fmla="*/ 92 w 1329"/>
                <a:gd name="T7" fmla="*/ 359 h 918"/>
                <a:gd name="T8" fmla="*/ 116 w 1329"/>
                <a:gd name="T9" fmla="*/ 421 h 918"/>
                <a:gd name="T10" fmla="*/ 140 w 1329"/>
                <a:gd name="T11" fmla="*/ 475 h 918"/>
                <a:gd name="T12" fmla="*/ 164 w 1329"/>
                <a:gd name="T13" fmla="*/ 523 h 918"/>
                <a:gd name="T14" fmla="*/ 188 w 1329"/>
                <a:gd name="T15" fmla="*/ 563 h 918"/>
                <a:gd name="T16" fmla="*/ 212 w 1329"/>
                <a:gd name="T17" fmla="*/ 602 h 918"/>
                <a:gd name="T18" fmla="*/ 236 w 1329"/>
                <a:gd name="T19" fmla="*/ 634 h 918"/>
                <a:gd name="T20" fmla="*/ 260 w 1329"/>
                <a:gd name="T21" fmla="*/ 664 h 918"/>
                <a:gd name="T22" fmla="*/ 284 w 1329"/>
                <a:gd name="T23" fmla="*/ 690 h 918"/>
                <a:gd name="T24" fmla="*/ 308 w 1329"/>
                <a:gd name="T25" fmla="*/ 712 h 918"/>
                <a:gd name="T26" fmla="*/ 332 w 1329"/>
                <a:gd name="T27" fmla="*/ 734 h 918"/>
                <a:gd name="T28" fmla="*/ 356 w 1329"/>
                <a:gd name="T29" fmla="*/ 752 h 918"/>
                <a:gd name="T30" fmla="*/ 380 w 1329"/>
                <a:gd name="T31" fmla="*/ 770 h 918"/>
                <a:gd name="T32" fmla="*/ 404 w 1329"/>
                <a:gd name="T33" fmla="*/ 786 h 918"/>
                <a:gd name="T34" fmla="*/ 428 w 1329"/>
                <a:gd name="T35" fmla="*/ 800 h 918"/>
                <a:gd name="T36" fmla="*/ 452 w 1329"/>
                <a:gd name="T37" fmla="*/ 814 h 918"/>
                <a:gd name="T38" fmla="*/ 476 w 1329"/>
                <a:gd name="T39" fmla="*/ 826 h 918"/>
                <a:gd name="T40" fmla="*/ 500 w 1329"/>
                <a:gd name="T41" fmla="*/ 836 h 918"/>
                <a:gd name="T42" fmla="*/ 524 w 1329"/>
                <a:gd name="T43" fmla="*/ 846 h 918"/>
                <a:gd name="T44" fmla="*/ 548 w 1329"/>
                <a:gd name="T45" fmla="*/ 854 h 918"/>
                <a:gd name="T46" fmla="*/ 572 w 1329"/>
                <a:gd name="T47" fmla="*/ 864 h 918"/>
                <a:gd name="T48" fmla="*/ 596 w 1329"/>
                <a:gd name="T49" fmla="*/ 870 h 918"/>
                <a:gd name="T50" fmla="*/ 620 w 1329"/>
                <a:gd name="T51" fmla="*/ 878 h 918"/>
                <a:gd name="T52" fmla="*/ 644 w 1329"/>
                <a:gd name="T53" fmla="*/ 884 h 918"/>
                <a:gd name="T54" fmla="*/ 668 w 1329"/>
                <a:gd name="T55" fmla="*/ 890 h 918"/>
                <a:gd name="T56" fmla="*/ 692 w 1329"/>
                <a:gd name="T57" fmla="*/ 894 h 918"/>
                <a:gd name="T58" fmla="*/ 716 w 1329"/>
                <a:gd name="T59" fmla="*/ 898 h 918"/>
                <a:gd name="T60" fmla="*/ 740 w 1329"/>
                <a:gd name="T61" fmla="*/ 902 h 918"/>
                <a:gd name="T62" fmla="*/ 764 w 1329"/>
                <a:gd name="T63" fmla="*/ 906 h 918"/>
                <a:gd name="T64" fmla="*/ 788 w 1329"/>
                <a:gd name="T65" fmla="*/ 910 h 918"/>
                <a:gd name="T66" fmla="*/ 812 w 1329"/>
                <a:gd name="T67" fmla="*/ 912 h 918"/>
                <a:gd name="T68" fmla="*/ 836 w 1329"/>
                <a:gd name="T69" fmla="*/ 914 h 918"/>
                <a:gd name="T70" fmla="*/ 860 w 1329"/>
                <a:gd name="T71" fmla="*/ 916 h 918"/>
                <a:gd name="T72" fmla="*/ 884 w 1329"/>
                <a:gd name="T73" fmla="*/ 916 h 918"/>
                <a:gd name="T74" fmla="*/ 908 w 1329"/>
                <a:gd name="T75" fmla="*/ 918 h 918"/>
                <a:gd name="T76" fmla="*/ 932 w 1329"/>
                <a:gd name="T77" fmla="*/ 918 h 918"/>
                <a:gd name="T78" fmla="*/ 957 w 1329"/>
                <a:gd name="T79" fmla="*/ 918 h 918"/>
                <a:gd name="T80" fmla="*/ 981 w 1329"/>
                <a:gd name="T81" fmla="*/ 918 h 918"/>
                <a:gd name="T82" fmla="*/ 1005 w 1329"/>
                <a:gd name="T83" fmla="*/ 916 h 918"/>
                <a:gd name="T84" fmla="*/ 1029 w 1329"/>
                <a:gd name="T85" fmla="*/ 914 h 918"/>
                <a:gd name="T86" fmla="*/ 1053 w 1329"/>
                <a:gd name="T87" fmla="*/ 912 h 918"/>
                <a:gd name="T88" fmla="*/ 1077 w 1329"/>
                <a:gd name="T89" fmla="*/ 910 h 918"/>
                <a:gd name="T90" fmla="*/ 1101 w 1329"/>
                <a:gd name="T91" fmla="*/ 906 h 918"/>
                <a:gd name="T92" fmla="*/ 1125 w 1329"/>
                <a:gd name="T93" fmla="*/ 902 h 918"/>
                <a:gd name="T94" fmla="*/ 1149 w 1329"/>
                <a:gd name="T95" fmla="*/ 896 h 918"/>
                <a:gd name="T96" fmla="*/ 1173 w 1329"/>
                <a:gd name="T97" fmla="*/ 890 h 918"/>
                <a:gd name="T98" fmla="*/ 1197 w 1329"/>
                <a:gd name="T99" fmla="*/ 882 h 918"/>
                <a:gd name="T100" fmla="*/ 1221 w 1329"/>
                <a:gd name="T101" fmla="*/ 870 h 918"/>
                <a:gd name="T102" fmla="*/ 1245 w 1329"/>
                <a:gd name="T103" fmla="*/ 856 h 918"/>
                <a:gd name="T104" fmla="*/ 1269 w 1329"/>
                <a:gd name="T105" fmla="*/ 838 h 918"/>
                <a:gd name="T106" fmla="*/ 1293 w 1329"/>
                <a:gd name="T107" fmla="*/ 810 h 918"/>
                <a:gd name="T108" fmla="*/ 1317 w 1329"/>
                <a:gd name="T109" fmla="*/ 762 h 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29" h="918">
                  <a:moveTo>
                    <a:pt x="0" y="0"/>
                  </a:moveTo>
                  <a:lnTo>
                    <a:pt x="4" y="22"/>
                  </a:lnTo>
                  <a:lnTo>
                    <a:pt x="8" y="42"/>
                  </a:lnTo>
                  <a:lnTo>
                    <a:pt x="12" y="62"/>
                  </a:lnTo>
                  <a:lnTo>
                    <a:pt x="16" y="82"/>
                  </a:lnTo>
                  <a:lnTo>
                    <a:pt x="20" y="100"/>
                  </a:lnTo>
                  <a:lnTo>
                    <a:pt x="24" y="118"/>
                  </a:lnTo>
                  <a:lnTo>
                    <a:pt x="28" y="136"/>
                  </a:lnTo>
                  <a:lnTo>
                    <a:pt x="32" y="152"/>
                  </a:lnTo>
                  <a:lnTo>
                    <a:pt x="36" y="170"/>
                  </a:lnTo>
                  <a:lnTo>
                    <a:pt x="40" y="186"/>
                  </a:lnTo>
                  <a:lnTo>
                    <a:pt x="44" y="203"/>
                  </a:lnTo>
                  <a:lnTo>
                    <a:pt x="48" y="217"/>
                  </a:lnTo>
                  <a:lnTo>
                    <a:pt x="52" y="231"/>
                  </a:lnTo>
                  <a:lnTo>
                    <a:pt x="56" y="247"/>
                  </a:lnTo>
                  <a:lnTo>
                    <a:pt x="60" y="261"/>
                  </a:lnTo>
                  <a:lnTo>
                    <a:pt x="64" y="273"/>
                  </a:lnTo>
                  <a:lnTo>
                    <a:pt x="68" y="287"/>
                  </a:lnTo>
                  <a:lnTo>
                    <a:pt x="72" y="299"/>
                  </a:lnTo>
                  <a:lnTo>
                    <a:pt x="76" y="313"/>
                  </a:lnTo>
                  <a:lnTo>
                    <a:pt x="80" y="325"/>
                  </a:lnTo>
                  <a:lnTo>
                    <a:pt x="84" y="337"/>
                  </a:lnTo>
                  <a:lnTo>
                    <a:pt x="88" y="347"/>
                  </a:lnTo>
                  <a:lnTo>
                    <a:pt x="92" y="359"/>
                  </a:lnTo>
                  <a:lnTo>
                    <a:pt x="96" y="371"/>
                  </a:lnTo>
                  <a:lnTo>
                    <a:pt x="100" y="381"/>
                  </a:lnTo>
                  <a:lnTo>
                    <a:pt x="104" y="391"/>
                  </a:lnTo>
                  <a:lnTo>
                    <a:pt x="108" y="401"/>
                  </a:lnTo>
                  <a:lnTo>
                    <a:pt x="112" y="411"/>
                  </a:lnTo>
                  <a:lnTo>
                    <a:pt x="116" y="421"/>
                  </a:lnTo>
                  <a:lnTo>
                    <a:pt x="120" y="431"/>
                  </a:lnTo>
                  <a:lnTo>
                    <a:pt x="124" y="441"/>
                  </a:lnTo>
                  <a:lnTo>
                    <a:pt x="128" y="449"/>
                  </a:lnTo>
                  <a:lnTo>
                    <a:pt x="132" y="459"/>
                  </a:lnTo>
                  <a:lnTo>
                    <a:pt x="136" y="467"/>
                  </a:lnTo>
                  <a:lnTo>
                    <a:pt x="140" y="475"/>
                  </a:lnTo>
                  <a:lnTo>
                    <a:pt x="144" y="483"/>
                  </a:lnTo>
                  <a:lnTo>
                    <a:pt x="148" y="491"/>
                  </a:lnTo>
                  <a:lnTo>
                    <a:pt x="152" y="499"/>
                  </a:lnTo>
                  <a:lnTo>
                    <a:pt x="156" y="507"/>
                  </a:lnTo>
                  <a:lnTo>
                    <a:pt x="160" y="515"/>
                  </a:lnTo>
                  <a:lnTo>
                    <a:pt x="164" y="523"/>
                  </a:lnTo>
                  <a:lnTo>
                    <a:pt x="168" y="529"/>
                  </a:lnTo>
                  <a:lnTo>
                    <a:pt x="172" y="537"/>
                  </a:lnTo>
                  <a:lnTo>
                    <a:pt x="176" y="543"/>
                  </a:lnTo>
                  <a:lnTo>
                    <a:pt x="180" y="551"/>
                  </a:lnTo>
                  <a:lnTo>
                    <a:pt x="184" y="557"/>
                  </a:lnTo>
                  <a:lnTo>
                    <a:pt x="188" y="563"/>
                  </a:lnTo>
                  <a:lnTo>
                    <a:pt x="192" y="571"/>
                  </a:lnTo>
                  <a:lnTo>
                    <a:pt x="196" y="577"/>
                  </a:lnTo>
                  <a:lnTo>
                    <a:pt x="200" y="584"/>
                  </a:lnTo>
                  <a:lnTo>
                    <a:pt x="204" y="590"/>
                  </a:lnTo>
                  <a:lnTo>
                    <a:pt x="208" y="596"/>
                  </a:lnTo>
                  <a:lnTo>
                    <a:pt x="212" y="602"/>
                  </a:lnTo>
                  <a:lnTo>
                    <a:pt x="216" y="608"/>
                  </a:lnTo>
                  <a:lnTo>
                    <a:pt x="220" y="612"/>
                  </a:lnTo>
                  <a:lnTo>
                    <a:pt x="224" y="618"/>
                  </a:lnTo>
                  <a:lnTo>
                    <a:pt x="228" y="624"/>
                  </a:lnTo>
                  <a:lnTo>
                    <a:pt x="232" y="628"/>
                  </a:lnTo>
                  <a:lnTo>
                    <a:pt x="236" y="634"/>
                  </a:lnTo>
                  <a:lnTo>
                    <a:pt x="240" y="640"/>
                  </a:lnTo>
                  <a:lnTo>
                    <a:pt x="244" y="644"/>
                  </a:lnTo>
                  <a:lnTo>
                    <a:pt x="248" y="648"/>
                  </a:lnTo>
                  <a:lnTo>
                    <a:pt x="252" y="654"/>
                  </a:lnTo>
                  <a:lnTo>
                    <a:pt x="256" y="658"/>
                  </a:lnTo>
                  <a:lnTo>
                    <a:pt x="260" y="664"/>
                  </a:lnTo>
                  <a:lnTo>
                    <a:pt x="264" y="668"/>
                  </a:lnTo>
                  <a:lnTo>
                    <a:pt x="268" y="672"/>
                  </a:lnTo>
                  <a:lnTo>
                    <a:pt x="272" y="676"/>
                  </a:lnTo>
                  <a:lnTo>
                    <a:pt x="276" y="680"/>
                  </a:lnTo>
                  <a:lnTo>
                    <a:pt x="280" y="684"/>
                  </a:lnTo>
                  <a:lnTo>
                    <a:pt x="284" y="690"/>
                  </a:lnTo>
                  <a:lnTo>
                    <a:pt x="288" y="694"/>
                  </a:lnTo>
                  <a:lnTo>
                    <a:pt x="292" y="698"/>
                  </a:lnTo>
                  <a:lnTo>
                    <a:pt x="296" y="702"/>
                  </a:lnTo>
                  <a:lnTo>
                    <a:pt x="300" y="704"/>
                  </a:lnTo>
                  <a:lnTo>
                    <a:pt x="304" y="708"/>
                  </a:lnTo>
                  <a:lnTo>
                    <a:pt x="308" y="712"/>
                  </a:lnTo>
                  <a:lnTo>
                    <a:pt x="312" y="716"/>
                  </a:lnTo>
                  <a:lnTo>
                    <a:pt x="316" y="720"/>
                  </a:lnTo>
                  <a:lnTo>
                    <a:pt x="320" y="724"/>
                  </a:lnTo>
                  <a:lnTo>
                    <a:pt x="324" y="726"/>
                  </a:lnTo>
                  <a:lnTo>
                    <a:pt x="328" y="730"/>
                  </a:lnTo>
                  <a:lnTo>
                    <a:pt x="332" y="734"/>
                  </a:lnTo>
                  <a:lnTo>
                    <a:pt x="336" y="736"/>
                  </a:lnTo>
                  <a:lnTo>
                    <a:pt x="340" y="740"/>
                  </a:lnTo>
                  <a:lnTo>
                    <a:pt x="344" y="744"/>
                  </a:lnTo>
                  <a:lnTo>
                    <a:pt x="348" y="746"/>
                  </a:lnTo>
                  <a:lnTo>
                    <a:pt x="352" y="750"/>
                  </a:lnTo>
                  <a:lnTo>
                    <a:pt x="356" y="752"/>
                  </a:lnTo>
                  <a:lnTo>
                    <a:pt x="360" y="756"/>
                  </a:lnTo>
                  <a:lnTo>
                    <a:pt x="364" y="758"/>
                  </a:lnTo>
                  <a:lnTo>
                    <a:pt x="368" y="762"/>
                  </a:lnTo>
                  <a:lnTo>
                    <a:pt x="372" y="764"/>
                  </a:lnTo>
                  <a:lnTo>
                    <a:pt x="376" y="768"/>
                  </a:lnTo>
                  <a:lnTo>
                    <a:pt x="380" y="770"/>
                  </a:lnTo>
                  <a:lnTo>
                    <a:pt x="384" y="772"/>
                  </a:lnTo>
                  <a:lnTo>
                    <a:pt x="388" y="776"/>
                  </a:lnTo>
                  <a:lnTo>
                    <a:pt x="392" y="778"/>
                  </a:lnTo>
                  <a:lnTo>
                    <a:pt x="396" y="780"/>
                  </a:lnTo>
                  <a:lnTo>
                    <a:pt x="400" y="784"/>
                  </a:lnTo>
                  <a:lnTo>
                    <a:pt x="404" y="786"/>
                  </a:lnTo>
                  <a:lnTo>
                    <a:pt x="408" y="788"/>
                  </a:lnTo>
                  <a:lnTo>
                    <a:pt x="412" y="790"/>
                  </a:lnTo>
                  <a:lnTo>
                    <a:pt x="416" y="794"/>
                  </a:lnTo>
                  <a:lnTo>
                    <a:pt x="420" y="796"/>
                  </a:lnTo>
                  <a:lnTo>
                    <a:pt x="424" y="798"/>
                  </a:lnTo>
                  <a:lnTo>
                    <a:pt x="428" y="800"/>
                  </a:lnTo>
                  <a:lnTo>
                    <a:pt x="432" y="802"/>
                  </a:lnTo>
                  <a:lnTo>
                    <a:pt x="436" y="804"/>
                  </a:lnTo>
                  <a:lnTo>
                    <a:pt x="440" y="806"/>
                  </a:lnTo>
                  <a:lnTo>
                    <a:pt x="444" y="808"/>
                  </a:lnTo>
                  <a:lnTo>
                    <a:pt x="448" y="812"/>
                  </a:lnTo>
                  <a:lnTo>
                    <a:pt x="452" y="814"/>
                  </a:lnTo>
                  <a:lnTo>
                    <a:pt x="456" y="816"/>
                  </a:lnTo>
                  <a:lnTo>
                    <a:pt x="460" y="818"/>
                  </a:lnTo>
                  <a:lnTo>
                    <a:pt x="464" y="820"/>
                  </a:lnTo>
                  <a:lnTo>
                    <a:pt x="468" y="822"/>
                  </a:lnTo>
                  <a:lnTo>
                    <a:pt x="472" y="824"/>
                  </a:lnTo>
                  <a:lnTo>
                    <a:pt x="476" y="826"/>
                  </a:lnTo>
                  <a:lnTo>
                    <a:pt x="480" y="826"/>
                  </a:lnTo>
                  <a:lnTo>
                    <a:pt x="484" y="828"/>
                  </a:lnTo>
                  <a:lnTo>
                    <a:pt x="488" y="830"/>
                  </a:lnTo>
                  <a:lnTo>
                    <a:pt x="492" y="832"/>
                  </a:lnTo>
                  <a:lnTo>
                    <a:pt x="496" y="834"/>
                  </a:lnTo>
                  <a:lnTo>
                    <a:pt x="500" y="836"/>
                  </a:lnTo>
                  <a:lnTo>
                    <a:pt x="504" y="838"/>
                  </a:lnTo>
                  <a:lnTo>
                    <a:pt x="508" y="840"/>
                  </a:lnTo>
                  <a:lnTo>
                    <a:pt x="512" y="840"/>
                  </a:lnTo>
                  <a:lnTo>
                    <a:pt x="516" y="842"/>
                  </a:lnTo>
                  <a:lnTo>
                    <a:pt x="520" y="844"/>
                  </a:lnTo>
                  <a:lnTo>
                    <a:pt x="524" y="846"/>
                  </a:lnTo>
                  <a:lnTo>
                    <a:pt x="528" y="848"/>
                  </a:lnTo>
                  <a:lnTo>
                    <a:pt x="532" y="848"/>
                  </a:lnTo>
                  <a:lnTo>
                    <a:pt x="536" y="850"/>
                  </a:lnTo>
                  <a:lnTo>
                    <a:pt x="540" y="852"/>
                  </a:lnTo>
                  <a:lnTo>
                    <a:pt x="544" y="854"/>
                  </a:lnTo>
                  <a:lnTo>
                    <a:pt x="548" y="854"/>
                  </a:lnTo>
                  <a:lnTo>
                    <a:pt x="552" y="856"/>
                  </a:lnTo>
                  <a:lnTo>
                    <a:pt x="556" y="858"/>
                  </a:lnTo>
                  <a:lnTo>
                    <a:pt x="560" y="860"/>
                  </a:lnTo>
                  <a:lnTo>
                    <a:pt x="564" y="860"/>
                  </a:lnTo>
                  <a:lnTo>
                    <a:pt x="568" y="862"/>
                  </a:lnTo>
                  <a:lnTo>
                    <a:pt x="572" y="864"/>
                  </a:lnTo>
                  <a:lnTo>
                    <a:pt x="576" y="864"/>
                  </a:lnTo>
                  <a:lnTo>
                    <a:pt x="580" y="866"/>
                  </a:lnTo>
                  <a:lnTo>
                    <a:pt x="584" y="866"/>
                  </a:lnTo>
                  <a:lnTo>
                    <a:pt x="588" y="868"/>
                  </a:lnTo>
                  <a:lnTo>
                    <a:pt x="592" y="870"/>
                  </a:lnTo>
                  <a:lnTo>
                    <a:pt x="596" y="870"/>
                  </a:lnTo>
                  <a:lnTo>
                    <a:pt x="600" y="872"/>
                  </a:lnTo>
                  <a:lnTo>
                    <a:pt x="604" y="872"/>
                  </a:lnTo>
                  <a:lnTo>
                    <a:pt x="608" y="874"/>
                  </a:lnTo>
                  <a:lnTo>
                    <a:pt x="612" y="876"/>
                  </a:lnTo>
                  <a:lnTo>
                    <a:pt x="616" y="876"/>
                  </a:lnTo>
                  <a:lnTo>
                    <a:pt x="620" y="878"/>
                  </a:lnTo>
                  <a:lnTo>
                    <a:pt x="624" y="878"/>
                  </a:lnTo>
                  <a:lnTo>
                    <a:pt x="628" y="880"/>
                  </a:lnTo>
                  <a:lnTo>
                    <a:pt x="632" y="880"/>
                  </a:lnTo>
                  <a:lnTo>
                    <a:pt x="636" y="882"/>
                  </a:lnTo>
                  <a:lnTo>
                    <a:pt x="640" y="882"/>
                  </a:lnTo>
                  <a:lnTo>
                    <a:pt x="644" y="884"/>
                  </a:lnTo>
                  <a:lnTo>
                    <a:pt x="648" y="884"/>
                  </a:lnTo>
                  <a:lnTo>
                    <a:pt x="652" y="886"/>
                  </a:lnTo>
                  <a:lnTo>
                    <a:pt x="656" y="886"/>
                  </a:lnTo>
                  <a:lnTo>
                    <a:pt x="660" y="888"/>
                  </a:lnTo>
                  <a:lnTo>
                    <a:pt x="664" y="888"/>
                  </a:lnTo>
                  <a:lnTo>
                    <a:pt x="668" y="890"/>
                  </a:lnTo>
                  <a:lnTo>
                    <a:pt x="672" y="890"/>
                  </a:lnTo>
                  <a:lnTo>
                    <a:pt x="676" y="890"/>
                  </a:lnTo>
                  <a:lnTo>
                    <a:pt x="680" y="892"/>
                  </a:lnTo>
                  <a:lnTo>
                    <a:pt x="684" y="892"/>
                  </a:lnTo>
                  <a:lnTo>
                    <a:pt x="688" y="894"/>
                  </a:lnTo>
                  <a:lnTo>
                    <a:pt x="692" y="894"/>
                  </a:lnTo>
                  <a:lnTo>
                    <a:pt x="696" y="894"/>
                  </a:lnTo>
                  <a:lnTo>
                    <a:pt x="700" y="896"/>
                  </a:lnTo>
                  <a:lnTo>
                    <a:pt x="704" y="896"/>
                  </a:lnTo>
                  <a:lnTo>
                    <a:pt x="708" y="898"/>
                  </a:lnTo>
                  <a:lnTo>
                    <a:pt x="712" y="898"/>
                  </a:lnTo>
                  <a:lnTo>
                    <a:pt x="716" y="898"/>
                  </a:lnTo>
                  <a:lnTo>
                    <a:pt x="720" y="900"/>
                  </a:lnTo>
                  <a:lnTo>
                    <a:pt x="724" y="900"/>
                  </a:lnTo>
                  <a:lnTo>
                    <a:pt x="728" y="900"/>
                  </a:lnTo>
                  <a:lnTo>
                    <a:pt x="732" y="902"/>
                  </a:lnTo>
                  <a:lnTo>
                    <a:pt x="736" y="902"/>
                  </a:lnTo>
                  <a:lnTo>
                    <a:pt x="740" y="902"/>
                  </a:lnTo>
                  <a:lnTo>
                    <a:pt x="744" y="904"/>
                  </a:lnTo>
                  <a:lnTo>
                    <a:pt x="748" y="904"/>
                  </a:lnTo>
                  <a:lnTo>
                    <a:pt x="752" y="904"/>
                  </a:lnTo>
                  <a:lnTo>
                    <a:pt x="756" y="904"/>
                  </a:lnTo>
                  <a:lnTo>
                    <a:pt x="760" y="906"/>
                  </a:lnTo>
                  <a:lnTo>
                    <a:pt x="764" y="906"/>
                  </a:lnTo>
                  <a:lnTo>
                    <a:pt x="768" y="906"/>
                  </a:lnTo>
                  <a:lnTo>
                    <a:pt x="772" y="908"/>
                  </a:lnTo>
                  <a:lnTo>
                    <a:pt x="776" y="908"/>
                  </a:lnTo>
                  <a:lnTo>
                    <a:pt x="780" y="908"/>
                  </a:lnTo>
                  <a:lnTo>
                    <a:pt x="784" y="908"/>
                  </a:lnTo>
                  <a:lnTo>
                    <a:pt x="788" y="910"/>
                  </a:lnTo>
                  <a:lnTo>
                    <a:pt x="792" y="910"/>
                  </a:lnTo>
                  <a:lnTo>
                    <a:pt x="796" y="910"/>
                  </a:lnTo>
                  <a:lnTo>
                    <a:pt x="800" y="910"/>
                  </a:lnTo>
                  <a:lnTo>
                    <a:pt x="804" y="910"/>
                  </a:lnTo>
                  <a:lnTo>
                    <a:pt x="808" y="912"/>
                  </a:lnTo>
                  <a:lnTo>
                    <a:pt x="812" y="912"/>
                  </a:lnTo>
                  <a:lnTo>
                    <a:pt x="816" y="912"/>
                  </a:lnTo>
                  <a:lnTo>
                    <a:pt x="820" y="912"/>
                  </a:lnTo>
                  <a:lnTo>
                    <a:pt x="824" y="912"/>
                  </a:lnTo>
                  <a:lnTo>
                    <a:pt x="828" y="914"/>
                  </a:lnTo>
                  <a:lnTo>
                    <a:pt x="832" y="914"/>
                  </a:lnTo>
                  <a:lnTo>
                    <a:pt x="836" y="914"/>
                  </a:lnTo>
                  <a:lnTo>
                    <a:pt x="840" y="914"/>
                  </a:lnTo>
                  <a:lnTo>
                    <a:pt x="844" y="914"/>
                  </a:lnTo>
                  <a:lnTo>
                    <a:pt x="848" y="914"/>
                  </a:lnTo>
                  <a:lnTo>
                    <a:pt x="852" y="916"/>
                  </a:lnTo>
                  <a:lnTo>
                    <a:pt x="856" y="916"/>
                  </a:lnTo>
                  <a:lnTo>
                    <a:pt x="860" y="916"/>
                  </a:lnTo>
                  <a:lnTo>
                    <a:pt x="864" y="916"/>
                  </a:lnTo>
                  <a:lnTo>
                    <a:pt x="868" y="916"/>
                  </a:lnTo>
                  <a:lnTo>
                    <a:pt x="872" y="916"/>
                  </a:lnTo>
                  <a:lnTo>
                    <a:pt x="876" y="916"/>
                  </a:lnTo>
                  <a:lnTo>
                    <a:pt x="880" y="916"/>
                  </a:lnTo>
                  <a:lnTo>
                    <a:pt x="884" y="916"/>
                  </a:lnTo>
                  <a:lnTo>
                    <a:pt x="888" y="918"/>
                  </a:lnTo>
                  <a:lnTo>
                    <a:pt x="892" y="918"/>
                  </a:lnTo>
                  <a:lnTo>
                    <a:pt x="896" y="918"/>
                  </a:lnTo>
                  <a:lnTo>
                    <a:pt x="900" y="918"/>
                  </a:lnTo>
                  <a:lnTo>
                    <a:pt x="904" y="918"/>
                  </a:lnTo>
                  <a:lnTo>
                    <a:pt x="908" y="918"/>
                  </a:lnTo>
                  <a:lnTo>
                    <a:pt x="912" y="918"/>
                  </a:lnTo>
                  <a:lnTo>
                    <a:pt x="916" y="918"/>
                  </a:lnTo>
                  <a:lnTo>
                    <a:pt x="920" y="918"/>
                  </a:lnTo>
                  <a:lnTo>
                    <a:pt x="924" y="918"/>
                  </a:lnTo>
                  <a:lnTo>
                    <a:pt x="928" y="918"/>
                  </a:lnTo>
                  <a:lnTo>
                    <a:pt x="932" y="918"/>
                  </a:lnTo>
                  <a:lnTo>
                    <a:pt x="937" y="918"/>
                  </a:lnTo>
                  <a:lnTo>
                    <a:pt x="941" y="918"/>
                  </a:lnTo>
                  <a:lnTo>
                    <a:pt x="945" y="918"/>
                  </a:lnTo>
                  <a:lnTo>
                    <a:pt x="949" y="918"/>
                  </a:lnTo>
                  <a:lnTo>
                    <a:pt x="953" y="918"/>
                  </a:lnTo>
                  <a:lnTo>
                    <a:pt x="957" y="918"/>
                  </a:lnTo>
                  <a:lnTo>
                    <a:pt x="961" y="918"/>
                  </a:lnTo>
                  <a:lnTo>
                    <a:pt x="965" y="918"/>
                  </a:lnTo>
                  <a:lnTo>
                    <a:pt x="969" y="918"/>
                  </a:lnTo>
                  <a:lnTo>
                    <a:pt x="973" y="918"/>
                  </a:lnTo>
                  <a:lnTo>
                    <a:pt x="977" y="918"/>
                  </a:lnTo>
                  <a:lnTo>
                    <a:pt x="981" y="918"/>
                  </a:lnTo>
                  <a:lnTo>
                    <a:pt x="985" y="918"/>
                  </a:lnTo>
                  <a:lnTo>
                    <a:pt x="989" y="918"/>
                  </a:lnTo>
                  <a:lnTo>
                    <a:pt x="993" y="918"/>
                  </a:lnTo>
                  <a:lnTo>
                    <a:pt x="997" y="916"/>
                  </a:lnTo>
                  <a:lnTo>
                    <a:pt x="1001" y="916"/>
                  </a:lnTo>
                  <a:lnTo>
                    <a:pt x="1005" y="916"/>
                  </a:lnTo>
                  <a:lnTo>
                    <a:pt x="1009" y="916"/>
                  </a:lnTo>
                  <a:lnTo>
                    <a:pt x="1013" y="916"/>
                  </a:lnTo>
                  <a:lnTo>
                    <a:pt x="1017" y="916"/>
                  </a:lnTo>
                  <a:lnTo>
                    <a:pt x="1021" y="916"/>
                  </a:lnTo>
                  <a:lnTo>
                    <a:pt x="1025" y="916"/>
                  </a:lnTo>
                  <a:lnTo>
                    <a:pt x="1029" y="914"/>
                  </a:lnTo>
                  <a:lnTo>
                    <a:pt x="1033" y="914"/>
                  </a:lnTo>
                  <a:lnTo>
                    <a:pt x="1037" y="914"/>
                  </a:lnTo>
                  <a:lnTo>
                    <a:pt x="1041" y="914"/>
                  </a:lnTo>
                  <a:lnTo>
                    <a:pt x="1045" y="914"/>
                  </a:lnTo>
                  <a:lnTo>
                    <a:pt x="1049" y="914"/>
                  </a:lnTo>
                  <a:lnTo>
                    <a:pt x="1053" y="912"/>
                  </a:lnTo>
                  <a:lnTo>
                    <a:pt x="1057" y="912"/>
                  </a:lnTo>
                  <a:lnTo>
                    <a:pt x="1061" y="912"/>
                  </a:lnTo>
                  <a:lnTo>
                    <a:pt x="1065" y="912"/>
                  </a:lnTo>
                  <a:lnTo>
                    <a:pt x="1069" y="910"/>
                  </a:lnTo>
                  <a:lnTo>
                    <a:pt x="1073" y="910"/>
                  </a:lnTo>
                  <a:lnTo>
                    <a:pt x="1077" y="910"/>
                  </a:lnTo>
                  <a:lnTo>
                    <a:pt x="1081" y="910"/>
                  </a:lnTo>
                  <a:lnTo>
                    <a:pt x="1085" y="908"/>
                  </a:lnTo>
                  <a:lnTo>
                    <a:pt x="1089" y="908"/>
                  </a:lnTo>
                  <a:lnTo>
                    <a:pt x="1093" y="908"/>
                  </a:lnTo>
                  <a:lnTo>
                    <a:pt x="1097" y="906"/>
                  </a:lnTo>
                  <a:lnTo>
                    <a:pt x="1101" y="906"/>
                  </a:lnTo>
                  <a:lnTo>
                    <a:pt x="1105" y="906"/>
                  </a:lnTo>
                  <a:lnTo>
                    <a:pt x="1109" y="904"/>
                  </a:lnTo>
                  <a:lnTo>
                    <a:pt x="1113" y="904"/>
                  </a:lnTo>
                  <a:lnTo>
                    <a:pt x="1117" y="904"/>
                  </a:lnTo>
                  <a:lnTo>
                    <a:pt x="1121" y="902"/>
                  </a:lnTo>
                  <a:lnTo>
                    <a:pt x="1125" y="902"/>
                  </a:lnTo>
                  <a:lnTo>
                    <a:pt x="1129" y="902"/>
                  </a:lnTo>
                  <a:lnTo>
                    <a:pt x="1133" y="900"/>
                  </a:lnTo>
                  <a:lnTo>
                    <a:pt x="1137" y="900"/>
                  </a:lnTo>
                  <a:lnTo>
                    <a:pt x="1141" y="898"/>
                  </a:lnTo>
                  <a:lnTo>
                    <a:pt x="1145" y="898"/>
                  </a:lnTo>
                  <a:lnTo>
                    <a:pt x="1149" y="896"/>
                  </a:lnTo>
                  <a:lnTo>
                    <a:pt x="1153" y="896"/>
                  </a:lnTo>
                  <a:lnTo>
                    <a:pt x="1157" y="894"/>
                  </a:lnTo>
                  <a:lnTo>
                    <a:pt x="1161" y="894"/>
                  </a:lnTo>
                  <a:lnTo>
                    <a:pt x="1165" y="892"/>
                  </a:lnTo>
                  <a:lnTo>
                    <a:pt x="1169" y="890"/>
                  </a:lnTo>
                  <a:lnTo>
                    <a:pt x="1173" y="890"/>
                  </a:lnTo>
                  <a:lnTo>
                    <a:pt x="1177" y="888"/>
                  </a:lnTo>
                  <a:lnTo>
                    <a:pt x="1181" y="886"/>
                  </a:lnTo>
                  <a:lnTo>
                    <a:pt x="1185" y="886"/>
                  </a:lnTo>
                  <a:lnTo>
                    <a:pt x="1189" y="884"/>
                  </a:lnTo>
                  <a:lnTo>
                    <a:pt x="1193" y="882"/>
                  </a:lnTo>
                  <a:lnTo>
                    <a:pt x="1197" y="882"/>
                  </a:lnTo>
                  <a:lnTo>
                    <a:pt x="1201" y="880"/>
                  </a:lnTo>
                  <a:lnTo>
                    <a:pt x="1205" y="878"/>
                  </a:lnTo>
                  <a:lnTo>
                    <a:pt x="1209" y="876"/>
                  </a:lnTo>
                  <a:lnTo>
                    <a:pt x="1213" y="874"/>
                  </a:lnTo>
                  <a:lnTo>
                    <a:pt x="1217" y="872"/>
                  </a:lnTo>
                  <a:lnTo>
                    <a:pt x="1221" y="870"/>
                  </a:lnTo>
                  <a:lnTo>
                    <a:pt x="1225" y="868"/>
                  </a:lnTo>
                  <a:lnTo>
                    <a:pt x="1229" y="866"/>
                  </a:lnTo>
                  <a:lnTo>
                    <a:pt x="1233" y="864"/>
                  </a:lnTo>
                  <a:lnTo>
                    <a:pt x="1237" y="862"/>
                  </a:lnTo>
                  <a:lnTo>
                    <a:pt x="1241" y="858"/>
                  </a:lnTo>
                  <a:lnTo>
                    <a:pt x="1245" y="856"/>
                  </a:lnTo>
                  <a:lnTo>
                    <a:pt x="1249" y="854"/>
                  </a:lnTo>
                  <a:lnTo>
                    <a:pt x="1253" y="850"/>
                  </a:lnTo>
                  <a:lnTo>
                    <a:pt x="1257" y="848"/>
                  </a:lnTo>
                  <a:lnTo>
                    <a:pt x="1261" y="844"/>
                  </a:lnTo>
                  <a:lnTo>
                    <a:pt x="1265" y="842"/>
                  </a:lnTo>
                  <a:lnTo>
                    <a:pt x="1269" y="838"/>
                  </a:lnTo>
                  <a:lnTo>
                    <a:pt x="1273" y="834"/>
                  </a:lnTo>
                  <a:lnTo>
                    <a:pt x="1277" y="830"/>
                  </a:lnTo>
                  <a:lnTo>
                    <a:pt x="1281" y="826"/>
                  </a:lnTo>
                  <a:lnTo>
                    <a:pt x="1285" y="820"/>
                  </a:lnTo>
                  <a:lnTo>
                    <a:pt x="1289" y="816"/>
                  </a:lnTo>
                  <a:lnTo>
                    <a:pt x="1293" y="810"/>
                  </a:lnTo>
                  <a:lnTo>
                    <a:pt x="1297" y="804"/>
                  </a:lnTo>
                  <a:lnTo>
                    <a:pt x="1301" y="796"/>
                  </a:lnTo>
                  <a:lnTo>
                    <a:pt x="1305" y="790"/>
                  </a:lnTo>
                  <a:lnTo>
                    <a:pt x="1309" y="782"/>
                  </a:lnTo>
                  <a:lnTo>
                    <a:pt x="1313" y="772"/>
                  </a:lnTo>
                  <a:lnTo>
                    <a:pt x="1317" y="762"/>
                  </a:lnTo>
                  <a:lnTo>
                    <a:pt x="1321" y="750"/>
                  </a:lnTo>
                  <a:lnTo>
                    <a:pt x="1325" y="734"/>
                  </a:lnTo>
                  <a:lnTo>
                    <a:pt x="1329" y="716"/>
                  </a:lnTo>
                </a:path>
              </a:pathLst>
            </a:cu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auto">
            <a:xfrm>
              <a:off x="1231058" y="1497371"/>
              <a:ext cx="2571750" cy="0"/>
            </a:xfrm>
            <a:custGeom>
              <a:avLst/>
              <a:gdLst>
                <a:gd name="T0" fmla="*/ 24 w 1620"/>
                <a:gd name="T1" fmla="*/ 52 w 1620"/>
                <a:gd name="T2" fmla="*/ 80 w 1620"/>
                <a:gd name="T3" fmla="*/ 108 w 1620"/>
                <a:gd name="T4" fmla="*/ 136 w 1620"/>
                <a:gd name="T5" fmla="*/ 164 w 1620"/>
                <a:gd name="T6" fmla="*/ 193 w 1620"/>
                <a:gd name="T7" fmla="*/ 221 w 1620"/>
                <a:gd name="T8" fmla="*/ 249 w 1620"/>
                <a:gd name="T9" fmla="*/ 277 w 1620"/>
                <a:gd name="T10" fmla="*/ 305 w 1620"/>
                <a:gd name="T11" fmla="*/ 333 w 1620"/>
                <a:gd name="T12" fmla="*/ 361 w 1620"/>
                <a:gd name="T13" fmla="*/ 389 w 1620"/>
                <a:gd name="T14" fmla="*/ 417 w 1620"/>
                <a:gd name="T15" fmla="*/ 445 w 1620"/>
                <a:gd name="T16" fmla="*/ 473 w 1620"/>
                <a:gd name="T17" fmla="*/ 501 w 1620"/>
                <a:gd name="T18" fmla="*/ 529 w 1620"/>
                <a:gd name="T19" fmla="*/ 557 w 1620"/>
                <a:gd name="T20" fmla="*/ 585 w 1620"/>
                <a:gd name="T21" fmla="*/ 613 w 1620"/>
                <a:gd name="T22" fmla="*/ 641 w 1620"/>
                <a:gd name="T23" fmla="*/ 669 w 1620"/>
                <a:gd name="T24" fmla="*/ 697 w 1620"/>
                <a:gd name="T25" fmla="*/ 725 w 1620"/>
                <a:gd name="T26" fmla="*/ 753 w 1620"/>
                <a:gd name="T27" fmla="*/ 781 w 1620"/>
                <a:gd name="T28" fmla="*/ 809 w 1620"/>
                <a:gd name="T29" fmla="*/ 837 w 1620"/>
                <a:gd name="T30" fmla="*/ 865 w 1620"/>
                <a:gd name="T31" fmla="*/ 893 w 1620"/>
                <a:gd name="T32" fmla="*/ 921 w 1620"/>
                <a:gd name="T33" fmla="*/ 949 w 1620"/>
                <a:gd name="T34" fmla="*/ 977 w 1620"/>
                <a:gd name="T35" fmla="*/ 1005 w 1620"/>
                <a:gd name="T36" fmla="*/ 1033 w 1620"/>
                <a:gd name="T37" fmla="*/ 1061 w 1620"/>
                <a:gd name="T38" fmla="*/ 1089 w 1620"/>
                <a:gd name="T39" fmla="*/ 1117 w 1620"/>
                <a:gd name="T40" fmla="*/ 1145 w 1620"/>
                <a:gd name="T41" fmla="*/ 1173 w 1620"/>
                <a:gd name="T42" fmla="*/ 1201 w 1620"/>
                <a:gd name="T43" fmla="*/ 1230 w 1620"/>
                <a:gd name="T44" fmla="*/ 1258 w 1620"/>
                <a:gd name="T45" fmla="*/ 1286 w 1620"/>
                <a:gd name="T46" fmla="*/ 1314 w 1620"/>
                <a:gd name="T47" fmla="*/ 1342 w 1620"/>
                <a:gd name="T48" fmla="*/ 1370 w 1620"/>
                <a:gd name="T49" fmla="*/ 1398 w 1620"/>
                <a:gd name="T50" fmla="*/ 1426 w 1620"/>
                <a:gd name="T51" fmla="*/ 1454 w 1620"/>
                <a:gd name="T52" fmla="*/ 1482 w 1620"/>
                <a:gd name="T53" fmla="*/ 1510 w 1620"/>
                <a:gd name="T54" fmla="*/ 1538 w 1620"/>
                <a:gd name="T55" fmla="*/ 1566 w 1620"/>
                <a:gd name="T56" fmla="*/ 1594 w 16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  <a:cxn ang="0">
                  <a:pos x="T52" y="0"/>
                </a:cxn>
                <a:cxn ang="0">
                  <a:pos x="T53" y="0"/>
                </a:cxn>
                <a:cxn ang="0">
                  <a:pos x="T54" y="0"/>
                </a:cxn>
                <a:cxn ang="0">
                  <a:pos x="T55" y="0"/>
                </a:cxn>
                <a:cxn ang="0">
                  <a:pos x="T56" y="0"/>
                </a:cxn>
              </a:cxnLst>
              <a:rect l="0" t="0" r="r" b="b"/>
              <a:pathLst>
                <a:path w="1620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4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6" y="0"/>
                  </a:lnTo>
                  <a:lnTo>
                    <a:pt x="100" y="0"/>
                  </a:lnTo>
                  <a:lnTo>
                    <a:pt x="104" y="0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16" y="0"/>
                  </a:lnTo>
                  <a:lnTo>
                    <a:pt x="120" y="0"/>
                  </a:lnTo>
                  <a:lnTo>
                    <a:pt x="124" y="0"/>
                  </a:lnTo>
                  <a:lnTo>
                    <a:pt x="128" y="0"/>
                  </a:lnTo>
                  <a:lnTo>
                    <a:pt x="132" y="0"/>
                  </a:lnTo>
                  <a:lnTo>
                    <a:pt x="136" y="0"/>
                  </a:lnTo>
                  <a:lnTo>
                    <a:pt x="140" y="0"/>
                  </a:lnTo>
                  <a:lnTo>
                    <a:pt x="144" y="0"/>
                  </a:lnTo>
                  <a:lnTo>
                    <a:pt x="148" y="0"/>
                  </a:lnTo>
                  <a:lnTo>
                    <a:pt x="152" y="0"/>
                  </a:lnTo>
                  <a:lnTo>
                    <a:pt x="156" y="0"/>
                  </a:lnTo>
                  <a:lnTo>
                    <a:pt x="160" y="0"/>
                  </a:lnTo>
                  <a:lnTo>
                    <a:pt x="164" y="0"/>
                  </a:lnTo>
                  <a:lnTo>
                    <a:pt x="168" y="0"/>
                  </a:lnTo>
                  <a:lnTo>
                    <a:pt x="172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7" y="0"/>
                  </a:lnTo>
                  <a:lnTo>
                    <a:pt x="201" y="0"/>
                  </a:lnTo>
                  <a:lnTo>
                    <a:pt x="205" y="0"/>
                  </a:lnTo>
                  <a:lnTo>
                    <a:pt x="209" y="0"/>
                  </a:lnTo>
                  <a:lnTo>
                    <a:pt x="213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5" y="0"/>
                  </a:lnTo>
                  <a:lnTo>
                    <a:pt x="229" y="0"/>
                  </a:lnTo>
                  <a:lnTo>
                    <a:pt x="233" y="0"/>
                  </a:lnTo>
                  <a:lnTo>
                    <a:pt x="237" y="0"/>
                  </a:lnTo>
                  <a:lnTo>
                    <a:pt x="241" y="0"/>
                  </a:lnTo>
                  <a:lnTo>
                    <a:pt x="245" y="0"/>
                  </a:lnTo>
                  <a:lnTo>
                    <a:pt x="249" y="0"/>
                  </a:lnTo>
                  <a:lnTo>
                    <a:pt x="253" y="0"/>
                  </a:lnTo>
                  <a:lnTo>
                    <a:pt x="257" y="0"/>
                  </a:lnTo>
                  <a:lnTo>
                    <a:pt x="261" y="0"/>
                  </a:lnTo>
                  <a:lnTo>
                    <a:pt x="265" y="0"/>
                  </a:lnTo>
                  <a:lnTo>
                    <a:pt x="269" y="0"/>
                  </a:lnTo>
                  <a:lnTo>
                    <a:pt x="273" y="0"/>
                  </a:lnTo>
                  <a:lnTo>
                    <a:pt x="277" y="0"/>
                  </a:lnTo>
                  <a:lnTo>
                    <a:pt x="281" y="0"/>
                  </a:lnTo>
                  <a:lnTo>
                    <a:pt x="285" y="0"/>
                  </a:lnTo>
                  <a:lnTo>
                    <a:pt x="289" y="0"/>
                  </a:lnTo>
                  <a:lnTo>
                    <a:pt x="293" y="0"/>
                  </a:lnTo>
                  <a:lnTo>
                    <a:pt x="297" y="0"/>
                  </a:lnTo>
                  <a:lnTo>
                    <a:pt x="301" y="0"/>
                  </a:lnTo>
                  <a:lnTo>
                    <a:pt x="305" y="0"/>
                  </a:lnTo>
                  <a:lnTo>
                    <a:pt x="309" y="0"/>
                  </a:lnTo>
                  <a:lnTo>
                    <a:pt x="313" y="0"/>
                  </a:lnTo>
                  <a:lnTo>
                    <a:pt x="317" y="0"/>
                  </a:lnTo>
                  <a:lnTo>
                    <a:pt x="321" y="0"/>
                  </a:lnTo>
                  <a:lnTo>
                    <a:pt x="325" y="0"/>
                  </a:lnTo>
                  <a:lnTo>
                    <a:pt x="329" y="0"/>
                  </a:lnTo>
                  <a:lnTo>
                    <a:pt x="333" y="0"/>
                  </a:lnTo>
                  <a:lnTo>
                    <a:pt x="337" y="0"/>
                  </a:lnTo>
                  <a:lnTo>
                    <a:pt x="341" y="0"/>
                  </a:lnTo>
                  <a:lnTo>
                    <a:pt x="345" y="0"/>
                  </a:lnTo>
                  <a:lnTo>
                    <a:pt x="349" y="0"/>
                  </a:lnTo>
                  <a:lnTo>
                    <a:pt x="353" y="0"/>
                  </a:lnTo>
                  <a:lnTo>
                    <a:pt x="357" y="0"/>
                  </a:lnTo>
                  <a:lnTo>
                    <a:pt x="361" y="0"/>
                  </a:lnTo>
                  <a:lnTo>
                    <a:pt x="365" y="0"/>
                  </a:lnTo>
                  <a:lnTo>
                    <a:pt x="369" y="0"/>
                  </a:lnTo>
                  <a:lnTo>
                    <a:pt x="373" y="0"/>
                  </a:lnTo>
                  <a:lnTo>
                    <a:pt x="377" y="0"/>
                  </a:lnTo>
                  <a:lnTo>
                    <a:pt x="381" y="0"/>
                  </a:lnTo>
                  <a:lnTo>
                    <a:pt x="385" y="0"/>
                  </a:lnTo>
                  <a:lnTo>
                    <a:pt x="389" y="0"/>
                  </a:lnTo>
                  <a:lnTo>
                    <a:pt x="393" y="0"/>
                  </a:lnTo>
                  <a:lnTo>
                    <a:pt x="397" y="0"/>
                  </a:lnTo>
                  <a:lnTo>
                    <a:pt x="401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3" y="0"/>
                  </a:lnTo>
                  <a:lnTo>
                    <a:pt x="417" y="0"/>
                  </a:lnTo>
                  <a:lnTo>
                    <a:pt x="421" y="0"/>
                  </a:lnTo>
                  <a:lnTo>
                    <a:pt x="425" y="0"/>
                  </a:lnTo>
                  <a:lnTo>
                    <a:pt x="429" y="0"/>
                  </a:lnTo>
                  <a:lnTo>
                    <a:pt x="433" y="0"/>
                  </a:lnTo>
                  <a:lnTo>
                    <a:pt x="437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1" y="0"/>
                  </a:lnTo>
                  <a:lnTo>
                    <a:pt x="465" y="0"/>
                  </a:lnTo>
                  <a:lnTo>
                    <a:pt x="469" y="0"/>
                  </a:lnTo>
                  <a:lnTo>
                    <a:pt x="473" y="0"/>
                  </a:lnTo>
                  <a:lnTo>
                    <a:pt x="477" y="0"/>
                  </a:lnTo>
                  <a:lnTo>
                    <a:pt x="481" y="0"/>
                  </a:lnTo>
                  <a:lnTo>
                    <a:pt x="485" y="0"/>
                  </a:lnTo>
                  <a:lnTo>
                    <a:pt x="489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1" y="0"/>
                  </a:lnTo>
                  <a:lnTo>
                    <a:pt x="505" y="0"/>
                  </a:lnTo>
                  <a:lnTo>
                    <a:pt x="509" y="0"/>
                  </a:lnTo>
                  <a:lnTo>
                    <a:pt x="513" y="0"/>
                  </a:lnTo>
                  <a:lnTo>
                    <a:pt x="517" y="0"/>
                  </a:lnTo>
                  <a:lnTo>
                    <a:pt x="521" y="0"/>
                  </a:lnTo>
                  <a:lnTo>
                    <a:pt x="525" y="0"/>
                  </a:lnTo>
                  <a:lnTo>
                    <a:pt x="529" y="0"/>
                  </a:lnTo>
                  <a:lnTo>
                    <a:pt x="533" y="0"/>
                  </a:lnTo>
                  <a:lnTo>
                    <a:pt x="537" y="0"/>
                  </a:lnTo>
                  <a:lnTo>
                    <a:pt x="541" y="0"/>
                  </a:lnTo>
                  <a:lnTo>
                    <a:pt x="545" y="0"/>
                  </a:lnTo>
                  <a:lnTo>
                    <a:pt x="549" y="0"/>
                  </a:lnTo>
                  <a:lnTo>
                    <a:pt x="553" y="0"/>
                  </a:lnTo>
                  <a:lnTo>
                    <a:pt x="557" y="0"/>
                  </a:lnTo>
                  <a:lnTo>
                    <a:pt x="561" y="0"/>
                  </a:lnTo>
                  <a:lnTo>
                    <a:pt x="565" y="0"/>
                  </a:lnTo>
                  <a:lnTo>
                    <a:pt x="569" y="0"/>
                  </a:lnTo>
                  <a:lnTo>
                    <a:pt x="573" y="0"/>
                  </a:lnTo>
                  <a:lnTo>
                    <a:pt x="577" y="0"/>
                  </a:lnTo>
                  <a:lnTo>
                    <a:pt x="581" y="0"/>
                  </a:lnTo>
                  <a:lnTo>
                    <a:pt x="585" y="0"/>
                  </a:lnTo>
                  <a:lnTo>
                    <a:pt x="589" y="0"/>
                  </a:lnTo>
                  <a:lnTo>
                    <a:pt x="593" y="0"/>
                  </a:lnTo>
                  <a:lnTo>
                    <a:pt x="597" y="0"/>
                  </a:lnTo>
                  <a:lnTo>
                    <a:pt x="601" y="0"/>
                  </a:lnTo>
                  <a:lnTo>
                    <a:pt x="605" y="0"/>
                  </a:lnTo>
                  <a:lnTo>
                    <a:pt x="609" y="0"/>
                  </a:lnTo>
                  <a:lnTo>
                    <a:pt x="613" y="0"/>
                  </a:lnTo>
                  <a:lnTo>
                    <a:pt x="617" y="0"/>
                  </a:lnTo>
                  <a:lnTo>
                    <a:pt x="621" y="0"/>
                  </a:lnTo>
                  <a:lnTo>
                    <a:pt x="625" y="0"/>
                  </a:lnTo>
                  <a:lnTo>
                    <a:pt x="629" y="0"/>
                  </a:lnTo>
                  <a:lnTo>
                    <a:pt x="633" y="0"/>
                  </a:lnTo>
                  <a:lnTo>
                    <a:pt x="637" y="0"/>
                  </a:lnTo>
                  <a:lnTo>
                    <a:pt x="641" y="0"/>
                  </a:lnTo>
                  <a:lnTo>
                    <a:pt x="645" y="0"/>
                  </a:lnTo>
                  <a:lnTo>
                    <a:pt x="649" y="0"/>
                  </a:lnTo>
                  <a:lnTo>
                    <a:pt x="653" y="0"/>
                  </a:lnTo>
                  <a:lnTo>
                    <a:pt x="657" y="0"/>
                  </a:lnTo>
                  <a:lnTo>
                    <a:pt x="661" y="0"/>
                  </a:lnTo>
                  <a:lnTo>
                    <a:pt x="665" y="0"/>
                  </a:lnTo>
                  <a:lnTo>
                    <a:pt x="669" y="0"/>
                  </a:lnTo>
                  <a:lnTo>
                    <a:pt x="673" y="0"/>
                  </a:lnTo>
                  <a:lnTo>
                    <a:pt x="677" y="0"/>
                  </a:lnTo>
                  <a:lnTo>
                    <a:pt x="681" y="0"/>
                  </a:lnTo>
                  <a:lnTo>
                    <a:pt x="685" y="0"/>
                  </a:lnTo>
                  <a:lnTo>
                    <a:pt x="689" y="0"/>
                  </a:lnTo>
                  <a:lnTo>
                    <a:pt x="693" y="0"/>
                  </a:lnTo>
                  <a:lnTo>
                    <a:pt x="697" y="0"/>
                  </a:lnTo>
                  <a:lnTo>
                    <a:pt x="701" y="0"/>
                  </a:lnTo>
                  <a:lnTo>
                    <a:pt x="705" y="0"/>
                  </a:lnTo>
                  <a:lnTo>
                    <a:pt x="709" y="0"/>
                  </a:lnTo>
                  <a:lnTo>
                    <a:pt x="713" y="0"/>
                  </a:lnTo>
                  <a:lnTo>
                    <a:pt x="717" y="0"/>
                  </a:lnTo>
                  <a:lnTo>
                    <a:pt x="721" y="0"/>
                  </a:lnTo>
                  <a:lnTo>
                    <a:pt x="725" y="0"/>
                  </a:lnTo>
                  <a:lnTo>
                    <a:pt x="729" y="0"/>
                  </a:lnTo>
                  <a:lnTo>
                    <a:pt x="733" y="0"/>
                  </a:lnTo>
                  <a:lnTo>
                    <a:pt x="737" y="0"/>
                  </a:lnTo>
                  <a:lnTo>
                    <a:pt x="741" y="0"/>
                  </a:lnTo>
                  <a:lnTo>
                    <a:pt x="745" y="0"/>
                  </a:lnTo>
                  <a:lnTo>
                    <a:pt x="749" y="0"/>
                  </a:lnTo>
                  <a:lnTo>
                    <a:pt x="753" y="0"/>
                  </a:lnTo>
                  <a:lnTo>
                    <a:pt x="757" y="0"/>
                  </a:lnTo>
                  <a:lnTo>
                    <a:pt x="761" y="0"/>
                  </a:lnTo>
                  <a:lnTo>
                    <a:pt x="765" y="0"/>
                  </a:lnTo>
                  <a:lnTo>
                    <a:pt x="769" y="0"/>
                  </a:lnTo>
                  <a:lnTo>
                    <a:pt x="773" y="0"/>
                  </a:lnTo>
                  <a:lnTo>
                    <a:pt x="777" y="0"/>
                  </a:lnTo>
                  <a:lnTo>
                    <a:pt x="781" y="0"/>
                  </a:lnTo>
                  <a:lnTo>
                    <a:pt x="785" y="0"/>
                  </a:lnTo>
                  <a:lnTo>
                    <a:pt x="789" y="0"/>
                  </a:lnTo>
                  <a:lnTo>
                    <a:pt x="793" y="0"/>
                  </a:lnTo>
                  <a:lnTo>
                    <a:pt x="797" y="0"/>
                  </a:lnTo>
                  <a:lnTo>
                    <a:pt x="801" y="0"/>
                  </a:lnTo>
                  <a:lnTo>
                    <a:pt x="805" y="0"/>
                  </a:lnTo>
                  <a:lnTo>
                    <a:pt x="809" y="0"/>
                  </a:lnTo>
                  <a:lnTo>
                    <a:pt x="813" y="0"/>
                  </a:lnTo>
                  <a:lnTo>
                    <a:pt x="817" y="0"/>
                  </a:lnTo>
                  <a:lnTo>
                    <a:pt x="821" y="0"/>
                  </a:lnTo>
                  <a:lnTo>
                    <a:pt x="825" y="0"/>
                  </a:lnTo>
                  <a:lnTo>
                    <a:pt x="829" y="0"/>
                  </a:lnTo>
                  <a:lnTo>
                    <a:pt x="833" y="0"/>
                  </a:lnTo>
                  <a:lnTo>
                    <a:pt x="837" y="0"/>
                  </a:lnTo>
                  <a:lnTo>
                    <a:pt x="841" y="0"/>
                  </a:lnTo>
                  <a:lnTo>
                    <a:pt x="845" y="0"/>
                  </a:lnTo>
                  <a:lnTo>
                    <a:pt x="849" y="0"/>
                  </a:lnTo>
                  <a:lnTo>
                    <a:pt x="853" y="0"/>
                  </a:lnTo>
                  <a:lnTo>
                    <a:pt x="857" y="0"/>
                  </a:lnTo>
                  <a:lnTo>
                    <a:pt x="861" y="0"/>
                  </a:lnTo>
                  <a:lnTo>
                    <a:pt x="865" y="0"/>
                  </a:lnTo>
                  <a:lnTo>
                    <a:pt x="869" y="0"/>
                  </a:lnTo>
                  <a:lnTo>
                    <a:pt x="873" y="0"/>
                  </a:lnTo>
                  <a:lnTo>
                    <a:pt x="877" y="0"/>
                  </a:lnTo>
                  <a:lnTo>
                    <a:pt x="881" y="0"/>
                  </a:lnTo>
                  <a:lnTo>
                    <a:pt x="885" y="0"/>
                  </a:lnTo>
                  <a:lnTo>
                    <a:pt x="889" y="0"/>
                  </a:lnTo>
                  <a:lnTo>
                    <a:pt x="893" y="0"/>
                  </a:lnTo>
                  <a:lnTo>
                    <a:pt x="897" y="0"/>
                  </a:lnTo>
                  <a:lnTo>
                    <a:pt x="901" y="0"/>
                  </a:lnTo>
                  <a:lnTo>
                    <a:pt x="905" y="0"/>
                  </a:lnTo>
                  <a:lnTo>
                    <a:pt x="909" y="0"/>
                  </a:lnTo>
                  <a:lnTo>
                    <a:pt x="913" y="0"/>
                  </a:lnTo>
                  <a:lnTo>
                    <a:pt x="917" y="0"/>
                  </a:lnTo>
                  <a:lnTo>
                    <a:pt x="921" y="0"/>
                  </a:lnTo>
                  <a:lnTo>
                    <a:pt x="925" y="0"/>
                  </a:lnTo>
                  <a:lnTo>
                    <a:pt x="929" y="0"/>
                  </a:lnTo>
                  <a:lnTo>
                    <a:pt x="933" y="0"/>
                  </a:lnTo>
                  <a:lnTo>
                    <a:pt x="937" y="0"/>
                  </a:lnTo>
                  <a:lnTo>
                    <a:pt x="941" y="0"/>
                  </a:lnTo>
                  <a:lnTo>
                    <a:pt x="945" y="0"/>
                  </a:lnTo>
                  <a:lnTo>
                    <a:pt x="949" y="0"/>
                  </a:lnTo>
                  <a:lnTo>
                    <a:pt x="953" y="0"/>
                  </a:lnTo>
                  <a:lnTo>
                    <a:pt x="957" y="0"/>
                  </a:lnTo>
                  <a:lnTo>
                    <a:pt x="961" y="0"/>
                  </a:lnTo>
                  <a:lnTo>
                    <a:pt x="965" y="0"/>
                  </a:lnTo>
                  <a:lnTo>
                    <a:pt x="969" y="0"/>
                  </a:lnTo>
                  <a:lnTo>
                    <a:pt x="973" y="0"/>
                  </a:lnTo>
                  <a:lnTo>
                    <a:pt x="977" y="0"/>
                  </a:lnTo>
                  <a:lnTo>
                    <a:pt x="981" y="0"/>
                  </a:lnTo>
                  <a:lnTo>
                    <a:pt x="985" y="0"/>
                  </a:lnTo>
                  <a:lnTo>
                    <a:pt x="989" y="0"/>
                  </a:lnTo>
                  <a:lnTo>
                    <a:pt x="993" y="0"/>
                  </a:lnTo>
                  <a:lnTo>
                    <a:pt x="997" y="0"/>
                  </a:lnTo>
                  <a:lnTo>
                    <a:pt x="1001" y="0"/>
                  </a:lnTo>
                  <a:lnTo>
                    <a:pt x="1005" y="0"/>
                  </a:lnTo>
                  <a:lnTo>
                    <a:pt x="1009" y="0"/>
                  </a:lnTo>
                  <a:lnTo>
                    <a:pt x="1013" y="0"/>
                  </a:lnTo>
                  <a:lnTo>
                    <a:pt x="1017" y="0"/>
                  </a:lnTo>
                  <a:lnTo>
                    <a:pt x="1021" y="0"/>
                  </a:lnTo>
                  <a:lnTo>
                    <a:pt x="1025" y="0"/>
                  </a:lnTo>
                  <a:lnTo>
                    <a:pt x="1029" y="0"/>
                  </a:lnTo>
                  <a:lnTo>
                    <a:pt x="1033" y="0"/>
                  </a:lnTo>
                  <a:lnTo>
                    <a:pt x="1037" y="0"/>
                  </a:lnTo>
                  <a:lnTo>
                    <a:pt x="1041" y="0"/>
                  </a:lnTo>
                  <a:lnTo>
                    <a:pt x="1045" y="0"/>
                  </a:lnTo>
                  <a:lnTo>
                    <a:pt x="1049" y="0"/>
                  </a:lnTo>
                  <a:lnTo>
                    <a:pt x="1053" y="0"/>
                  </a:lnTo>
                  <a:lnTo>
                    <a:pt x="1057" y="0"/>
                  </a:lnTo>
                  <a:lnTo>
                    <a:pt x="1061" y="0"/>
                  </a:lnTo>
                  <a:lnTo>
                    <a:pt x="1065" y="0"/>
                  </a:lnTo>
                  <a:lnTo>
                    <a:pt x="1069" y="0"/>
                  </a:lnTo>
                  <a:lnTo>
                    <a:pt x="1073" y="0"/>
                  </a:lnTo>
                  <a:lnTo>
                    <a:pt x="1077" y="0"/>
                  </a:lnTo>
                  <a:lnTo>
                    <a:pt x="1081" y="0"/>
                  </a:lnTo>
                  <a:lnTo>
                    <a:pt x="1085" y="0"/>
                  </a:lnTo>
                  <a:lnTo>
                    <a:pt x="1089" y="0"/>
                  </a:lnTo>
                  <a:lnTo>
                    <a:pt x="1093" y="0"/>
                  </a:lnTo>
                  <a:lnTo>
                    <a:pt x="1097" y="0"/>
                  </a:lnTo>
                  <a:lnTo>
                    <a:pt x="1101" y="0"/>
                  </a:lnTo>
                  <a:lnTo>
                    <a:pt x="1105" y="0"/>
                  </a:lnTo>
                  <a:lnTo>
                    <a:pt x="1109" y="0"/>
                  </a:lnTo>
                  <a:lnTo>
                    <a:pt x="1113" y="0"/>
                  </a:lnTo>
                  <a:lnTo>
                    <a:pt x="1117" y="0"/>
                  </a:lnTo>
                  <a:lnTo>
                    <a:pt x="1121" y="0"/>
                  </a:lnTo>
                  <a:lnTo>
                    <a:pt x="1125" y="0"/>
                  </a:lnTo>
                  <a:lnTo>
                    <a:pt x="1129" y="0"/>
                  </a:lnTo>
                  <a:lnTo>
                    <a:pt x="1133" y="0"/>
                  </a:lnTo>
                  <a:lnTo>
                    <a:pt x="1137" y="0"/>
                  </a:lnTo>
                  <a:lnTo>
                    <a:pt x="1141" y="0"/>
                  </a:lnTo>
                  <a:lnTo>
                    <a:pt x="1145" y="0"/>
                  </a:lnTo>
                  <a:lnTo>
                    <a:pt x="1149" y="0"/>
                  </a:lnTo>
                  <a:lnTo>
                    <a:pt x="1153" y="0"/>
                  </a:lnTo>
                  <a:lnTo>
                    <a:pt x="1157" y="0"/>
                  </a:lnTo>
                  <a:lnTo>
                    <a:pt x="1161" y="0"/>
                  </a:lnTo>
                  <a:lnTo>
                    <a:pt x="1165" y="0"/>
                  </a:lnTo>
                  <a:lnTo>
                    <a:pt x="1169" y="0"/>
                  </a:lnTo>
                  <a:lnTo>
                    <a:pt x="1173" y="0"/>
                  </a:lnTo>
                  <a:lnTo>
                    <a:pt x="1177" y="0"/>
                  </a:lnTo>
                  <a:lnTo>
                    <a:pt x="1181" y="0"/>
                  </a:lnTo>
                  <a:lnTo>
                    <a:pt x="1185" y="0"/>
                  </a:lnTo>
                  <a:lnTo>
                    <a:pt x="1189" y="0"/>
                  </a:lnTo>
                  <a:lnTo>
                    <a:pt x="1193" y="0"/>
                  </a:lnTo>
                  <a:lnTo>
                    <a:pt x="1197" y="0"/>
                  </a:lnTo>
                  <a:lnTo>
                    <a:pt x="1201" y="0"/>
                  </a:lnTo>
                  <a:lnTo>
                    <a:pt x="1206" y="0"/>
                  </a:lnTo>
                  <a:lnTo>
                    <a:pt x="1210" y="0"/>
                  </a:lnTo>
                  <a:lnTo>
                    <a:pt x="1214" y="0"/>
                  </a:lnTo>
                  <a:lnTo>
                    <a:pt x="1218" y="0"/>
                  </a:lnTo>
                  <a:lnTo>
                    <a:pt x="1222" y="0"/>
                  </a:lnTo>
                  <a:lnTo>
                    <a:pt x="1226" y="0"/>
                  </a:lnTo>
                  <a:lnTo>
                    <a:pt x="1230" y="0"/>
                  </a:lnTo>
                  <a:lnTo>
                    <a:pt x="1234" y="0"/>
                  </a:lnTo>
                  <a:lnTo>
                    <a:pt x="1238" y="0"/>
                  </a:lnTo>
                  <a:lnTo>
                    <a:pt x="1242" y="0"/>
                  </a:lnTo>
                  <a:lnTo>
                    <a:pt x="1246" y="0"/>
                  </a:lnTo>
                  <a:lnTo>
                    <a:pt x="1250" y="0"/>
                  </a:lnTo>
                  <a:lnTo>
                    <a:pt x="1254" y="0"/>
                  </a:lnTo>
                  <a:lnTo>
                    <a:pt x="1258" y="0"/>
                  </a:lnTo>
                  <a:lnTo>
                    <a:pt x="1262" y="0"/>
                  </a:lnTo>
                  <a:lnTo>
                    <a:pt x="1266" y="0"/>
                  </a:lnTo>
                  <a:lnTo>
                    <a:pt x="1270" y="0"/>
                  </a:lnTo>
                  <a:lnTo>
                    <a:pt x="1274" y="0"/>
                  </a:lnTo>
                  <a:lnTo>
                    <a:pt x="1278" y="0"/>
                  </a:lnTo>
                  <a:lnTo>
                    <a:pt x="1282" y="0"/>
                  </a:lnTo>
                  <a:lnTo>
                    <a:pt x="1286" y="0"/>
                  </a:lnTo>
                  <a:lnTo>
                    <a:pt x="1290" y="0"/>
                  </a:lnTo>
                  <a:lnTo>
                    <a:pt x="1294" y="0"/>
                  </a:lnTo>
                  <a:lnTo>
                    <a:pt x="1298" y="0"/>
                  </a:lnTo>
                  <a:lnTo>
                    <a:pt x="1302" y="0"/>
                  </a:lnTo>
                  <a:lnTo>
                    <a:pt x="1306" y="0"/>
                  </a:lnTo>
                  <a:lnTo>
                    <a:pt x="1310" y="0"/>
                  </a:lnTo>
                  <a:lnTo>
                    <a:pt x="1314" y="0"/>
                  </a:lnTo>
                  <a:lnTo>
                    <a:pt x="1318" y="0"/>
                  </a:lnTo>
                  <a:lnTo>
                    <a:pt x="1322" y="0"/>
                  </a:lnTo>
                  <a:lnTo>
                    <a:pt x="1326" y="0"/>
                  </a:lnTo>
                  <a:lnTo>
                    <a:pt x="1330" y="0"/>
                  </a:lnTo>
                  <a:lnTo>
                    <a:pt x="1334" y="0"/>
                  </a:lnTo>
                  <a:lnTo>
                    <a:pt x="1338" y="0"/>
                  </a:lnTo>
                  <a:lnTo>
                    <a:pt x="1342" y="0"/>
                  </a:lnTo>
                  <a:lnTo>
                    <a:pt x="1346" y="0"/>
                  </a:lnTo>
                  <a:lnTo>
                    <a:pt x="1350" y="0"/>
                  </a:lnTo>
                  <a:lnTo>
                    <a:pt x="1354" y="0"/>
                  </a:lnTo>
                  <a:lnTo>
                    <a:pt x="1358" y="0"/>
                  </a:lnTo>
                  <a:lnTo>
                    <a:pt x="1362" y="0"/>
                  </a:lnTo>
                  <a:lnTo>
                    <a:pt x="1366" y="0"/>
                  </a:lnTo>
                  <a:lnTo>
                    <a:pt x="1370" y="0"/>
                  </a:lnTo>
                  <a:lnTo>
                    <a:pt x="1374" y="0"/>
                  </a:lnTo>
                  <a:lnTo>
                    <a:pt x="1378" y="0"/>
                  </a:lnTo>
                  <a:lnTo>
                    <a:pt x="1382" y="0"/>
                  </a:lnTo>
                  <a:lnTo>
                    <a:pt x="1386" y="0"/>
                  </a:lnTo>
                  <a:lnTo>
                    <a:pt x="1390" y="0"/>
                  </a:lnTo>
                  <a:lnTo>
                    <a:pt x="1394" y="0"/>
                  </a:lnTo>
                  <a:lnTo>
                    <a:pt x="1398" y="0"/>
                  </a:lnTo>
                  <a:lnTo>
                    <a:pt x="1402" y="0"/>
                  </a:lnTo>
                  <a:lnTo>
                    <a:pt x="1406" y="0"/>
                  </a:lnTo>
                  <a:lnTo>
                    <a:pt x="1410" y="0"/>
                  </a:lnTo>
                  <a:lnTo>
                    <a:pt x="1414" y="0"/>
                  </a:lnTo>
                  <a:lnTo>
                    <a:pt x="1418" y="0"/>
                  </a:lnTo>
                  <a:lnTo>
                    <a:pt x="1422" y="0"/>
                  </a:lnTo>
                  <a:lnTo>
                    <a:pt x="1426" y="0"/>
                  </a:lnTo>
                  <a:lnTo>
                    <a:pt x="1430" y="0"/>
                  </a:lnTo>
                  <a:lnTo>
                    <a:pt x="1434" y="0"/>
                  </a:lnTo>
                  <a:lnTo>
                    <a:pt x="1438" y="0"/>
                  </a:lnTo>
                  <a:lnTo>
                    <a:pt x="1442" y="0"/>
                  </a:lnTo>
                  <a:lnTo>
                    <a:pt x="1446" y="0"/>
                  </a:lnTo>
                  <a:lnTo>
                    <a:pt x="1450" y="0"/>
                  </a:lnTo>
                  <a:lnTo>
                    <a:pt x="1454" y="0"/>
                  </a:lnTo>
                  <a:lnTo>
                    <a:pt x="1458" y="0"/>
                  </a:lnTo>
                  <a:lnTo>
                    <a:pt x="1462" y="0"/>
                  </a:lnTo>
                  <a:lnTo>
                    <a:pt x="1466" y="0"/>
                  </a:lnTo>
                  <a:lnTo>
                    <a:pt x="1470" y="0"/>
                  </a:lnTo>
                  <a:lnTo>
                    <a:pt x="1474" y="0"/>
                  </a:lnTo>
                  <a:lnTo>
                    <a:pt x="1478" y="0"/>
                  </a:lnTo>
                  <a:lnTo>
                    <a:pt x="1482" y="0"/>
                  </a:lnTo>
                  <a:lnTo>
                    <a:pt x="1486" y="0"/>
                  </a:lnTo>
                  <a:lnTo>
                    <a:pt x="1490" y="0"/>
                  </a:lnTo>
                  <a:lnTo>
                    <a:pt x="1494" y="0"/>
                  </a:lnTo>
                  <a:lnTo>
                    <a:pt x="1498" y="0"/>
                  </a:lnTo>
                  <a:lnTo>
                    <a:pt x="1502" y="0"/>
                  </a:lnTo>
                  <a:lnTo>
                    <a:pt x="1506" y="0"/>
                  </a:lnTo>
                  <a:lnTo>
                    <a:pt x="1510" y="0"/>
                  </a:lnTo>
                  <a:lnTo>
                    <a:pt x="1514" y="0"/>
                  </a:lnTo>
                  <a:lnTo>
                    <a:pt x="1518" y="0"/>
                  </a:lnTo>
                  <a:lnTo>
                    <a:pt x="1522" y="0"/>
                  </a:lnTo>
                  <a:lnTo>
                    <a:pt x="1526" y="0"/>
                  </a:lnTo>
                  <a:lnTo>
                    <a:pt x="1530" y="0"/>
                  </a:lnTo>
                  <a:lnTo>
                    <a:pt x="1534" y="0"/>
                  </a:lnTo>
                  <a:lnTo>
                    <a:pt x="1538" y="0"/>
                  </a:lnTo>
                  <a:lnTo>
                    <a:pt x="1542" y="0"/>
                  </a:lnTo>
                  <a:lnTo>
                    <a:pt x="1546" y="0"/>
                  </a:lnTo>
                  <a:lnTo>
                    <a:pt x="1550" y="0"/>
                  </a:lnTo>
                  <a:lnTo>
                    <a:pt x="1554" y="0"/>
                  </a:lnTo>
                  <a:lnTo>
                    <a:pt x="1558" y="0"/>
                  </a:lnTo>
                  <a:lnTo>
                    <a:pt x="1562" y="0"/>
                  </a:lnTo>
                  <a:lnTo>
                    <a:pt x="1566" y="0"/>
                  </a:lnTo>
                  <a:lnTo>
                    <a:pt x="1570" y="0"/>
                  </a:lnTo>
                  <a:lnTo>
                    <a:pt x="1574" y="0"/>
                  </a:lnTo>
                  <a:lnTo>
                    <a:pt x="1578" y="0"/>
                  </a:lnTo>
                  <a:lnTo>
                    <a:pt x="1582" y="0"/>
                  </a:lnTo>
                  <a:lnTo>
                    <a:pt x="1586" y="0"/>
                  </a:lnTo>
                  <a:lnTo>
                    <a:pt x="1590" y="0"/>
                  </a:lnTo>
                  <a:lnTo>
                    <a:pt x="1594" y="0"/>
                  </a:lnTo>
                  <a:lnTo>
                    <a:pt x="1598" y="0"/>
                  </a:lnTo>
                  <a:lnTo>
                    <a:pt x="1602" y="0"/>
                  </a:lnTo>
                  <a:lnTo>
                    <a:pt x="1606" y="0"/>
                  </a:lnTo>
                  <a:lnTo>
                    <a:pt x="1610" y="0"/>
                  </a:lnTo>
                  <a:lnTo>
                    <a:pt x="1614" y="0"/>
                  </a:lnTo>
                  <a:lnTo>
                    <a:pt x="1620" y="0"/>
                  </a:lnTo>
                </a:path>
              </a:pathLst>
            </a:custGeom>
            <a:noFill/>
            <a:ln w="2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Rectangle 38"/>
            <p:cNvSpPr>
              <a:spLocks noChangeArrowheads="1"/>
            </p:cNvSpPr>
            <p:nvPr/>
          </p:nvSpPr>
          <p:spPr bwMode="auto">
            <a:xfrm>
              <a:off x="2442398" y="1008421"/>
              <a:ext cx="137722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HEL92.1.7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JQ1</a:t>
              </a:r>
              <a:r>
                <a:rPr kumimoji="0" lang="en-US" sz="1200" b="1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+ SAR302503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876300" y="485834"/>
            <a:ext cx="2801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H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6199" y="76200"/>
            <a:ext cx="1981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itchFamily="34" charset="0"/>
                <a:cs typeface="Arial" pitchFamily="34" charset="0"/>
              </a:rPr>
              <a:t>Supplemental Figure S6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4824409" y="457200"/>
            <a:ext cx="2908624" cy="2534166"/>
            <a:chOff x="1066801" y="685800"/>
            <a:chExt cx="2908624" cy="2534166"/>
          </a:xfrm>
        </p:grpSpPr>
        <p:pic>
          <p:nvPicPr>
            <p:cNvPr id="44" name="Picture 2" descr="F:\MPN BRD4 project\SET2 JQ1 and SAR302503 combination 9-14-15-report\faci.gif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7281"/>
            <a:stretch/>
          </p:blipFill>
          <p:spPr bwMode="auto">
            <a:xfrm>
              <a:off x="1295400" y="685800"/>
              <a:ext cx="2680025" cy="25046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5" name="Rectangle 44"/>
            <p:cNvSpPr/>
            <p:nvPr/>
          </p:nvSpPr>
          <p:spPr>
            <a:xfrm>
              <a:off x="2319338" y="988589"/>
              <a:ext cx="14847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SET2 </a:t>
              </a:r>
            </a:p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JQ1 + SAR302503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Rectangle 45"/>
            <p:cNvSpPr>
              <a:spLocks noChangeArrowheads="1"/>
            </p:cNvSpPr>
            <p:nvPr/>
          </p:nvSpPr>
          <p:spPr bwMode="auto">
            <a:xfrm>
              <a:off x="1410861" y="2762858"/>
              <a:ext cx="66579" cy="1538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ctangle 46"/>
            <p:cNvSpPr>
              <a:spLocks noChangeArrowheads="1"/>
            </p:cNvSpPr>
            <p:nvPr/>
          </p:nvSpPr>
          <p:spPr bwMode="auto">
            <a:xfrm>
              <a:off x="1318370" y="2294709"/>
              <a:ext cx="16644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0.5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47"/>
            <p:cNvSpPr>
              <a:spLocks noChangeArrowheads="1"/>
            </p:cNvSpPr>
            <p:nvPr/>
          </p:nvSpPr>
          <p:spPr bwMode="auto">
            <a:xfrm>
              <a:off x="1292970" y="1651397"/>
              <a:ext cx="211596" cy="6155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1.0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1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48"/>
            <p:cNvSpPr>
              <a:spLocks noChangeArrowheads="1"/>
            </p:cNvSpPr>
            <p:nvPr/>
          </p:nvSpPr>
          <p:spPr bwMode="auto">
            <a:xfrm>
              <a:off x="1318370" y="1305993"/>
              <a:ext cx="16644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1.5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Rectangle 49"/>
            <p:cNvSpPr>
              <a:spLocks noChangeArrowheads="1"/>
            </p:cNvSpPr>
            <p:nvPr/>
          </p:nvSpPr>
          <p:spPr bwMode="auto">
            <a:xfrm>
              <a:off x="1301928" y="845421"/>
              <a:ext cx="176330" cy="1538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0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2.0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Rectangle 50"/>
            <p:cNvSpPr>
              <a:spLocks noChangeArrowheads="1"/>
            </p:cNvSpPr>
            <p:nvPr/>
          </p:nvSpPr>
          <p:spPr bwMode="auto">
            <a:xfrm>
              <a:off x="1498600" y="2895600"/>
              <a:ext cx="66579" cy="1538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>
              <a:off x="2609850" y="2887762"/>
              <a:ext cx="176330" cy="1538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0.5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Rectangle 52"/>
            <p:cNvSpPr>
              <a:spLocks noChangeArrowheads="1"/>
            </p:cNvSpPr>
            <p:nvPr/>
          </p:nvSpPr>
          <p:spPr bwMode="auto">
            <a:xfrm>
              <a:off x="3786070" y="2895600"/>
              <a:ext cx="176330" cy="1538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0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1.0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Rectangle 53"/>
            <p:cNvSpPr>
              <a:spLocks noChangeArrowheads="1"/>
            </p:cNvSpPr>
            <p:nvPr/>
          </p:nvSpPr>
          <p:spPr bwMode="auto">
            <a:xfrm>
              <a:off x="2179263" y="3035300"/>
              <a:ext cx="1187826" cy="1846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Fractional effect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Rectangle 54"/>
            <p:cNvSpPr>
              <a:spLocks noChangeArrowheads="1"/>
            </p:cNvSpPr>
            <p:nvPr/>
          </p:nvSpPr>
          <p:spPr bwMode="auto">
            <a:xfrm rot="16200000">
              <a:off x="465033" y="1674918"/>
              <a:ext cx="1388201" cy="1846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Combination index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4544224" y="485834"/>
            <a:ext cx="2801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I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2" name="Table 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095197"/>
              </p:ext>
            </p:extLst>
          </p:nvPr>
        </p:nvGraphicFramePr>
        <p:xfrm>
          <a:off x="4938709" y="3155811"/>
          <a:ext cx="2986091" cy="2240280"/>
        </p:xfrm>
        <a:graphic>
          <a:graphicData uri="http://schemas.openxmlformats.org/drawingml/2006/table">
            <a:tbl>
              <a:tblPr/>
              <a:tblGrid>
                <a:gridCol w="623891"/>
                <a:gridCol w="990600"/>
                <a:gridCol w="625077"/>
                <a:gridCol w="746523"/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SET2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JQ1</a:t>
                      </a:r>
                      <a:r>
                        <a:rPr lang="en-US" sz="11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100" b="1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nM</a:t>
                      </a:r>
                      <a:r>
                        <a:rPr lang="en-US" sz="11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SAR302503</a:t>
                      </a:r>
                    </a:p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US" sz="11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nM</a:t>
                      </a:r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 Value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0.820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0.6777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0.885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0.5813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175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0.863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0.7709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187.5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0.920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0.5625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0.893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0.7360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0.902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0.7779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4" name="Table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595341"/>
              </p:ext>
            </p:extLst>
          </p:nvPr>
        </p:nvGraphicFramePr>
        <p:xfrm>
          <a:off x="1214937" y="3173372"/>
          <a:ext cx="3023688" cy="1981200"/>
        </p:xfrm>
        <a:graphic>
          <a:graphicData uri="http://schemas.openxmlformats.org/drawingml/2006/table">
            <a:tbl>
              <a:tblPr/>
              <a:tblGrid>
                <a:gridCol w="623891"/>
                <a:gridCol w="990600"/>
                <a:gridCol w="653275"/>
                <a:gridCol w="755922"/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HEL92.1.7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JQ1</a:t>
                      </a:r>
                      <a:r>
                        <a:rPr lang="en-US" sz="11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100" b="1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nM</a:t>
                      </a:r>
                      <a:r>
                        <a:rPr lang="en-US" sz="11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SAR302503</a:t>
                      </a:r>
                    </a:p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US" sz="11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nM</a:t>
                      </a:r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 Value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0.3959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0.823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0.4674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0.732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0.5491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0.637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0.6075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0.602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0.6768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0.608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43519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67358"/>
              </p:ext>
            </p:extLst>
          </p:nvPr>
        </p:nvGraphicFramePr>
        <p:xfrm>
          <a:off x="999218" y="561980"/>
          <a:ext cx="6597922" cy="5745782"/>
        </p:xfrm>
        <a:graphic>
          <a:graphicData uri="http://schemas.openxmlformats.org/drawingml/2006/table">
            <a:tbl>
              <a:tblPr/>
              <a:tblGrid>
                <a:gridCol w="580662"/>
                <a:gridCol w="261620"/>
                <a:gridCol w="261620"/>
                <a:gridCol w="261620"/>
                <a:gridCol w="261620"/>
                <a:gridCol w="261620"/>
                <a:gridCol w="261620"/>
                <a:gridCol w="261620"/>
                <a:gridCol w="261620"/>
                <a:gridCol w="261620"/>
                <a:gridCol w="261620"/>
                <a:gridCol w="261620"/>
                <a:gridCol w="261620"/>
                <a:gridCol w="261620"/>
                <a:gridCol w="261620"/>
                <a:gridCol w="261620"/>
                <a:gridCol w="261620"/>
                <a:gridCol w="261620"/>
                <a:gridCol w="261620"/>
                <a:gridCol w="261620"/>
                <a:gridCol w="261620"/>
                <a:gridCol w="261620"/>
                <a:gridCol w="261620"/>
                <a:gridCol w="261620"/>
              </a:tblGrid>
              <a:tr h="18733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Patient #</a:t>
                      </a:r>
                    </a:p>
                  </a:txBody>
                  <a:tcPr marL="7604" marR="7604" marT="76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604" marR="7604" marT="76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7604" marR="7604" marT="76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7604" marR="7604" marT="76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7604" marR="7604" marT="76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7604" marR="7604" marT="76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7604" marR="7604" marT="76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7604" marR="7604" marT="76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6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BCR/ABL</a:t>
                      </a:r>
                    </a:p>
                  </a:txBody>
                  <a:tcPr marL="7604" marR="7604" marT="7604" marB="0"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1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ABL1</a:t>
                      </a:r>
                    </a:p>
                  </a:txBody>
                  <a:tcPr marL="7604" marR="7604" marT="7604" marB="0"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1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ASXL1</a:t>
                      </a:r>
                    </a:p>
                  </a:txBody>
                  <a:tcPr marL="7604" marR="7604" marT="7604" marB="0"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FF"/>
                    </a:solidFill>
                  </a:tcPr>
                </a:tc>
              </a:tr>
              <a:tr h="191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DNMT3</a:t>
                      </a:r>
                    </a:p>
                  </a:txBody>
                  <a:tcPr marL="7604" marR="7604" marT="7604" marB="0"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1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EZH2</a:t>
                      </a:r>
                    </a:p>
                  </a:txBody>
                  <a:tcPr marL="7604" marR="7604" marT="7604" marB="0"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1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FLT3</a:t>
                      </a:r>
                    </a:p>
                  </a:txBody>
                  <a:tcPr marL="7604" marR="7604" marT="7604" marB="0"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1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GATA1</a:t>
                      </a:r>
                    </a:p>
                  </a:txBody>
                  <a:tcPr marL="7604" marR="7604" marT="7604" marB="0"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1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HRAS</a:t>
                      </a:r>
                    </a:p>
                  </a:txBody>
                  <a:tcPr marL="7604" marR="7604" marT="7604" marB="0"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1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IDH1</a:t>
                      </a:r>
                    </a:p>
                  </a:txBody>
                  <a:tcPr marL="7604" marR="7604" marT="7604" marB="0"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1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IDH2</a:t>
                      </a:r>
                    </a:p>
                  </a:txBody>
                  <a:tcPr marL="7604" marR="7604" marT="7604" marB="0"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00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00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00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1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IKZF2</a:t>
                      </a:r>
                    </a:p>
                  </a:txBody>
                  <a:tcPr marL="7604" marR="7604" marT="7604" marB="0"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1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JAK2</a:t>
                      </a:r>
                    </a:p>
                  </a:txBody>
                  <a:tcPr marL="7604" marR="7604" marT="7604" marB="0"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1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KIT</a:t>
                      </a:r>
                    </a:p>
                  </a:txBody>
                  <a:tcPr marL="7604" marR="7604" marT="7604" marB="0"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1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KRAS</a:t>
                      </a:r>
                    </a:p>
                  </a:txBody>
                  <a:tcPr marL="7604" marR="7604" marT="7604" marB="0"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1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MLL</a:t>
                      </a:r>
                    </a:p>
                  </a:txBody>
                  <a:tcPr marL="7604" marR="7604" marT="7604" marB="0"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                                          </a:t>
                      </a:r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1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MPL</a:t>
                      </a:r>
                    </a:p>
                  </a:txBody>
                  <a:tcPr marL="7604" marR="7604" marT="7604" marB="0"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1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NOTCH1</a:t>
                      </a:r>
                    </a:p>
                  </a:txBody>
                  <a:tcPr marL="7604" marR="7604" marT="7604" marB="0"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1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NRAS</a:t>
                      </a:r>
                    </a:p>
                  </a:txBody>
                  <a:tcPr marL="7604" marR="7604" marT="7604" marB="0"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191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PTPN11</a:t>
                      </a:r>
                    </a:p>
                  </a:txBody>
                  <a:tcPr marL="7604" marR="7604" marT="7604" marB="0"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1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RUNX1</a:t>
                      </a:r>
                    </a:p>
                  </a:txBody>
                  <a:tcPr marL="7604" marR="7604" marT="7604" marB="0"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1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TET2</a:t>
                      </a:r>
                    </a:p>
                  </a:txBody>
                  <a:tcPr marL="7604" marR="7604" marT="7604" marB="0"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191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TP53</a:t>
                      </a:r>
                    </a:p>
                  </a:txBody>
                  <a:tcPr marL="7604" marR="7604" marT="7604" marB="0"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  <a:tr h="191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WT1</a:t>
                      </a:r>
                    </a:p>
                  </a:txBody>
                  <a:tcPr marL="7604" marR="7604" marT="7604" marB="0"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  <a:tr h="191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NPM1</a:t>
                      </a:r>
                    </a:p>
                  </a:txBody>
                  <a:tcPr marL="7604" marR="7604" marT="7604" marB="0"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  <a:tr h="191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BRAF</a:t>
                      </a:r>
                    </a:p>
                  </a:txBody>
                  <a:tcPr marL="7604" marR="7604" marT="7604" marB="0"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  <a:tr h="191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MYD88</a:t>
                      </a:r>
                    </a:p>
                  </a:txBody>
                  <a:tcPr marL="7604" marR="7604" marT="7604" marB="0"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  <a:tr h="191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CALR</a:t>
                      </a:r>
                    </a:p>
                  </a:txBody>
                  <a:tcPr marL="7604" marR="7604" marT="7604" marB="0"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  <a:tr h="191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CEBPA</a:t>
                      </a:r>
                    </a:p>
                  </a:txBody>
                  <a:tcPr marL="7604" marR="7604" marT="7604" marB="0" anchor="ctr">
                    <a:lnL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04" marR="7604" marT="7604" marB="0" anchor="b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7564147" y="272052"/>
            <a:ext cx="817853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sz="1100" b="1" dirty="0" smtClean="0">
                <a:solidFill>
                  <a:srgbClr val="000000"/>
                </a:solidFill>
                <a:latin typeface="Arial"/>
              </a:rPr>
              <a:t>% of </a:t>
            </a:r>
            <a:r>
              <a:rPr lang="en-US" sz="1100" b="1" dirty="0" err="1" smtClean="0">
                <a:solidFill>
                  <a:srgbClr val="000000"/>
                </a:solidFill>
                <a:latin typeface="Arial"/>
              </a:rPr>
              <a:t>Pts</a:t>
            </a:r>
            <a:endParaRPr lang="en-US" sz="1100" b="1" dirty="0" smtClean="0">
              <a:solidFill>
                <a:srgbClr val="000000"/>
              </a:solidFill>
              <a:latin typeface="Arial"/>
            </a:endParaRPr>
          </a:p>
          <a:p>
            <a:pPr algn="ctr" fontAlgn="b"/>
            <a:r>
              <a:rPr lang="en-US" sz="1100" b="1" dirty="0" smtClean="0">
                <a:solidFill>
                  <a:srgbClr val="000000"/>
                </a:solidFill>
                <a:latin typeface="Arial"/>
              </a:rPr>
              <a:t>With </a:t>
            </a:r>
          </a:p>
          <a:p>
            <a:pPr algn="ctr" fontAlgn="b"/>
            <a:r>
              <a:rPr lang="en-US" sz="1100" b="1" dirty="0" smtClean="0">
                <a:solidFill>
                  <a:srgbClr val="000000"/>
                </a:solidFill>
                <a:latin typeface="Arial"/>
              </a:rPr>
              <a:t>mutation </a:t>
            </a:r>
            <a:endParaRPr lang="en-US" sz="11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804163" y="857751"/>
            <a:ext cx="26321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sz="1100" b="1" dirty="0" smtClean="0">
                <a:solidFill>
                  <a:srgbClr val="000000"/>
                </a:solidFill>
                <a:latin typeface="Arial"/>
              </a:rPr>
              <a:t>0</a:t>
            </a:r>
            <a:endParaRPr lang="en-US" sz="11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803977" y="1075192"/>
            <a:ext cx="30168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sz="1100" b="1" dirty="0" smtClean="0">
                <a:solidFill>
                  <a:srgbClr val="000000"/>
                </a:solidFill>
                <a:latin typeface="Arial"/>
              </a:rPr>
              <a:t>0 </a:t>
            </a:r>
            <a:endParaRPr lang="en-US" sz="11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706380" y="1255053"/>
            <a:ext cx="45878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sz="1100" b="1" dirty="0" smtClean="0">
                <a:solidFill>
                  <a:srgbClr val="000000"/>
                </a:solidFill>
                <a:latin typeface="Arial"/>
              </a:rPr>
              <a:t>30.4</a:t>
            </a:r>
            <a:endParaRPr lang="en-US" sz="11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45654" y="1434343"/>
            <a:ext cx="38023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sz="1100" b="1" dirty="0" smtClean="0">
                <a:solidFill>
                  <a:srgbClr val="000000"/>
                </a:solidFill>
                <a:latin typeface="Arial"/>
              </a:rPr>
              <a:t>8.7</a:t>
            </a:r>
            <a:endParaRPr lang="en-US" sz="11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764890" y="1632994"/>
            <a:ext cx="34176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sz="1100" b="1" dirty="0" smtClean="0">
                <a:solidFill>
                  <a:srgbClr val="000000"/>
                </a:solidFill>
                <a:latin typeface="Arial"/>
              </a:rPr>
              <a:t>13</a:t>
            </a:r>
            <a:endParaRPr lang="en-US" sz="11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804164" y="1825941"/>
            <a:ext cx="26321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sz="1100" b="1" dirty="0" smtClean="0">
                <a:solidFill>
                  <a:srgbClr val="000000"/>
                </a:solidFill>
                <a:latin typeface="Arial"/>
              </a:rPr>
              <a:t>0</a:t>
            </a:r>
            <a:endParaRPr lang="en-US" sz="11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804163" y="2014201"/>
            <a:ext cx="26321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sz="1100" b="1" dirty="0">
                <a:solidFill>
                  <a:srgbClr val="000000"/>
                </a:solidFill>
                <a:latin typeface="Arial"/>
              </a:rPr>
              <a:t>0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804163" y="2211426"/>
            <a:ext cx="26321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sz="1100" b="1" dirty="0">
                <a:solidFill>
                  <a:srgbClr val="000000"/>
                </a:solidFill>
                <a:latin typeface="Arial"/>
              </a:rPr>
              <a:t>0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745654" y="2409211"/>
            <a:ext cx="38023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sz="1100" b="1" dirty="0" smtClean="0">
                <a:solidFill>
                  <a:srgbClr val="000000"/>
                </a:solidFill>
                <a:latin typeface="Arial"/>
              </a:rPr>
              <a:t>4.3</a:t>
            </a:r>
            <a:endParaRPr lang="en-US" sz="11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764890" y="2613566"/>
            <a:ext cx="34176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sz="1100" b="1" dirty="0" smtClean="0">
                <a:solidFill>
                  <a:srgbClr val="000000"/>
                </a:solidFill>
                <a:latin typeface="Arial"/>
              </a:rPr>
              <a:t>13</a:t>
            </a:r>
            <a:endParaRPr lang="en-US" sz="11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745654" y="2806513"/>
            <a:ext cx="38023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sz="1100" b="1" dirty="0" smtClean="0">
                <a:solidFill>
                  <a:srgbClr val="000000"/>
                </a:solidFill>
                <a:latin typeface="Arial"/>
              </a:rPr>
              <a:t>4.3</a:t>
            </a:r>
            <a:endParaRPr lang="en-US" sz="11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706380" y="3004666"/>
            <a:ext cx="45878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sz="1100" b="1" dirty="0" smtClean="0">
                <a:solidFill>
                  <a:srgbClr val="000000"/>
                </a:solidFill>
                <a:latin typeface="Arial"/>
              </a:rPr>
              <a:t>65.2</a:t>
            </a:r>
            <a:endParaRPr lang="en-US" sz="11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745654" y="3180181"/>
            <a:ext cx="38023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sz="1100" b="1" dirty="0" smtClean="0">
                <a:solidFill>
                  <a:srgbClr val="000000"/>
                </a:solidFill>
                <a:latin typeface="Arial"/>
              </a:rPr>
              <a:t>4.3</a:t>
            </a:r>
            <a:endParaRPr lang="en-US" sz="11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706380" y="3371293"/>
            <a:ext cx="45878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sz="1100" b="1" dirty="0" smtClean="0">
                <a:solidFill>
                  <a:srgbClr val="000000"/>
                </a:solidFill>
                <a:latin typeface="Arial"/>
              </a:rPr>
              <a:t>17.4</a:t>
            </a:r>
            <a:endParaRPr lang="en-US" sz="11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804163" y="3576057"/>
            <a:ext cx="26321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sz="1100" b="1" dirty="0" smtClean="0">
                <a:solidFill>
                  <a:srgbClr val="000000"/>
                </a:solidFill>
                <a:latin typeface="Arial"/>
              </a:rPr>
              <a:t>0</a:t>
            </a:r>
            <a:endParaRPr lang="en-US" sz="11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745654" y="3756778"/>
            <a:ext cx="38023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sz="1100" b="1" dirty="0" smtClean="0">
                <a:solidFill>
                  <a:srgbClr val="000000"/>
                </a:solidFill>
                <a:latin typeface="Arial"/>
              </a:rPr>
              <a:t>4.3</a:t>
            </a:r>
            <a:endParaRPr lang="en-US" sz="11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804164" y="3942186"/>
            <a:ext cx="26321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sz="1100" b="1" dirty="0" smtClean="0">
                <a:solidFill>
                  <a:srgbClr val="000000"/>
                </a:solidFill>
                <a:latin typeface="Arial"/>
              </a:rPr>
              <a:t>0</a:t>
            </a:r>
            <a:endParaRPr lang="en-US" sz="11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764890" y="4139411"/>
            <a:ext cx="34176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sz="1100" b="1" dirty="0" smtClean="0">
                <a:solidFill>
                  <a:srgbClr val="000000"/>
                </a:solidFill>
                <a:latin typeface="Arial"/>
              </a:rPr>
              <a:t>13</a:t>
            </a:r>
            <a:endParaRPr lang="en-US" sz="11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804164" y="4337196"/>
            <a:ext cx="26321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sz="1100" b="1" dirty="0" smtClean="0">
                <a:solidFill>
                  <a:srgbClr val="000000"/>
                </a:solidFill>
                <a:latin typeface="Arial"/>
              </a:rPr>
              <a:t>0</a:t>
            </a:r>
            <a:endParaRPr lang="en-US" sz="11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706380" y="4535541"/>
            <a:ext cx="45878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sz="1100" b="1" dirty="0" smtClean="0">
                <a:solidFill>
                  <a:srgbClr val="000000"/>
                </a:solidFill>
                <a:latin typeface="Arial"/>
              </a:rPr>
              <a:t>17.4</a:t>
            </a:r>
            <a:endParaRPr lang="en-US" sz="11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706380" y="4744583"/>
            <a:ext cx="45878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sz="1100" b="1" dirty="0" smtClean="0">
                <a:solidFill>
                  <a:srgbClr val="000000"/>
                </a:solidFill>
                <a:latin typeface="Arial"/>
              </a:rPr>
              <a:t>26.1</a:t>
            </a:r>
            <a:endParaRPr lang="en-US" sz="11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745654" y="4931417"/>
            <a:ext cx="38023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sz="1100" b="1" dirty="0" smtClean="0">
                <a:solidFill>
                  <a:srgbClr val="000000"/>
                </a:solidFill>
                <a:latin typeface="Arial"/>
              </a:rPr>
              <a:t>4.3</a:t>
            </a:r>
            <a:endParaRPr lang="en-US" sz="11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804163" y="5109286"/>
            <a:ext cx="26321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sz="1100" b="1" dirty="0">
                <a:solidFill>
                  <a:srgbClr val="000000"/>
                </a:solidFill>
                <a:latin typeface="Arial"/>
              </a:rPr>
              <a:t>0</a:t>
            </a:r>
          </a:p>
        </p:txBody>
      </p:sp>
      <p:sp>
        <p:nvSpPr>
          <p:cNvPr id="28" name="Rectangle 27"/>
          <p:cNvSpPr/>
          <p:nvPr/>
        </p:nvSpPr>
        <p:spPr>
          <a:xfrm>
            <a:off x="7804164" y="5325842"/>
            <a:ext cx="26321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sz="1100" b="1" dirty="0" smtClean="0">
                <a:solidFill>
                  <a:srgbClr val="000000"/>
                </a:solidFill>
                <a:latin typeface="Arial"/>
              </a:rPr>
              <a:t>0</a:t>
            </a:r>
            <a:endParaRPr lang="en-US" sz="11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804163" y="5512676"/>
            <a:ext cx="26321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sz="1100" b="1" dirty="0">
                <a:solidFill>
                  <a:srgbClr val="000000"/>
                </a:solidFill>
                <a:latin typeface="Arial"/>
              </a:rPr>
              <a:t>0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804163" y="5683006"/>
            <a:ext cx="26321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sz="1100" b="1" dirty="0">
                <a:solidFill>
                  <a:srgbClr val="000000"/>
                </a:solidFill>
                <a:latin typeface="Arial"/>
              </a:rPr>
              <a:t>0</a:t>
            </a:r>
          </a:p>
        </p:txBody>
      </p:sp>
      <p:sp>
        <p:nvSpPr>
          <p:cNvPr id="31" name="Rectangle 30"/>
          <p:cNvSpPr/>
          <p:nvPr/>
        </p:nvSpPr>
        <p:spPr>
          <a:xfrm>
            <a:off x="7745654" y="5878702"/>
            <a:ext cx="38023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sz="1100" b="1" dirty="0" smtClean="0">
                <a:solidFill>
                  <a:srgbClr val="000000"/>
                </a:solidFill>
                <a:latin typeface="Arial"/>
              </a:rPr>
              <a:t>4.3</a:t>
            </a:r>
            <a:endParaRPr lang="en-US" sz="11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804163" y="6101090"/>
            <a:ext cx="26321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sz="1100" b="1" dirty="0">
                <a:solidFill>
                  <a:srgbClr val="000000"/>
                </a:solidFill>
                <a:latin typeface="Arial"/>
              </a:rPr>
              <a:t>0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62000" y="100881"/>
            <a:ext cx="18010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itchFamily="34" charset="0"/>
                <a:cs typeface="Arial" pitchFamily="34" charset="0"/>
              </a:rPr>
              <a:t>Supplemental Figure S7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137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4864</TotalTime>
  <Words>1423</Words>
  <Application>Microsoft Office PowerPoint</Application>
  <PresentationFormat>On-screen Show (4:3)</PresentationFormat>
  <Paragraphs>917</Paragraphs>
  <Slides>13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Bhalla</dc:creator>
  <cp:lastModifiedBy>Fiskus,Warren C</cp:lastModifiedBy>
  <cp:revision>320</cp:revision>
  <dcterms:created xsi:type="dcterms:W3CDTF">2015-08-19T02:50:19Z</dcterms:created>
  <dcterms:modified xsi:type="dcterms:W3CDTF">2016-08-14T20:14:21Z</dcterms:modified>
</cp:coreProperties>
</file>