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61" r:id="rId3"/>
    <p:sldId id="262" r:id="rId4"/>
    <p:sldId id="258" r:id="rId5"/>
    <p:sldId id="263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10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B228C-2D44-4EEE-B7D1-FC03955AB776}" type="datetimeFigureOut">
              <a:rPr lang="en-US" smtClean="0"/>
              <a:t>24-Sep-16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BA275-DDC9-4E65-8333-9C1A76117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0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3A468-28D3-420F-B692-0F55EEB8935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193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3A468-28D3-420F-B692-0F55EEB8935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34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24-Sep-16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24-Sep-16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24-Sep-16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24-Sep-16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24-Sep-16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24-Sep-16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24-Sep-16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24-Sep-16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24-Sep-16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24-Sep-16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24-Sep-16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24-Sep-16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1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0" Type="http://schemas.openxmlformats.org/officeDocument/2006/relationships/image" Target="../media/image17.png"/><Relationship Id="rId4" Type="http://schemas.openxmlformats.org/officeDocument/2006/relationships/image" Target="../media/image13.jpeg"/><Relationship Id="rId9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1.jpeg"/><Relationship Id="rId12" Type="http://schemas.microsoft.com/office/2007/relationships/hdphoto" Target="../media/hdphoto9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11" Type="http://schemas.openxmlformats.org/officeDocument/2006/relationships/image" Target="../media/image23.jpeg"/><Relationship Id="rId5" Type="http://schemas.openxmlformats.org/officeDocument/2006/relationships/image" Target="../media/image20.png"/><Relationship Id="rId10" Type="http://schemas.microsoft.com/office/2007/relationships/hdphoto" Target="../media/hdphoto8.wdp"/><Relationship Id="rId4" Type="http://schemas.microsoft.com/office/2007/relationships/hdphoto" Target="../media/hdphoto5.wdp"/><Relationship Id="rId9" Type="http://schemas.openxmlformats.org/officeDocument/2006/relationships/image" Target="../media/image22.jpeg"/><Relationship Id="rId14" Type="http://schemas.openxmlformats.org/officeDocument/2006/relationships/image" Target="../media/image2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microsoft.com/office/2007/relationships/hdphoto" Target="../media/hdphoto10.wdp"/><Relationship Id="rId7" Type="http://schemas.openxmlformats.org/officeDocument/2006/relationships/image" Target="../media/image30.jpeg"/><Relationship Id="rId12" Type="http://schemas.openxmlformats.org/officeDocument/2006/relationships/image" Target="../media/image33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1.wdp"/><Relationship Id="rId11" Type="http://schemas.microsoft.com/office/2007/relationships/hdphoto" Target="../media/hdphoto13.wdp"/><Relationship Id="rId5" Type="http://schemas.openxmlformats.org/officeDocument/2006/relationships/image" Target="../media/image29.png"/><Relationship Id="rId10" Type="http://schemas.openxmlformats.org/officeDocument/2006/relationships/image" Target="../media/image32.jpeg"/><Relationship Id="rId4" Type="http://schemas.openxmlformats.org/officeDocument/2006/relationships/image" Target="../media/image28.jpeg"/><Relationship Id="rId9" Type="http://schemas.microsoft.com/office/2007/relationships/hdphoto" Target="../media/hdphoto1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6096000" y="0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SF1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99" name="Picture 75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091" y="2441061"/>
            <a:ext cx="1371600" cy="274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1" name="Picture 77"/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091" y="1791174"/>
            <a:ext cx="1371600" cy="3017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" name="Rectangle 79"/>
          <p:cNvSpPr>
            <a:spLocks noChangeArrowheads="1"/>
          </p:cNvSpPr>
          <p:nvPr/>
        </p:nvSpPr>
        <p:spPr bwMode="auto">
          <a:xfrm>
            <a:off x="4988147" y="2804116"/>
            <a:ext cx="359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cFos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Rectangle 80"/>
          <p:cNvSpPr>
            <a:spLocks noChangeArrowheads="1"/>
          </p:cNvSpPr>
          <p:nvPr/>
        </p:nvSpPr>
        <p:spPr bwMode="auto">
          <a:xfrm>
            <a:off x="5334870" y="2053967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Rectangle 81"/>
          <p:cNvSpPr>
            <a:spLocks noChangeArrowheads="1"/>
          </p:cNvSpPr>
          <p:nvPr/>
        </p:nvSpPr>
        <p:spPr bwMode="auto">
          <a:xfrm>
            <a:off x="4988147" y="1816280"/>
            <a:ext cx="359073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cJun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82"/>
          <p:cNvSpPr>
            <a:spLocks noChangeArrowheads="1"/>
          </p:cNvSpPr>
          <p:nvPr/>
        </p:nvSpPr>
        <p:spPr bwMode="auto">
          <a:xfrm>
            <a:off x="5355508" y="2312730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Rectangle 83"/>
          <p:cNvSpPr>
            <a:spLocks noChangeArrowheads="1"/>
          </p:cNvSpPr>
          <p:nvPr/>
        </p:nvSpPr>
        <p:spPr bwMode="auto">
          <a:xfrm>
            <a:off x="5004331" y="2180515"/>
            <a:ext cx="3847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JunB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Rectangle 84"/>
          <p:cNvSpPr>
            <a:spLocks noChangeArrowheads="1"/>
          </p:cNvSpPr>
          <p:nvPr/>
        </p:nvSpPr>
        <p:spPr bwMode="auto">
          <a:xfrm>
            <a:off x="5390433" y="2596892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Rectangle 85"/>
          <p:cNvSpPr>
            <a:spLocks noChangeArrowheads="1"/>
          </p:cNvSpPr>
          <p:nvPr/>
        </p:nvSpPr>
        <p:spPr bwMode="auto">
          <a:xfrm>
            <a:off x="5004331" y="2493538"/>
            <a:ext cx="3847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JunD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Rectangle 86"/>
          <p:cNvSpPr>
            <a:spLocks noChangeArrowheads="1"/>
          </p:cNvSpPr>
          <p:nvPr/>
        </p:nvSpPr>
        <p:spPr bwMode="auto">
          <a:xfrm>
            <a:off x="5396783" y="2871530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Freeform 87"/>
          <p:cNvSpPr>
            <a:spLocks/>
          </p:cNvSpPr>
          <p:nvPr/>
        </p:nvSpPr>
        <p:spPr bwMode="auto">
          <a:xfrm>
            <a:off x="4839496" y="2815346"/>
            <a:ext cx="127000" cy="127000"/>
          </a:xfrm>
          <a:custGeom>
            <a:avLst/>
            <a:gdLst>
              <a:gd name="T0" fmla="*/ 80 w 80"/>
              <a:gd name="T1" fmla="*/ 0 h 80"/>
              <a:gd name="T2" fmla="*/ 0 w 80"/>
              <a:gd name="T3" fmla="*/ 40 h 80"/>
              <a:gd name="T4" fmla="*/ 80 w 80"/>
              <a:gd name="T5" fmla="*/ 80 h 80"/>
              <a:gd name="T6" fmla="*/ 80 w 80"/>
              <a:gd name="T7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80">
                <a:moveTo>
                  <a:pt x="80" y="0"/>
                </a:moveTo>
                <a:lnTo>
                  <a:pt x="0" y="40"/>
                </a:lnTo>
                <a:lnTo>
                  <a:pt x="80" y="80"/>
                </a:lnTo>
                <a:lnTo>
                  <a:pt x="8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Freeform 88"/>
          <p:cNvSpPr>
            <a:spLocks/>
          </p:cNvSpPr>
          <p:nvPr/>
        </p:nvSpPr>
        <p:spPr bwMode="auto">
          <a:xfrm>
            <a:off x="4839496" y="1873088"/>
            <a:ext cx="128588" cy="139700"/>
          </a:xfrm>
          <a:custGeom>
            <a:avLst/>
            <a:gdLst>
              <a:gd name="T0" fmla="*/ 81 w 81"/>
              <a:gd name="T1" fmla="*/ 0 h 80"/>
              <a:gd name="T2" fmla="*/ 0 w 81"/>
              <a:gd name="T3" fmla="*/ 40 h 80"/>
              <a:gd name="T4" fmla="*/ 81 w 81"/>
              <a:gd name="T5" fmla="*/ 80 h 80"/>
              <a:gd name="T6" fmla="*/ 81 w 81"/>
              <a:gd name="T7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80">
                <a:moveTo>
                  <a:pt x="81" y="0"/>
                </a:moveTo>
                <a:lnTo>
                  <a:pt x="0" y="40"/>
                </a:lnTo>
                <a:lnTo>
                  <a:pt x="81" y="80"/>
                </a:lnTo>
                <a:lnTo>
                  <a:pt x="81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Freeform 89"/>
          <p:cNvSpPr>
            <a:spLocks/>
          </p:cNvSpPr>
          <p:nvPr/>
        </p:nvSpPr>
        <p:spPr bwMode="auto">
          <a:xfrm>
            <a:off x="4839496" y="2202501"/>
            <a:ext cx="127000" cy="127001"/>
          </a:xfrm>
          <a:custGeom>
            <a:avLst/>
            <a:gdLst>
              <a:gd name="T0" fmla="*/ 80 w 80"/>
              <a:gd name="T1" fmla="*/ 0 h 80"/>
              <a:gd name="T2" fmla="*/ 0 w 80"/>
              <a:gd name="T3" fmla="*/ 40 h 80"/>
              <a:gd name="T4" fmla="*/ 80 w 80"/>
              <a:gd name="T5" fmla="*/ 80 h 80"/>
              <a:gd name="T6" fmla="*/ 80 w 80"/>
              <a:gd name="T7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80">
                <a:moveTo>
                  <a:pt x="80" y="0"/>
                </a:moveTo>
                <a:lnTo>
                  <a:pt x="0" y="40"/>
                </a:lnTo>
                <a:lnTo>
                  <a:pt x="80" y="80"/>
                </a:lnTo>
                <a:lnTo>
                  <a:pt x="8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Freeform 90"/>
          <p:cNvSpPr>
            <a:spLocks/>
          </p:cNvSpPr>
          <p:nvPr/>
        </p:nvSpPr>
        <p:spPr bwMode="auto">
          <a:xfrm>
            <a:off x="4839496" y="2517385"/>
            <a:ext cx="127000" cy="127000"/>
          </a:xfrm>
          <a:custGeom>
            <a:avLst/>
            <a:gdLst>
              <a:gd name="T0" fmla="*/ 80 w 80"/>
              <a:gd name="T1" fmla="*/ 0 h 80"/>
              <a:gd name="T2" fmla="*/ 0 w 80"/>
              <a:gd name="T3" fmla="*/ 40 h 80"/>
              <a:gd name="T4" fmla="*/ 80 w 80"/>
              <a:gd name="T5" fmla="*/ 80 h 80"/>
              <a:gd name="T6" fmla="*/ 80 w 80"/>
              <a:gd name="T7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80">
                <a:moveTo>
                  <a:pt x="80" y="0"/>
                </a:moveTo>
                <a:lnTo>
                  <a:pt x="0" y="40"/>
                </a:lnTo>
                <a:lnTo>
                  <a:pt x="80" y="80"/>
                </a:lnTo>
                <a:lnTo>
                  <a:pt x="8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15" name="Picture 91"/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718" y="2757611"/>
            <a:ext cx="1371600" cy="2743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7" name="Picture 93"/>
          <p:cNvPicPr preferRelativeResize="0"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718" y="1791174"/>
            <a:ext cx="1371600" cy="30175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9" name="Picture 95"/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718" y="2441061"/>
            <a:ext cx="1371600" cy="2743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1" name="Picture 97"/>
          <p:cNvPicPr preferRelativeResize="0"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091" y="2757611"/>
            <a:ext cx="1371600" cy="274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Rectangle 105"/>
          <p:cNvSpPr>
            <a:spLocks noChangeArrowheads="1"/>
          </p:cNvSpPr>
          <p:nvPr/>
        </p:nvSpPr>
        <p:spPr bwMode="auto">
          <a:xfrm>
            <a:off x="4709204" y="1217354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2" name="Rectangle 124"/>
          <p:cNvSpPr>
            <a:spLocks noChangeArrowheads="1"/>
          </p:cNvSpPr>
          <p:nvPr/>
        </p:nvSpPr>
        <p:spPr bwMode="auto">
          <a:xfrm>
            <a:off x="2185079" y="1201479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53" name="Picture 129"/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091" y="3078480"/>
            <a:ext cx="1371600" cy="274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2" name="Freeform 131"/>
          <p:cNvSpPr>
            <a:spLocks/>
          </p:cNvSpPr>
          <p:nvPr/>
        </p:nvSpPr>
        <p:spPr bwMode="auto">
          <a:xfrm>
            <a:off x="4839496" y="3155692"/>
            <a:ext cx="127000" cy="127000"/>
          </a:xfrm>
          <a:custGeom>
            <a:avLst/>
            <a:gdLst>
              <a:gd name="T0" fmla="*/ 80 w 80"/>
              <a:gd name="T1" fmla="*/ 0 h 80"/>
              <a:gd name="T2" fmla="*/ 0 w 80"/>
              <a:gd name="T3" fmla="*/ 40 h 80"/>
              <a:gd name="T4" fmla="*/ 80 w 80"/>
              <a:gd name="T5" fmla="*/ 80 h 80"/>
              <a:gd name="T6" fmla="*/ 80 w 80"/>
              <a:gd name="T7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80">
                <a:moveTo>
                  <a:pt x="80" y="0"/>
                </a:moveTo>
                <a:lnTo>
                  <a:pt x="0" y="40"/>
                </a:lnTo>
                <a:lnTo>
                  <a:pt x="80" y="80"/>
                </a:lnTo>
                <a:lnTo>
                  <a:pt x="8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55" name="Rectangle 134"/>
          <p:cNvSpPr>
            <a:spLocks noChangeArrowheads="1"/>
          </p:cNvSpPr>
          <p:nvPr/>
        </p:nvSpPr>
        <p:spPr bwMode="auto">
          <a:xfrm>
            <a:off x="5019955" y="3132650"/>
            <a:ext cx="64087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β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Arial"/>
              </a:rPr>
              <a:t>-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Actin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6" name="Rectangle 135"/>
          <p:cNvSpPr>
            <a:spLocks noChangeArrowheads="1"/>
          </p:cNvSpPr>
          <p:nvPr/>
        </p:nvSpPr>
        <p:spPr bwMode="auto">
          <a:xfrm>
            <a:off x="5519020" y="3109655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60" name="Picture 136"/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718" y="3078480"/>
            <a:ext cx="1371600" cy="2743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2" name="Picture 138"/>
          <p:cNvPicPr preferRelativeResize="0"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718" y="2127065"/>
            <a:ext cx="1371600" cy="2743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4" name="Picture 140"/>
          <p:cNvPicPr preferRelativeResize="0"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091" y="2127065"/>
            <a:ext cx="1371600" cy="274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TextBox 96"/>
          <p:cNvSpPr txBox="1"/>
          <p:nvPr/>
        </p:nvSpPr>
        <p:spPr>
          <a:xfrm>
            <a:off x="2023440" y="1577712"/>
            <a:ext cx="1306827" cy="277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N    #1   #2    #3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447887" y="1577712"/>
            <a:ext cx="1318753" cy="277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#1      #2      #3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Rectangle 100"/>
          <p:cNvSpPr>
            <a:spLocks noChangeArrowheads="1"/>
          </p:cNvSpPr>
          <p:nvPr/>
        </p:nvSpPr>
        <p:spPr bwMode="auto">
          <a:xfrm>
            <a:off x="3958981" y="79379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Rectangle 107"/>
          <p:cNvSpPr>
            <a:spLocks noChangeArrowheads="1"/>
          </p:cNvSpPr>
          <p:nvPr/>
        </p:nvSpPr>
        <p:spPr bwMode="auto">
          <a:xfrm>
            <a:off x="3791900" y="1389558"/>
            <a:ext cx="63291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(HPV-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ve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Rectangle 111"/>
          <p:cNvSpPr>
            <a:spLocks noChangeArrowheads="1"/>
          </p:cNvSpPr>
          <p:nvPr/>
        </p:nvSpPr>
        <p:spPr bwMode="auto">
          <a:xfrm>
            <a:off x="4454281" y="76200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113"/>
          <p:cNvSpPr>
            <a:spLocks noChangeArrowheads="1"/>
          </p:cNvSpPr>
          <p:nvPr/>
        </p:nvSpPr>
        <p:spPr bwMode="auto">
          <a:xfrm>
            <a:off x="2535743" y="77791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Rectangle 122"/>
          <p:cNvSpPr>
            <a:spLocks noChangeArrowheads="1"/>
          </p:cNvSpPr>
          <p:nvPr/>
        </p:nvSpPr>
        <p:spPr bwMode="auto">
          <a:xfrm>
            <a:off x="3088193" y="79375"/>
            <a:ext cx="432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Rectangle 107"/>
          <p:cNvSpPr>
            <a:spLocks noChangeArrowheads="1"/>
          </p:cNvSpPr>
          <p:nvPr/>
        </p:nvSpPr>
        <p:spPr bwMode="auto">
          <a:xfrm>
            <a:off x="2415550" y="1356507"/>
            <a:ext cx="72921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(HPV+ve)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33400" y="1306009"/>
            <a:ext cx="817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itchFamily="34" charset="0"/>
                <a:cs typeface="Arial" pitchFamily="34" charset="0"/>
              </a:rPr>
              <a:t>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(i)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2427383" y="1582489"/>
            <a:ext cx="8229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3602641" y="1580651"/>
            <a:ext cx="10058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49909" y="4405792"/>
            <a:ext cx="817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(ii)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552" y="4442515"/>
            <a:ext cx="3322760" cy="2567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607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819688" y="1920240"/>
            <a:ext cx="3742912" cy="1789289"/>
            <a:chOff x="1828800" y="3924642"/>
            <a:chExt cx="3742912" cy="1789289"/>
          </a:xfrm>
        </p:grpSpPr>
        <p:sp>
          <p:nvSpPr>
            <p:cNvPr id="17" name="TextBox 16"/>
            <p:cNvSpPr txBox="1"/>
            <p:nvPr/>
          </p:nvSpPr>
          <p:spPr>
            <a:xfrm>
              <a:off x="4846123" y="4787370"/>
              <a:ext cx="5143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p50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848672" y="5083322"/>
              <a:ext cx="5143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p65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4772482" y="4947501"/>
              <a:ext cx="857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4777421" y="5238819"/>
              <a:ext cx="857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/>
            <p:cNvPicPr preferRelativeResize="0">
              <a:picLocks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4805162"/>
              <a:ext cx="1554480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13"/>
            <p:cNvPicPr preferRelativeResize="0">
              <a:picLocks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2" b="1"/>
            <a:stretch/>
          </p:blipFill>
          <p:spPr bwMode="auto">
            <a:xfrm>
              <a:off x="3453562" y="5119915"/>
              <a:ext cx="1280160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0" name="Picture 2" descr="C:\Users\Gaurav\Desktop\b.jpg.tif"/>
            <p:cNvPicPr preferRelativeResize="0">
              <a:picLocks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-50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9" t="-1" r="8040" b="20597"/>
            <a:stretch/>
          </p:blipFill>
          <p:spPr bwMode="auto">
            <a:xfrm flipH="1">
              <a:off x="1828800" y="5122386"/>
              <a:ext cx="1553676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Gaurav\Desktop\b.jpg"/>
            <p:cNvPicPr preferRelativeResize="0"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3562" y="4800219"/>
              <a:ext cx="1280160" cy="2743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C:\Users\Gaurav\Desktop\b.jpg.jpg"/>
            <p:cNvPicPr preferRelativeResize="0">
              <a:picLocks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59"/>
            <a:stretch/>
          </p:blipFill>
          <p:spPr bwMode="auto">
            <a:xfrm flipH="1">
              <a:off x="1828800" y="5439611"/>
              <a:ext cx="1554480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5" name="Straight Arrow Connector 64"/>
            <p:cNvCxnSpPr/>
            <p:nvPr/>
          </p:nvCxnSpPr>
          <p:spPr>
            <a:xfrm flipH="1">
              <a:off x="4775499" y="5560930"/>
              <a:ext cx="10957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4844083" y="5409455"/>
              <a:ext cx="727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b="1" dirty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-Actin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67" name="Picture 2" descr="C:\Users\Gaurav\Desktop\b.tiff"/>
            <p:cNvPicPr preferRelativeResize="0">
              <a:picLocks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-50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3563" y="5439611"/>
              <a:ext cx="1278790" cy="2743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5" name="Rectangle 100"/>
            <p:cNvSpPr>
              <a:spLocks noChangeArrowheads="1"/>
            </p:cNvSpPr>
            <p:nvPr/>
          </p:nvSpPr>
          <p:spPr bwMode="auto">
            <a:xfrm>
              <a:off x="3883690" y="3927821"/>
              <a:ext cx="6412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Rectangle 111"/>
            <p:cNvSpPr>
              <a:spLocks noChangeArrowheads="1"/>
            </p:cNvSpPr>
            <p:nvPr/>
          </p:nvSpPr>
          <p:spPr bwMode="auto">
            <a:xfrm>
              <a:off x="4378990" y="3924642"/>
              <a:ext cx="4328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Rectangle 113"/>
            <p:cNvSpPr>
              <a:spLocks noChangeArrowheads="1"/>
            </p:cNvSpPr>
            <p:nvPr/>
          </p:nvSpPr>
          <p:spPr bwMode="auto">
            <a:xfrm>
              <a:off x="2460452" y="3926233"/>
              <a:ext cx="6412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Rectangle 115"/>
            <p:cNvSpPr>
              <a:spLocks noChangeArrowheads="1"/>
            </p:cNvSpPr>
            <p:nvPr/>
          </p:nvSpPr>
          <p:spPr bwMode="auto">
            <a:xfrm>
              <a:off x="2846215" y="3942108"/>
              <a:ext cx="6412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Rectangle 107"/>
            <p:cNvSpPr>
              <a:spLocks noChangeArrowheads="1"/>
            </p:cNvSpPr>
            <p:nvPr/>
          </p:nvSpPr>
          <p:spPr bwMode="auto">
            <a:xfrm>
              <a:off x="3771301" y="4267200"/>
              <a:ext cx="63291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(HPV-</a:t>
              </a:r>
              <a:r>
                <a:rPr kumimoji="0" lang="en-US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ve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828800" y="4523601"/>
              <a:ext cx="1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N      #1     #2     #3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Rectangle 107"/>
            <p:cNvSpPr>
              <a:spLocks noChangeArrowheads="1"/>
            </p:cNvSpPr>
            <p:nvPr/>
          </p:nvSpPr>
          <p:spPr bwMode="auto">
            <a:xfrm>
              <a:off x="2417771" y="4267200"/>
              <a:ext cx="72921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(HPV+ve)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3405647" y="4523601"/>
              <a:ext cx="13187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 #1      #2      #3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2322218" y="4495808"/>
              <a:ext cx="96438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3640277" y="4495808"/>
              <a:ext cx="96438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838200" y="2107606"/>
            <a:ext cx="817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itchFamily="34" charset="0"/>
                <a:cs typeface="Arial" pitchFamily="34" charset="0"/>
              </a:rPr>
              <a:t>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(i)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62002" y="4484266"/>
            <a:ext cx="817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(ii)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923" y="4498924"/>
            <a:ext cx="2941128" cy="2282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TextBox 62"/>
          <p:cNvSpPr txBox="1"/>
          <p:nvPr/>
        </p:nvSpPr>
        <p:spPr>
          <a:xfrm>
            <a:off x="6096000" y="0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SF2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55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610107" y="1767066"/>
            <a:ext cx="4224084" cy="1467213"/>
            <a:chOff x="1774450" y="3866787"/>
            <a:chExt cx="4224084" cy="1467213"/>
          </a:xfrm>
        </p:grpSpPr>
        <p:pic>
          <p:nvPicPr>
            <p:cNvPr id="37" name="Picture 4"/>
            <p:cNvPicPr preferRelativeResize="0">
              <a:picLocks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33"/>
            <a:stretch/>
          </p:blipFill>
          <p:spPr bwMode="auto">
            <a:xfrm>
              <a:off x="3405647" y="4399553"/>
              <a:ext cx="1280160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" name="Picture 14"/>
            <p:cNvPicPr preferRelativeResize="0">
              <a:picLocks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3808"/>
            <a:stretch/>
          </p:blipFill>
          <p:spPr bwMode="auto">
            <a:xfrm>
              <a:off x="3405647" y="4722501"/>
              <a:ext cx="1280160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" name="TextBox 38"/>
            <p:cNvSpPr txBox="1"/>
            <p:nvPr/>
          </p:nvSpPr>
          <p:spPr>
            <a:xfrm>
              <a:off x="4779181" y="4409881"/>
              <a:ext cx="670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STAT3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787626" y="4687016"/>
              <a:ext cx="12109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pSTAT3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(Y705)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H="1">
              <a:off x="4724400" y="4550201"/>
              <a:ext cx="857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>
              <a:off x="4717380" y="4864009"/>
              <a:ext cx="857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Picture 31"/>
            <p:cNvPicPr preferRelativeResize="0">
              <a:picLocks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-50000"/>
                      </a14:imgEffect>
                      <a14:imgEffect>
                        <a14:brightnessContrast contrast="1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3" r="11040"/>
            <a:stretch/>
          </p:blipFill>
          <p:spPr bwMode="auto">
            <a:xfrm>
              <a:off x="1774450" y="4399553"/>
              <a:ext cx="1554480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32"/>
            <p:cNvPicPr preferRelativeResize="0">
              <a:picLocks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sharpenSoften amount="-50000"/>
                      </a14:imgEffect>
                      <a14:imgEffect>
                        <a14:brightnessContrast contrast="1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4450" y="4716713"/>
              <a:ext cx="1554480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 preferRelativeResize="0">
              <a:picLocks noChangeArrowheads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4450" y="5033874"/>
              <a:ext cx="1554480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" name="Picture 2" descr="C:\Users\Gaurav\Desktop\b.jpg"/>
            <p:cNvPicPr preferRelativeResize="0">
              <a:picLocks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3405647" y="5045449"/>
              <a:ext cx="1280160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1" name="Straight Arrow Connector 80"/>
            <p:cNvCxnSpPr/>
            <p:nvPr/>
          </p:nvCxnSpPr>
          <p:spPr>
            <a:xfrm flipH="1">
              <a:off x="4720848" y="5208476"/>
              <a:ext cx="10957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4793017" y="5057001"/>
              <a:ext cx="727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b="1" dirty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-Actin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Rectangle 100"/>
            <p:cNvSpPr>
              <a:spLocks noChangeArrowheads="1"/>
            </p:cNvSpPr>
            <p:nvPr/>
          </p:nvSpPr>
          <p:spPr bwMode="auto">
            <a:xfrm>
              <a:off x="3883690" y="3868375"/>
              <a:ext cx="6412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Rectangle 107"/>
            <p:cNvSpPr>
              <a:spLocks noChangeArrowheads="1"/>
            </p:cNvSpPr>
            <p:nvPr/>
          </p:nvSpPr>
          <p:spPr bwMode="auto">
            <a:xfrm>
              <a:off x="3710485" y="3962400"/>
              <a:ext cx="63291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(HPV-</a:t>
              </a:r>
              <a:r>
                <a:rPr kumimoji="0" lang="en-US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ve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Rectangle 113"/>
            <p:cNvSpPr>
              <a:spLocks noChangeArrowheads="1"/>
            </p:cNvSpPr>
            <p:nvPr/>
          </p:nvSpPr>
          <p:spPr bwMode="auto">
            <a:xfrm>
              <a:off x="2460452" y="3866787"/>
              <a:ext cx="6412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Rectangle 115"/>
            <p:cNvSpPr>
              <a:spLocks noChangeArrowheads="1"/>
            </p:cNvSpPr>
            <p:nvPr/>
          </p:nvSpPr>
          <p:spPr bwMode="auto">
            <a:xfrm>
              <a:off x="2846215" y="3882662"/>
              <a:ext cx="6412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Rectangle 122"/>
            <p:cNvSpPr>
              <a:spLocks noChangeArrowheads="1"/>
            </p:cNvSpPr>
            <p:nvPr/>
          </p:nvSpPr>
          <p:spPr bwMode="auto">
            <a:xfrm>
              <a:off x="3012902" y="3868371"/>
              <a:ext cx="4328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1828800" y="4166285"/>
              <a:ext cx="1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N      #1     #2     #3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Rectangle 107"/>
            <p:cNvSpPr>
              <a:spLocks noChangeArrowheads="1"/>
            </p:cNvSpPr>
            <p:nvPr/>
          </p:nvSpPr>
          <p:spPr bwMode="auto">
            <a:xfrm>
              <a:off x="2386942" y="3962400"/>
              <a:ext cx="72921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(HPV+ve)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3405647" y="4166285"/>
              <a:ext cx="13187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 #1      #2      #3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224244" y="4191000"/>
              <a:ext cx="96438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3574961" y="4191000"/>
              <a:ext cx="96438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Box 64"/>
          <p:cNvSpPr txBox="1"/>
          <p:nvPr/>
        </p:nvSpPr>
        <p:spPr>
          <a:xfrm>
            <a:off x="508740" y="1829412"/>
            <a:ext cx="817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itchFamily="34" charset="0"/>
                <a:cs typeface="Arial" pitchFamily="34" charset="0"/>
              </a:rPr>
              <a:t>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(i)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86667" y="3786729"/>
            <a:ext cx="817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(ii)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320" y="3947331"/>
            <a:ext cx="3521433" cy="275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TextBox 59"/>
          <p:cNvSpPr txBox="1"/>
          <p:nvPr/>
        </p:nvSpPr>
        <p:spPr>
          <a:xfrm>
            <a:off x="6096000" y="0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SF3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47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6200000">
            <a:off x="-1222294" y="3117853"/>
            <a:ext cx="36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Cumulative Expression of Transcription Factors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17925" y="4975360"/>
            <a:ext cx="837922" cy="330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HPV+ve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88581" y="4988773"/>
            <a:ext cx="797342" cy="330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HPV-</a:t>
            </a:r>
            <a:r>
              <a:rPr lang="en-US" b="1" dirty="0" err="1" smtClean="0"/>
              <a:t>ve</a:t>
            </a:r>
            <a:endParaRPr lang="en-US" b="1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0" r="-90" b="9731"/>
          <a:stretch/>
        </p:blipFill>
        <p:spPr bwMode="auto">
          <a:xfrm>
            <a:off x="1027216" y="1462662"/>
            <a:ext cx="4668048" cy="359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46216" y="4676691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0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6216" y="4154266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6216" y="3631839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itchFamily="34" charset="0"/>
                <a:cs typeface="Arial" pitchFamily="34" charset="0"/>
              </a:rPr>
              <a:t>2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6216" y="3109412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itchFamily="34" charset="0"/>
                <a:cs typeface="Arial" pitchFamily="34" charset="0"/>
              </a:rPr>
              <a:t>3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6216" y="2586985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itchFamily="34" charset="0"/>
                <a:cs typeface="Arial" pitchFamily="34" charset="0"/>
              </a:rPr>
              <a:t>4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6216" y="206455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itchFamily="34" charset="0"/>
                <a:cs typeface="Arial" pitchFamily="34" charset="0"/>
              </a:rPr>
              <a:t>5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6216" y="1542131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itchFamily="34" charset="0"/>
                <a:cs typeface="Arial" pitchFamily="34" charset="0"/>
              </a:rPr>
              <a:t>6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6000" y="0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SF4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00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88212" y="2017554"/>
            <a:ext cx="4126788" cy="1397105"/>
            <a:chOff x="1588212" y="533400"/>
            <a:chExt cx="4126788" cy="1397105"/>
          </a:xfrm>
        </p:grpSpPr>
        <p:pic>
          <p:nvPicPr>
            <p:cNvPr id="4" name="Picture 9"/>
            <p:cNvPicPr preferRelativeResize="0">
              <a:picLocks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21" r="3921"/>
            <a:stretch/>
          </p:blipFill>
          <p:spPr bwMode="auto">
            <a:xfrm flipH="1">
              <a:off x="3208255" y="983675"/>
              <a:ext cx="1280160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596933" y="941372"/>
              <a:ext cx="11180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pEGFR</a:t>
              </a:r>
              <a:r>
                <a:rPr lang="en-US" sz="1200" b="1" baseline="30000" dirty="0" smtClean="0">
                  <a:latin typeface="Arial" pitchFamily="34" charset="0"/>
                  <a:cs typeface="Arial" pitchFamily="34" charset="0"/>
                </a:rPr>
                <a:t>1092h</a:t>
              </a:r>
              <a:endParaRPr lang="en-US" sz="12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96511" y="1312913"/>
              <a:ext cx="5143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p16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4501792" y="1104408"/>
              <a:ext cx="857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4510973" y="1471507"/>
              <a:ext cx="857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3"/>
            <p:cNvPicPr preferRelativeResize="0">
              <a:picLocks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2" b="1"/>
            <a:stretch/>
          </p:blipFill>
          <p:spPr bwMode="auto">
            <a:xfrm>
              <a:off x="1588212" y="987099"/>
              <a:ext cx="1554480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29"/>
            <p:cNvPicPr preferRelativeResize="0">
              <a:picLocks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-5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8212" y="1320662"/>
              <a:ext cx="1554480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9" name="Picture 8"/>
            <p:cNvPicPr preferRelativeResize="0">
              <a:picLocks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10691"/>
            <a:stretch/>
          </p:blipFill>
          <p:spPr bwMode="auto">
            <a:xfrm>
              <a:off x="3208254" y="1320662"/>
              <a:ext cx="1276651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4" name="Rectangle 107"/>
            <p:cNvSpPr>
              <a:spLocks noChangeArrowheads="1"/>
            </p:cNvSpPr>
            <p:nvPr/>
          </p:nvSpPr>
          <p:spPr bwMode="auto">
            <a:xfrm>
              <a:off x="3497549" y="533400"/>
              <a:ext cx="63291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(HPV-</a:t>
              </a:r>
              <a:r>
                <a:rPr kumimoji="0" lang="en-US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ve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609478" y="736515"/>
              <a:ext cx="1506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N      #1     #2     #3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Rectangle 107"/>
            <p:cNvSpPr>
              <a:spLocks noChangeArrowheads="1"/>
            </p:cNvSpPr>
            <p:nvPr/>
          </p:nvSpPr>
          <p:spPr bwMode="auto">
            <a:xfrm>
              <a:off x="2209335" y="533400"/>
              <a:ext cx="72921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(HPV+ve)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186325" y="736515"/>
              <a:ext cx="13187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 #1      #2      #3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2066678" y="736515"/>
              <a:ext cx="10058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3335948" y="740226"/>
              <a:ext cx="10058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9" name="Picture 2"/>
            <p:cNvPicPr preferRelativeResize="0">
              <a:picLocks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  <a14:imgEffect>
                        <a14:brightnessContrast bright="13000" contrast="5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0500" y="1656185"/>
              <a:ext cx="1280160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" name="Picture 3"/>
            <p:cNvPicPr preferRelativeResize="0">
              <a:picLocks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aturation sat="0"/>
                      </a14:imgEffect>
                      <a14:imgEffect>
                        <a14:brightnessContrast bright="59000" contrast="3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8212" y="1656185"/>
              <a:ext cx="1554480" cy="2743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2" name="TextBox 71"/>
            <p:cNvSpPr txBox="1"/>
            <p:nvPr/>
          </p:nvSpPr>
          <p:spPr>
            <a:xfrm>
              <a:off x="4583568" y="1638270"/>
              <a:ext cx="11180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b="1" dirty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- Actin</a:t>
              </a:r>
              <a:endParaRPr lang="en-US" sz="1200" b="1" baseline="30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 flipH="1">
              <a:off x="4516563" y="1795204"/>
              <a:ext cx="857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4"/>
          <p:cNvSpPr txBox="1"/>
          <p:nvPr/>
        </p:nvSpPr>
        <p:spPr>
          <a:xfrm>
            <a:off x="460076" y="1987152"/>
            <a:ext cx="817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itchFamily="34" charset="0"/>
                <a:cs typeface="Arial" pitchFamily="34" charset="0"/>
              </a:rPr>
              <a:t>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(i)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42074" y="4442760"/>
            <a:ext cx="817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(ii)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309" y="3922554"/>
            <a:ext cx="3620876" cy="2249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6096000" y="0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SF5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86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168</Words>
  <Application>Microsoft Office PowerPoint</Application>
  <PresentationFormat>On-screen Show (4:3)</PresentationFormat>
  <Paragraphs>74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SONY</dc:creator>
  <cp:lastModifiedBy>Gaurav</cp:lastModifiedBy>
  <cp:revision>33</cp:revision>
  <dcterms:created xsi:type="dcterms:W3CDTF">2006-08-16T00:00:00Z</dcterms:created>
  <dcterms:modified xsi:type="dcterms:W3CDTF">2016-09-24T08:21:51Z</dcterms:modified>
</cp:coreProperties>
</file>