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5"/>
  </p:notesMasterIdLst>
  <p:sldIdLst>
    <p:sldId id="348" r:id="rId2"/>
    <p:sldId id="347" r:id="rId3"/>
    <p:sldId id="349" r:id="rId4"/>
  </p:sldIdLst>
  <p:sldSz cx="7199313" cy="8748713"/>
  <p:notesSz cx="6797675" cy="9926638"/>
  <p:defaultTextStyle>
    <a:defPPr>
      <a:defRPr lang="en-US"/>
    </a:defPPr>
    <a:lvl1pPr marL="0" algn="l" defTabSz="8661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3060" algn="l" defTabSz="8661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66120" algn="l" defTabSz="8661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99180" algn="l" defTabSz="8661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32239" algn="l" defTabSz="8661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65299" algn="l" defTabSz="8661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98359" algn="l" defTabSz="8661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31419" algn="l" defTabSz="8661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64479" algn="l" defTabSz="8661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426" userDrawn="1">
          <p15:clr>
            <a:srgbClr val="A4A3A4"/>
          </p15:clr>
        </p15:guide>
        <p15:guide id="3" orient="horz" pos="2756" userDrawn="1">
          <p15:clr>
            <a:srgbClr val="A4A3A4"/>
          </p15:clr>
        </p15:guide>
        <p15:guide id="4" pos="2268" userDrawn="1">
          <p15:clr>
            <a:srgbClr val="A4A3A4"/>
          </p15:clr>
        </p15:guide>
        <p15:guide id="5" orient="horz" pos="1908" userDrawn="1">
          <p15:clr>
            <a:srgbClr val="A4A3A4"/>
          </p15:clr>
        </p15:guide>
        <p15:guide id="6" orient="horz" pos="2947" userDrawn="1">
          <p15:clr>
            <a:srgbClr val="A4A3A4"/>
          </p15:clr>
        </p15:guide>
        <p15:guide id="7" pos="1585" userDrawn="1">
          <p15:clr>
            <a:srgbClr val="A4A3A4"/>
          </p15:clr>
        </p15:guide>
        <p15:guide id="8" pos="3692" userDrawn="1">
          <p15:clr>
            <a:srgbClr val="A4A3A4"/>
          </p15:clr>
        </p15:guide>
        <p15:guide id="9" orient="horz" pos="1825" userDrawn="1">
          <p15:clr>
            <a:srgbClr val="A4A3A4"/>
          </p15:clr>
        </p15:guide>
        <p15:guide id="10" orient="horz" pos="1416" userDrawn="1">
          <p15:clr>
            <a:srgbClr val="A4A3A4"/>
          </p15:clr>
        </p15:guide>
        <p15:guide id="11" pos="1064" userDrawn="1">
          <p15:clr>
            <a:srgbClr val="A4A3A4"/>
          </p15:clr>
        </p15:guide>
        <p15:guide id="12" pos="119" userDrawn="1">
          <p15:clr>
            <a:srgbClr val="A4A3A4"/>
          </p15:clr>
        </p15:guide>
        <p15:guide id="13" pos="246" userDrawn="1">
          <p15:clr>
            <a:srgbClr val="A4A3A4"/>
          </p15:clr>
        </p15:guide>
        <p15:guide id="14" pos="2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FF99"/>
    <a:srgbClr val="663300"/>
    <a:srgbClr val="FF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75" autoAdjust="0"/>
  </p:normalViewPr>
  <p:slideViewPr>
    <p:cSldViewPr snapToGrid="0">
      <p:cViewPr varScale="1">
        <p:scale>
          <a:sx n="89" d="100"/>
          <a:sy n="89" d="100"/>
        </p:scale>
        <p:origin x="2562" y="90"/>
      </p:cViewPr>
      <p:guideLst>
        <p:guide orient="horz" pos="2880"/>
        <p:guide pos="2426"/>
        <p:guide orient="horz" pos="2756"/>
        <p:guide pos="2268"/>
        <p:guide orient="horz" pos="1908"/>
        <p:guide orient="horz" pos="2947"/>
        <p:guide pos="1585"/>
        <p:guide pos="3692"/>
        <p:guide orient="horz" pos="1825"/>
        <p:guide orient="horz" pos="1416"/>
        <p:guide pos="1064"/>
        <p:guide pos="119"/>
        <p:guide pos="246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565" tIns="45783" rIns="91565" bIns="4578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565" tIns="45783" rIns="91565" bIns="45783" rtlCol="0"/>
          <a:lstStyle>
            <a:lvl1pPr algn="r">
              <a:defRPr sz="1200"/>
            </a:lvl1pPr>
          </a:lstStyle>
          <a:p>
            <a:fld id="{35C65259-4DE9-4A57-8CBC-5F1CC646C2F0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68488" y="744538"/>
            <a:ext cx="3060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5" tIns="45783" rIns="91565" bIns="4578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565" tIns="45783" rIns="91565" bIns="4578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565" tIns="45783" rIns="91565" bIns="4578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565" tIns="45783" rIns="91565" bIns="45783" rtlCol="0" anchor="b"/>
          <a:lstStyle>
            <a:lvl1pPr algn="r">
              <a:defRPr sz="1200"/>
            </a:lvl1pPr>
          </a:lstStyle>
          <a:p>
            <a:fld id="{BECE4CE8-94D6-465C-BEFA-F6F489D015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83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6612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3060" algn="l" defTabSz="86612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66120" algn="l" defTabSz="86612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99180" algn="l" defTabSz="86612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32239" algn="l" defTabSz="86612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65299" algn="l" defTabSz="86612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98359" algn="l" defTabSz="86612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31419" algn="l" defTabSz="86612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64479" algn="l" defTabSz="86612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51" y="2717776"/>
            <a:ext cx="6119416" cy="18753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899" y="4957604"/>
            <a:ext cx="5039520" cy="223578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3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2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5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8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1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4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474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52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19502" y="350356"/>
            <a:ext cx="1619845" cy="746475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9966" y="350356"/>
            <a:ext cx="4739548" cy="746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0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466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699" y="5621858"/>
            <a:ext cx="6119416" cy="1737592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699" y="3708079"/>
            <a:ext cx="6119416" cy="1913780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3308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6616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9924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3232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6540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9849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3157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646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5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967" y="2041368"/>
            <a:ext cx="3179697" cy="577374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9650" y="2041368"/>
            <a:ext cx="3179697" cy="577374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46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967" y="1958338"/>
            <a:ext cx="3180947" cy="816141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3082" indent="0">
              <a:buNone/>
              <a:defRPr sz="1900" b="1"/>
            </a:lvl2pPr>
            <a:lvl3pPr marL="866164" indent="0">
              <a:buNone/>
              <a:defRPr sz="1700" b="1"/>
            </a:lvl3pPr>
            <a:lvl4pPr marL="1299246" indent="0">
              <a:buNone/>
              <a:defRPr sz="1500" b="1"/>
            </a:lvl4pPr>
            <a:lvl5pPr marL="1732327" indent="0">
              <a:buNone/>
              <a:defRPr sz="1500" b="1"/>
            </a:lvl5pPr>
            <a:lvl6pPr marL="2165409" indent="0">
              <a:buNone/>
              <a:defRPr sz="1500" b="1"/>
            </a:lvl6pPr>
            <a:lvl7pPr marL="2598491" indent="0">
              <a:buNone/>
              <a:defRPr sz="1500" b="1"/>
            </a:lvl7pPr>
            <a:lvl8pPr marL="3031573" indent="0">
              <a:buNone/>
              <a:defRPr sz="1500" b="1"/>
            </a:lvl8pPr>
            <a:lvl9pPr marL="346465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967" y="2774476"/>
            <a:ext cx="3180947" cy="504063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154" y="1958338"/>
            <a:ext cx="3182196" cy="816141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3082" indent="0">
              <a:buNone/>
              <a:defRPr sz="1900" b="1"/>
            </a:lvl2pPr>
            <a:lvl3pPr marL="866164" indent="0">
              <a:buNone/>
              <a:defRPr sz="1700" b="1"/>
            </a:lvl3pPr>
            <a:lvl4pPr marL="1299246" indent="0">
              <a:buNone/>
              <a:defRPr sz="1500" b="1"/>
            </a:lvl4pPr>
            <a:lvl5pPr marL="1732327" indent="0">
              <a:buNone/>
              <a:defRPr sz="1500" b="1"/>
            </a:lvl5pPr>
            <a:lvl6pPr marL="2165409" indent="0">
              <a:buNone/>
              <a:defRPr sz="1500" b="1"/>
            </a:lvl6pPr>
            <a:lvl7pPr marL="2598491" indent="0">
              <a:buNone/>
              <a:defRPr sz="1500" b="1"/>
            </a:lvl7pPr>
            <a:lvl8pPr marL="3031573" indent="0">
              <a:buNone/>
              <a:defRPr sz="1500" b="1"/>
            </a:lvl8pPr>
            <a:lvl9pPr marL="346465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154" y="2774476"/>
            <a:ext cx="3182196" cy="504063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7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398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78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967" y="348332"/>
            <a:ext cx="2368525" cy="1482421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4734" y="348329"/>
            <a:ext cx="4024616" cy="7466784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9967" y="1830750"/>
            <a:ext cx="2368525" cy="5984364"/>
          </a:xfrm>
        </p:spPr>
        <p:txBody>
          <a:bodyPr/>
          <a:lstStyle>
            <a:lvl1pPr marL="0" indent="0">
              <a:buNone/>
              <a:defRPr sz="1300"/>
            </a:lvl1pPr>
            <a:lvl2pPr marL="433082" indent="0">
              <a:buNone/>
              <a:defRPr sz="1100"/>
            </a:lvl2pPr>
            <a:lvl3pPr marL="866164" indent="0">
              <a:buNone/>
              <a:defRPr sz="900"/>
            </a:lvl3pPr>
            <a:lvl4pPr marL="1299246" indent="0">
              <a:buNone/>
              <a:defRPr sz="900"/>
            </a:lvl4pPr>
            <a:lvl5pPr marL="1732327" indent="0">
              <a:buNone/>
              <a:defRPr sz="900"/>
            </a:lvl5pPr>
            <a:lvl6pPr marL="2165409" indent="0">
              <a:buNone/>
              <a:defRPr sz="900"/>
            </a:lvl6pPr>
            <a:lvl7pPr marL="2598491" indent="0">
              <a:buNone/>
              <a:defRPr sz="900"/>
            </a:lvl7pPr>
            <a:lvl8pPr marL="3031573" indent="0">
              <a:buNone/>
              <a:defRPr sz="900"/>
            </a:lvl8pPr>
            <a:lvl9pPr marL="346465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90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117" y="6124103"/>
            <a:ext cx="4319588" cy="722985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117" y="781713"/>
            <a:ext cx="4319588" cy="5249228"/>
          </a:xfrm>
        </p:spPr>
        <p:txBody>
          <a:bodyPr/>
          <a:lstStyle>
            <a:lvl1pPr marL="0" indent="0">
              <a:buNone/>
              <a:defRPr sz="3000"/>
            </a:lvl1pPr>
            <a:lvl2pPr marL="433082" indent="0">
              <a:buNone/>
              <a:defRPr sz="2700"/>
            </a:lvl2pPr>
            <a:lvl3pPr marL="866164" indent="0">
              <a:buNone/>
              <a:defRPr sz="2300"/>
            </a:lvl3pPr>
            <a:lvl4pPr marL="1299246" indent="0">
              <a:buNone/>
              <a:defRPr sz="1900"/>
            </a:lvl4pPr>
            <a:lvl5pPr marL="1732327" indent="0">
              <a:buNone/>
              <a:defRPr sz="1900"/>
            </a:lvl5pPr>
            <a:lvl6pPr marL="2165409" indent="0">
              <a:buNone/>
              <a:defRPr sz="1900"/>
            </a:lvl6pPr>
            <a:lvl7pPr marL="2598491" indent="0">
              <a:buNone/>
              <a:defRPr sz="1900"/>
            </a:lvl7pPr>
            <a:lvl8pPr marL="3031573" indent="0">
              <a:buNone/>
              <a:defRPr sz="1900"/>
            </a:lvl8pPr>
            <a:lvl9pPr marL="3464655" indent="0">
              <a:buNone/>
              <a:defRPr sz="19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117" y="6847084"/>
            <a:ext cx="4319588" cy="1026758"/>
          </a:xfrm>
        </p:spPr>
        <p:txBody>
          <a:bodyPr/>
          <a:lstStyle>
            <a:lvl1pPr marL="0" indent="0">
              <a:buNone/>
              <a:defRPr sz="1300"/>
            </a:lvl1pPr>
            <a:lvl2pPr marL="433082" indent="0">
              <a:buNone/>
              <a:defRPr sz="1100"/>
            </a:lvl2pPr>
            <a:lvl3pPr marL="866164" indent="0">
              <a:buNone/>
              <a:defRPr sz="900"/>
            </a:lvl3pPr>
            <a:lvl4pPr marL="1299246" indent="0">
              <a:buNone/>
              <a:defRPr sz="900"/>
            </a:lvl4pPr>
            <a:lvl5pPr marL="1732327" indent="0">
              <a:buNone/>
              <a:defRPr sz="900"/>
            </a:lvl5pPr>
            <a:lvl6pPr marL="2165409" indent="0">
              <a:buNone/>
              <a:defRPr sz="900"/>
            </a:lvl6pPr>
            <a:lvl7pPr marL="2598491" indent="0">
              <a:buNone/>
              <a:defRPr sz="900"/>
            </a:lvl7pPr>
            <a:lvl8pPr marL="3031573" indent="0">
              <a:buNone/>
              <a:defRPr sz="900"/>
            </a:lvl8pPr>
            <a:lvl9pPr marL="346465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6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9966" y="350357"/>
            <a:ext cx="6479381" cy="1458119"/>
          </a:xfrm>
          <a:prstGeom prst="rect">
            <a:avLst/>
          </a:prstGeom>
        </p:spPr>
        <p:txBody>
          <a:bodyPr vert="horz" lIns="86612" tIns="43306" rIns="86612" bIns="4330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966" y="2041368"/>
            <a:ext cx="6479381" cy="5773746"/>
          </a:xfrm>
          <a:prstGeom prst="rect">
            <a:avLst/>
          </a:prstGeom>
        </p:spPr>
        <p:txBody>
          <a:bodyPr vert="horz" lIns="86612" tIns="43306" rIns="86612" bIns="4330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9966" y="8108762"/>
            <a:ext cx="1679839" cy="465788"/>
          </a:xfrm>
          <a:prstGeom prst="rect">
            <a:avLst/>
          </a:prstGeom>
        </p:spPr>
        <p:txBody>
          <a:bodyPr vert="horz" lIns="86612" tIns="43306" rIns="86612" bIns="43306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736A3-8BE6-48FF-AF14-593D75AA6BCC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9765" y="8108762"/>
            <a:ext cx="2279783" cy="465788"/>
          </a:xfrm>
          <a:prstGeom prst="rect">
            <a:avLst/>
          </a:prstGeom>
        </p:spPr>
        <p:txBody>
          <a:bodyPr vert="horz" lIns="86612" tIns="43306" rIns="86612" bIns="43306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59508" y="8108762"/>
            <a:ext cx="1679839" cy="465788"/>
          </a:xfrm>
          <a:prstGeom prst="rect">
            <a:avLst/>
          </a:prstGeom>
        </p:spPr>
        <p:txBody>
          <a:bodyPr vert="horz" lIns="86612" tIns="43306" rIns="86612" bIns="43306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CB154-5A8B-4505-BC5E-785515041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08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66164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812" indent="-324812" algn="l" defTabSz="86616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3757" indent="-270676" algn="l" defTabSz="866164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82705" indent="-216541" algn="l" defTabSz="86616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5785" indent="-216541" algn="l" defTabSz="866164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8868" indent="-216541" algn="l" defTabSz="866164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81950" indent="-216541" algn="l" defTabSz="86616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15031" indent="-216541" algn="l" defTabSz="86616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8114" indent="-216541" algn="l" defTabSz="86616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81196" indent="-216541" algn="l" defTabSz="86616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16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3082" algn="l" defTabSz="86616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6164" algn="l" defTabSz="86616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9246" algn="l" defTabSz="86616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2327" algn="l" defTabSz="86616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5409" algn="l" defTabSz="86616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8491" algn="l" defTabSz="86616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1573" algn="l" defTabSz="86616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64655" algn="l" defTabSz="86616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733352"/>
              </p:ext>
            </p:extLst>
          </p:nvPr>
        </p:nvGraphicFramePr>
        <p:xfrm>
          <a:off x="496624" y="1820681"/>
          <a:ext cx="6222883" cy="5156376"/>
        </p:xfrm>
        <a:graphic>
          <a:graphicData uri="http://schemas.openxmlformats.org/drawingml/2006/table">
            <a:tbl>
              <a:tblPr firstRow="1" bandRow="1"/>
              <a:tblGrid>
                <a:gridCol w="599696"/>
                <a:gridCol w="838810"/>
                <a:gridCol w="702530"/>
                <a:gridCol w="1639230"/>
                <a:gridCol w="787305"/>
                <a:gridCol w="1655312"/>
              </a:tblGrid>
              <a:tr h="237397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post infection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 rtl="0" fontAlgn="ctr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Treatment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10979">
                <a:tc vMerge="1">
                  <a:txBody>
                    <a:bodyPr/>
                    <a:lstStyle/>
                    <a:p>
                      <a:pPr algn="l" rtl="0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GB" sz="900" b="1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CFU</a:t>
                      </a:r>
                    </a:p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± SD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Statistics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GB" sz="900" b="1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CFU</a:t>
                      </a:r>
                    </a:p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± SD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Statistics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3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3.86 ± 0.38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6"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4.11 ± 0.35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6"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4.22 ± 0.12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4.36 ± 0.07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α-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5.79 ± 0.16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5.61 ± 0.39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5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4.95 ± 0.14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5.02 ± 0.13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5.48 ± 0.59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5.34 ± 0.21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α-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8.72 ± 0.46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8.20 ± 0.54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8 </a:t>
                      </a:r>
                      <a:endParaRPr lang="en-GB" sz="1000" b="1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 days antimicrobial</a:t>
                      </a:r>
                      <a:r>
                        <a:rPr lang="en-GB" sz="1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treatment</a:t>
                      </a:r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 (IgG)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3.55 ± 0.06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4.08 ± 0.12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612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 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(α-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3.91 ± 0.15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4.20 ± 0.18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Cipro (IgG)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3.47 ± 0.09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3.53 ± 0.22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612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Cipro 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(α-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3.97 ± 0.34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3.71 ± 0.42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4.96 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5.22 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11 </a:t>
                      </a:r>
                      <a:endParaRPr lang="en-GB" sz="1000" b="1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 days after stop treatment)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 (IgG)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3.93 ± 0.07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4.33 ± 0.08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 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α-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4.99 ± 0.07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5.18 ± 0.13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Cipro (IgG)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3.90 ± 0.27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4.07 ± 0.12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Cipro 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α-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5.35 ± 0.09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5.23 ± 0.14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5.07 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5.12 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ight Bracket 2"/>
          <p:cNvSpPr/>
          <p:nvPr/>
        </p:nvSpPr>
        <p:spPr>
          <a:xfrm>
            <a:off x="2654631" y="2844512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ight Bracket 7"/>
          <p:cNvSpPr/>
          <p:nvPr/>
        </p:nvSpPr>
        <p:spPr>
          <a:xfrm>
            <a:off x="2839366" y="4261887"/>
            <a:ext cx="36000" cy="60063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ight Bracket 8"/>
          <p:cNvSpPr/>
          <p:nvPr/>
        </p:nvSpPr>
        <p:spPr>
          <a:xfrm>
            <a:off x="3032087" y="4538090"/>
            <a:ext cx="36000" cy="569029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ight Bracket 12"/>
          <p:cNvSpPr/>
          <p:nvPr/>
        </p:nvSpPr>
        <p:spPr>
          <a:xfrm>
            <a:off x="2654631" y="2517181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ight Bracket 13"/>
          <p:cNvSpPr/>
          <p:nvPr/>
        </p:nvSpPr>
        <p:spPr>
          <a:xfrm>
            <a:off x="2654631" y="3704188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ight Bracket 15"/>
          <p:cNvSpPr/>
          <p:nvPr/>
        </p:nvSpPr>
        <p:spPr>
          <a:xfrm>
            <a:off x="2654631" y="3356385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ight Bracket 16"/>
          <p:cNvSpPr/>
          <p:nvPr/>
        </p:nvSpPr>
        <p:spPr>
          <a:xfrm>
            <a:off x="2654631" y="4790265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ight Bracket 17"/>
          <p:cNvSpPr/>
          <p:nvPr/>
        </p:nvSpPr>
        <p:spPr>
          <a:xfrm>
            <a:off x="2654631" y="4265924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b"/>
          <a:lstStyle/>
          <a:p>
            <a:pPr algn="ctr"/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ight Bracket 18"/>
          <p:cNvSpPr/>
          <p:nvPr/>
        </p:nvSpPr>
        <p:spPr>
          <a:xfrm>
            <a:off x="2839366" y="5719857"/>
            <a:ext cx="36000" cy="60063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ight Bracket 19"/>
          <p:cNvSpPr/>
          <p:nvPr/>
        </p:nvSpPr>
        <p:spPr>
          <a:xfrm>
            <a:off x="3032087" y="5968972"/>
            <a:ext cx="36000" cy="62416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ight Bracket 20"/>
          <p:cNvSpPr/>
          <p:nvPr/>
        </p:nvSpPr>
        <p:spPr>
          <a:xfrm>
            <a:off x="2654631" y="6292197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ight Bracket 21"/>
          <p:cNvSpPr/>
          <p:nvPr/>
        </p:nvSpPr>
        <p:spPr>
          <a:xfrm>
            <a:off x="2654631" y="5723168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1193" y="2539184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90234" y="2882174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21193" y="3416866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590234" y="3730783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21193" y="4317906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21193" y="4855309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811794" y="4392841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019045" y="4723868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90234" y="5753119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90234" y="6298797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836922" y="5905134"/>
            <a:ext cx="307777" cy="31928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22504" y="6132320"/>
            <a:ext cx="307777" cy="33720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3" name="Right Bracket 82"/>
          <p:cNvSpPr/>
          <p:nvPr/>
        </p:nvSpPr>
        <p:spPr>
          <a:xfrm>
            <a:off x="3353600" y="4261885"/>
            <a:ext cx="36000" cy="1425532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ight Bracket 83"/>
          <p:cNvSpPr/>
          <p:nvPr/>
        </p:nvSpPr>
        <p:spPr>
          <a:xfrm>
            <a:off x="3539857" y="4841996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28803" y="4855277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513704" y="5331100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7" name="Right Bracket 86"/>
          <p:cNvSpPr/>
          <p:nvPr/>
        </p:nvSpPr>
        <p:spPr>
          <a:xfrm>
            <a:off x="3692929" y="4579901"/>
            <a:ext cx="36000" cy="1440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ight Bracket 87"/>
          <p:cNvSpPr/>
          <p:nvPr/>
        </p:nvSpPr>
        <p:spPr>
          <a:xfrm>
            <a:off x="3859281" y="5122407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603727" y="5172616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783954" y="5689279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55" name="Right Bracket 154"/>
          <p:cNvSpPr/>
          <p:nvPr/>
        </p:nvSpPr>
        <p:spPr>
          <a:xfrm>
            <a:off x="3209939" y="5422694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3191966" y="5988739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5" name="Right Bracket 114"/>
          <p:cNvSpPr/>
          <p:nvPr/>
        </p:nvSpPr>
        <p:spPr>
          <a:xfrm>
            <a:off x="3353600" y="2810701"/>
            <a:ext cx="36000" cy="1440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ight Bracket 115"/>
          <p:cNvSpPr/>
          <p:nvPr/>
        </p:nvSpPr>
        <p:spPr>
          <a:xfrm>
            <a:off x="3859281" y="2810702"/>
            <a:ext cx="36000" cy="1974686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761652" y="3808684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3328803" y="3368570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7" name="Right Bracket 146"/>
          <p:cNvSpPr/>
          <p:nvPr/>
        </p:nvSpPr>
        <p:spPr>
          <a:xfrm>
            <a:off x="3692929" y="3078367"/>
            <a:ext cx="36000" cy="1476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Right Bracket 147"/>
          <p:cNvSpPr/>
          <p:nvPr/>
        </p:nvSpPr>
        <p:spPr>
          <a:xfrm>
            <a:off x="4038625" y="3078369"/>
            <a:ext cx="36000" cy="204906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981056" y="3944218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3795429" y="3603272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603727" y="3561487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85" name="Right Bracket 184"/>
          <p:cNvSpPr/>
          <p:nvPr/>
        </p:nvSpPr>
        <p:spPr>
          <a:xfrm>
            <a:off x="2839366" y="2810701"/>
            <a:ext cx="36000" cy="855106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780507" y="3102516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89" name="Right Bracket 188"/>
          <p:cNvSpPr/>
          <p:nvPr/>
        </p:nvSpPr>
        <p:spPr>
          <a:xfrm>
            <a:off x="3032087" y="3078369"/>
            <a:ext cx="59922" cy="92553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2967247" y="3421587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91" name="Right Bracket 190"/>
          <p:cNvSpPr/>
          <p:nvPr/>
        </p:nvSpPr>
        <p:spPr>
          <a:xfrm>
            <a:off x="5085636" y="2801770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Right Bracket 191"/>
          <p:cNvSpPr/>
          <p:nvPr/>
        </p:nvSpPr>
        <p:spPr>
          <a:xfrm>
            <a:off x="5270372" y="4219145"/>
            <a:ext cx="36000" cy="60063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Right Bracket 192"/>
          <p:cNvSpPr/>
          <p:nvPr/>
        </p:nvSpPr>
        <p:spPr>
          <a:xfrm>
            <a:off x="5463092" y="4538090"/>
            <a:ext cx="36000" cy="569029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Right Bracket 193"/>
          <p:cNvSpPr/>
          <p:nvPr/>
        </p:nvSpPr>
        <p:spPr>
          <a:xfrm>
            <a:off x="5085636" y="2474439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Right Bracket 194"/>
          <p:cNvSpPr/>
          <p:nvPr/>
        </p:nvSpPr>
        <p:spPr>
          <a:xfrm>
            <a:off x="5085636" y="3661446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Right Bracket 195"/>
          <p:cNvSpPr/>
          <p:nvPr/>
        </p:nvSpPr>
        <p:spPr>
          <a:xfrm>
            <a:off x="5085636" y="3313643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Right Bracket 196"/>
          <p:cNvSpPr/>
          <p:nvPr/>
        </p:nvSpPr>
        <p:spPr>
          <a:xfrm>
            <a:off x="5085636" y="4792211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Right Bracket 197"/>
          <p:cNvSpPr/>
          <p:nvPr/>
        </p:nvSpPr>
        <p:spPr>
          <a:xfrm>
            <a:off x="5085636" y="4223182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b"/>
          <a:lstStyle/>
          <a:p>
            <a:pPr algn="ctr"/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Right Bracket 198"/>
          <p:cNvSpPr/>
          <p:nvPr/>
        </p:nvSpPr>
        <p:spPr>
          <a:xfrm>
            <a:off x="5270372" y="5677115"/>
            <a:ext cx="36000" cy="60063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Right Bracket 199"/>
          <p:cNvSpPr/>
          <p:nvPr/>
        </p:nvSpPr>
        <p:spPr>
          <a:xfrm>
            <a:off x="5463092" y="5926230"/>
            <a:ext cx="36000" cy="62416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Right Bracket 200"/>
          <p:cNvSpPr/>
          <p:nvPr/>
        </p:nvSpPr>
        <p:spPr>
          <a:xfrm>
            <a:off x="5085636" y="6249455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Right Bracket 201"/>
          <p:cNvSpPr/>
          <p:nvPr/>
        </p:nvSpPr>
        <p:spPr>
          <a:xfrm>
            <a:off x="5085636" y="5680426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052197" y="2496442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04" name="TextBox 203"/>
          <p:cNvSpPr txBox="1"/>
          <p:nvPr/>
        </p:nvSpPr>
        <p:spPr>
          <a:xfrm>
            <a:off x="5021240" y="2839432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5052197" y="3374124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5021240" y="3688041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5052197" y="4275164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5052197" y="4790265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09" name="TextBox 208"/>
          <p:cNvSpPr txBox="1"/>
          <p:nvPr/>
        </p:nvSpPr>
        <p:spPr>
          <a:xfrm>
            <a:off x="5242800" y="4350099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5450050" y="4681126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1" name="TextBox 210"/>
          <p:cNvSpPr txBox="1"/>
          <p:nvPr/>
        </p:nvSpPr>
        <p:spPr>
          <a:xfrm>
            <a:off x="5021240" y="5754981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5021240" y="6256055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5253180" y="5862391"/>
            <a:ext cx="307777" cy="31928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5438761" y="6089577"/>
            <a:ext cx="307777" cy="33720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5" name="Right Bracket 214"/>
          <p:cNvSpPr/>
          <p:nvPr/>
        </p:nvSpPr>
        <p:spPr>
          <a:xfrm>
            <a:off x="5795755" y="4219143"/>
            <a:ext cx="36000" cy="1425532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Right Bracket 215"/>
          <p:cNvSpPr/>
          <p:nvPr/>
        </p:nvSpPr>
        <p:spPr>
          <a:xfrm>
            <a:off x="5959712" y="4799254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5759807" y="4812536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5944709" y="5288359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9" name="Right Bracket 218"/>
          <p:cNvSpPr/>
          <p:nvPr/>
        </p:nvSpPr>
        <p:spPr>
          <a:xfrm>
            <a:off x="6103463" y="4548309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Right Bracket 219"/>
          <p:cNvSpPr/>
          <p:nvPr/>
        </p:nvSpPr>
        <p:spPr>
          <a:xfrm>
            <a:off x="6274809" y="5079665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034732" y="5129873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6192657" y="5646536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23" name="Right Bracket 222"/>
          <p:cNvSpPr/>
          <p:nvPr/>
        </p:nvSpPr>
        <p:spPr>
          <a:xfrm>
            <a:off x="5654592" y="5386776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5622971" y="5945996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25" name="Right Bracket 224"/>
          <p:cNvSpPr/>
          <p:nvPr/>
        </p:nvSpPr>
        <p:spPr>
          <a:xfrm>
            <a:off x="5795755" y="2810701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Right Bracket 225"/>
          <p:cNvSpPr/>
          <p:nvPr/>
        </p:nvSpPr>
        <p:spPr>
          <a:xfrm>
            <a:off x="6274809" y="2810702"/>
            <a:ext cx="36000" cy="1974686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6192657" y="3765941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5759807" y="3325827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29" name="Right Bracket 228"/>
          <p:cNvSpPr/>
          <p:nvPr/>
        </p:nvSpPr>
        <p:spPr>
          <a:xfrm>
            <a:off x="6103463" y="3078367"/>
            <a:ext cx="36000" cy="1440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Right Bracket 229"/>
          <p:cNvSpPr/>
          <p:nvPr/>
        </p:nvSpPr>
        <p:spPr>
          <a:xfrm>
            <a:off x="6480781" y="3078368"/>
            <a:ext cx="45719" cy="200129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6423211" y="3901477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6204132" y="3560531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6034732" y="3518744"/>
            <a:ext cx="338554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34" name="Right Bracket 233"/>
          <p:cNvSpPr/>
          <p:nvPr/>
        </p:nvSpPr>
        <p:spPr>
          <a:xfrm>
            <a:off x="5270372" y="2810701"/>
            <a:ext cx="36000" cy="855106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5164096" y="3094657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236" name="Right Bracket 235"/>
          <p:cNvSpPr/>
          <p:nvPr/>
        </p:nvSpPr>
        <p:spPr>
          <a:xfrm>
            <a:off x="5463091" y="3078367"/>
            <a:ext cx="36000" cy="90944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5370903" y="3371005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52" name="Right Bracket 151"/>
          <p:cNvSpPr/>
          <p:nvPr/>
        </p:nvSpPr>
        <p:spPr>
          <a:xfrm>
            <a:off x="3211927" y="3356383"/>
            <a:ext cx="36000" cy="204284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185839" y="4390649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65" name="Right Bracket 164"/>
          <p:cNvSpPr/>
          <p:nvPr/>
        </p:nvSpPr>
        <p:spPr>
          <a:xfrm>
            <a:off x="5650898" y="3333645"/>
            <a:ext cx="36000" cy="204284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5624809" y="4367911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67" name="Right Bracket 166"/>
          <p:cNvSpPr/>
          <p:nvPr/>
        </p:nvSpPr>
        <p:spPr>
          <a:xfrm>
            <a:off x="3207814" y="2513904"/>
            <a:ext cx="36000" cy="828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3122500" y="2896675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79" name="Right Bracket 178"/>
          <p:cNvSpPr/>
          <p:nvPr/>
        </p:nvSpPr>
        <p:spPr>
          <a:xfrm>
            <a:off x="5650113" y="2497942"/>
            <a:ext cx="36000" cy="828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5552341" y="2778649"/>
            <a:ext cx="338554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6" name="Rectangle 5"/>
          <p:cNvSpPr/>
          <p:nvPr/>
        </p:nvSpPr>
        <p:spPr>
          <a:xfrm>
            <a:off x="395287" y="412656"/>
            <a:ext cx="636647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MATERIAL</a:t>
            </a:r>
          </a:p>
          <a:p>
            <a:pPr algn="just"/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Tab. S1. Effect of antibiotic treatment on Salmonella infection in TNF</a:t>
            </a:r>
            <a:r>
              <a:rPr lang="el-G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depleted mice (related to Fig. 1).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 loads at different time points post infection. Mean of log</a:t>
            </a:r>
            <a:r>
              <a:rPr lang="en-GB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Colony Forming Units (CFU) ± standard deviation (SD) and statistical analysis (p values: *, p&lt;0.05; **, p&lt; 0.01; ***, p&lt; 0.001; </a:t>
            </a:r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not significant) are reported. Treatments were: anti-TNF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IgG (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TNF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α);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IgG antibodies (IgG); Ampicillin (Amp); Ciprofloxacin (Cipro); Infected only (No). </a:t>
            </a:r>
          </a:p>
        </p:txBody>
      </p:sp>
    </p:spTree>
    <p:extLst>
      <p:ext uri="{BB962C8B-B14F-4D97-AF65-F5344CB8AC3E}">
        <p14:creationId xmlns:p14="http://schemas.microsoft.com/office/powerpoint/2010/main" val="542459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480751"/>
              </p:ext>
            </p:extLst>
          </p:nvPr>
        </p:nvGraphicFramePr>
        <p:xfrm>
          <a:off x="661345" y="1549965"/>
          <a:ext cx="5910147" cy="4640164"/>
        </p:xfrm>
        <a:graphic>
          <a:graphicData uri="http://schemas.openxmlformats.org/drawingml/2006/table">
            <a:tbl>
              <a:tblPr firstRow="1" bandRow="1"/>
              <a:tblGrid>
                <a:gridCol w="602165"/>
                <a:gridCol w="833323"/>
                <a:gridCol w="739000"/>
                <a:gridCol w="1505415"/>
                <a:gridCol w="747132"/>
                <a:gridCol w="1483112"/>
              </a:tblGrid>
              <a:tr h="197197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post infection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Treatment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3845">
                <a:tc vMerge="1">
                  <a:txBody>
                    <a:bodyPr/>
                    <a:lstStyle/>
                    <a:p>
                      <a:pPr algn="l" rtl="0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GB" sz="900" b="1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CFU</a:t>
                      </a:r>
                    </a:p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± SD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Statistics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GB" sz="900" b="1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CFU</a:t>
                      </a:r>
                    </a:p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± SD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Statistics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3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3.86 ± 0.38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4.11 ± 0.35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5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4.95 ± 0.14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5.02 ± 0.13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6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4.88 ± 0.29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5.14 ± 0.30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7.5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4.92 ± 0.11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5.13 ± 0.14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8765">
                <a:tc vMerge="1">
                  <a:txBody>
                    <a:bodyPr/>
                    <a:lstStyle/>
                    <a:p>
                      <a:pPr algn="ctr" rtl="0" fontAlgn="ctr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α-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5.55 ± 0.22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5.97 ± 0.27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876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11 </a:t>
                      </a:r>
                      <a:endParaRPr lang="en-GB" sz="1000" b="1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 days antimicrobial treatment)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 (IgG)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4.15 ± 0.13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4.26 ± 0.07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612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 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(α-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α)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3.88 ± 0.10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4.20 ± 0.08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Cipro (IgG)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3.76 ± 0.20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3.74 ± 0.09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612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Cipro 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(α-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α)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3.72 ± 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3.81 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0.34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5.07 ± 0.23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5.12</a:t>
                      </a:r>
                      <a:r>
                        <a:rPr lang="en-GB" sz="9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0.10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14 </a:t>
                      </a:r>
                      <a:endParaRPr lang="en-GB" sz="1000" b="1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</a:t>
                      </a:r>
                      <a:r>
                        <a:rPr lang="en-GB" sz="1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days after stop of treatment</a:t>
                      </a:r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 (IgG)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4.38 ± 0.26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4.52 ± 0.24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 (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α-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α)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5.85 ± 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0.54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5.74 ± 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Cipro (IgG)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4.04 ± 0.17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4.12 ± 0.21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612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Cipro 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(α-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α)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5.62 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0.24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5.48 ± 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</a:t>
                      </a: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41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5.33 ± 0.17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5.32 ± 0.10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64" marR="9364" marT="93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0" name="Right Bracket 129"/>
          <p:cNvSpPr/>
          <p:nvPr/>
        </p:nvSpPr>
        <p:spPr>
          <a:xfrm>
            <a:off x="6333588" y="2706257"/>
            <a:ext cx="36000" cy="196156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Right Bracket 130"/>
          <p:cNvSpPr/>
          <p:nvPr/>
        </p:nvSpPr>
        <p:spPr>
          <a:xfrm>
            <a:off x="5110881" y="2424813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Right Bracket 131"/>
          <p:cNvSpPr/>
          <p:nvPr/>
        </p:nvSpPr>
        <p:spPr>
          <a:xfrm>
            <a:off x="5110881" y="2110428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039898" y="2130305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5088740" y="2469917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5" name="Right Bracket 134"/>
          <p:cNvSpPr/>
          <p:nvPr/>
        </p:nvSpPr>
        <p:spPr>
          <a:xfrm>
            <a:off x="6333590" y="4678024"/>
            <a:ext cx="36000" cy="139553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6303372" y="3535266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303372" y="5249572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8" name="Right Bracket 137"/>
          <p:cNvSpPr/>
          <p:nvPr/>
        </p:nvSpPr>
        <p:spPr>
          <a:xfrm>
            <a:off x="5311735" y="3549801"/>
            <a:ext cx="36000" cy="532149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Right Bracket 138"/>
          <p:cNvSpPr/>
          <p:nvPr/>
        </p:nvSpPr>
        <p:spPr>
          <a:xfrm>
            <a:off x="5488388" y="3818406"/>
            <a:ext cx="36000" cy="56736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Right Bracket 139"/>
          <p:cNvSpPr/>
          <p:nvPr/>
        </p:nvSpPr>
        <p:spPr>
          <a:xfrm>
            <a:off x="5110881" y="4076184"/>
            <a:ext cx="36000" cy="30959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ight Bracket 140"/>
          <p:cNvSpPr/>
          <p:nvPr/>
        </p:nvSpPr>
        <p:spPr>
          <a:xfrm>
            <a:off x="5110881" y="3553776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b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088740" y="3598348"/>
            <a:ext cx="307777" cy="31693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5088740" y="4074231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5292838" y="3673285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5" name="Right Bracket 144"/>
          <p:cNvSpPr/>
          <p:nvPr/>
        </p:nvSpPr>
        <p:spPr>
          <a:xfrm>
            <a:off x="5677660" y="3546344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ight Bracket 145"/>
          <p:cNvSpPr/>
          <p:nvPr/>
        </p:nvSpPr>
        <p:spPr>
          <a:xfrm>
            <a:off x="5867753" y="4135764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660453" y="4100761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5843103" y="4651199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9" name="Right Bracket 148"/>
          <p:cNvSpPr/>
          <p:nvPr/>
        </p:nvSpPr>
        <p:spPr>
          <a:xfrm>
            <a:off x="6040637" y="3863441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Right Bracket 149"/>
          <p:cNvSpPr/>
          <p:nvPr/>
        </p:nvSpPr>
        <p:spPr>
          <a:xfrm>
            <a:off x="6182776" y="4395954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963553" y="4386130"/>
            <a:ext cx="323165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6113789" y="4950385"/>
            <a:ext cx="323165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5494273" y="3957081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54" name="Right Bracket 153"/>
          <p:cNvSpPr/>
          <p:nvPr/>
        </p:nvSpPr>
        <p:spPr>
          <a:xfrm>
            <a:off x="5311735" y="4953574"/>
            <a:ext cx="36000" cy="53558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Right Bracket 154"/>
          <p:cNvSpPr/>
          <p:nvPr/>
        </p:nvSpPr>
        <p:spPr>
          <a:xfrm>
            <a:off x="5488388" y="5262285"/>
            <a:ext cx="36000" cy="53841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Right Bracket 155"/>
          <p:cNvSpPr/>
          <p:nvPr/>
        </p:nvSpPr>
        <p:spPr>
          <a:xfrm>
            <a:off x="5110881" y="5483769"/>
            <a:ext cx="36000" cy="31693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Right Bracket 156"/>
          <p:cNvSpPr/>
          <p:nvPr/>
        </p:nvSpPr>
        <p:spPr>
          <a:xfrm>
            <a:off x="5110881" y="4968701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b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039898" y="5013273"/>
            <a:ext cx="323165" cy="31693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5039898" y="5489156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5292838" y="5088210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5472151" y="5407502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62" name="Right Bracket 161"/>
          <p:cNvSpPr/>
          <p:nvPr/>
        </p:nvSpPr>
        <p:spPr>
          <a:xfrm>
            <a:off x="5110881" y="2989513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039898" y="3049477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64" name="Right Bracket 163"/>
          <p:cNvSpPr/>
          <p:nvPr/>
        </p:nvSpPr>
        <p:spPr>
          <a:xfrm>
            <a:off x="5311735" y="2706258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5285465" y="2775019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66" name="Right Bracket 165"/>
          <p:cNvSpPr/>
          <p:nvPr/>
        </p:nvSpPr>
        <p:spPr>
          <a:xfrm>
            <a:off x="5488388" y="2706257"/>
            <a:ext cx="36000" cy="57602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5434282" y="2932949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68" name="Right Bracket 167"/>
          <p:cNvSpPr/>
          <p:nvPr/>
        </p:nvSpPr>
        <p:spPr>
          <a:xfrm>
            <a:off x="4087810" y="2733262"/>
            <a:ext cx="36000" cy="194185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Right Bracket 168"/>
          <p:cNvSpPr/>
          <p:nvPr/>
        </p:nvSpPr>
        <p:spPr>
          <a:xfrm>
            <a:off x="2865104" y="2447114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Right Bracket 169"/>
          <p:cNvSpPr/>
          <p:nvPr/>
        </p:nvSpPr>
        <p:spPr>
          <a:xfrm>
            <a:off x="2865104" y="2132729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2794122" y="2152606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2828215" y="2492218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73" name="Right Bracket 172"/>
          <p:cNvSpPr/>
          <p:nvPr/>
        </p:nvSpPr>
        <p:spPr>
          <a:xfrm>
            <a:off x="4087813" y="4700325"/>
            <a:ext cx="36000" cy="139553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4072342" y="3557567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4072342" y="5271873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76" name="Right Bracket 175"/>
          <p:cNvSpPr/>
          <p:nvPr/>
        </p:nvSpPr>
        <p:spPr>
          <a:xfrm>
            <a:off x="3065959" y="3572102"/>
            <a:ext cx="36000" cy="532149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Right Bracket 176"/>
          <p:cNvSpPr/>
          <p:nvPr/>
        </p:nvSpPr>
        <p:spPr>
          <a:xfrm>
            <a:off x="3242610" y="3840707"/>
            <a:ext cx="36000" cy="56736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Right Bracket 177"/>
          <p:cNvSpPr/>
          <p:nvPr/>
        </p:nvSpPr>
        <p:spPr>
          <a:xfrm>
            <a:off x="2865104" y="4098485"/>
            <a:ext cx="36000" cy="30959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Right Bracket 178"/>
          <p:cNvSpPr/>
          <p:nvPr/>
        </p:nvSpPr>
        <p:spPr>
          <a:xfrm>
            <a:off x="2865104" y="3576077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b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828215" y="3620649"/>
            <a:ext cx="307777" cy="31693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2828215" y="4096532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3047062" y="3695586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3" name="Right Bracket 182"/>
          <p:cNvSpPr/>
          <p:nvPr/>
        </p:nvSpPr>
        <p:spPr>
          <a:xfrm>
            <a:off x="3431884" y="3568645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Right Bracket 183"/>
          <p:cNvSpPr/>
          <p:nvPr/>
        </p:nvSpPr>
        <p:spPr>
          <a:xfrm>
            <a:off x="3621975" y="4158065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429423" y="4123062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3612075" y="4673500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7" name="Right Bracket 186"/>
          <p:cNvSpPr/>
          <p:nvPr/>
        </p:nvSpPr>
        <p:spPr>
          <a:xfrm>
            <a:off x="3794859" y="3899390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Right Bracket 187"/>
          <p:cNvSpPr/>
          <p:nvPr/>
        </p:nvSpPr>
        <p:spPr>
          <a:xfrm>
            <a:off x="3936998" y="4418255"/>
            <a:ext cx="36000" cy="139818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3717777" y="4408431"/>
            <a:ext cx="323165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3868013" y="4972686"/>
            <a:ext cx="323165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3233748" y="3979382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92" name="Right Bracket 191"/>
          <p:cNvSpPr/>
          <p:nvPr/>
        </p:nvSpPr>
        <p:spPr>
          <a:xfrm>
            <a:off x="3065959" y="4975875"/>
            <a:ext cx="36000" cy="53558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Right Bracket 192"/>
          <p:cNvSpPr/>
          <p:nvPr/>
        </p:nvSpPr>
        <p:spPr>
          <a:xfrm>
            <a:off x="3242610" y="5284586"/>
            <a:ext cx="36000" cy="53841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Right Bracket 193"/>
          <p:cNvSpPr/>
          <p:nvPr/>
        </p:nvSpPr>
        <p:spPr>
          <a:xfrm>
            <a:off x="2865104" y="5506070"/>
            <a:ext cx="36000" cy="31693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Right Bracket 194"/>
          <p:cNvSpPr/>
          <p:nvPr/>
        </p:nvSpPr>
        <p:spPr>
          <a:xfrm>
            <a:off x="2865104" y="4991002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b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2794122" y="5035574"/>
            <a:ext cx="323165" cy="31693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2794122" y="5511457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3047062" y="5110511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3226375" y="5429803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00" name="Right Bracket 199"/>
          <p:cNvSpPr/>
          <p:nvPr/>
        </p:nvSpPr>
        <p:spPr>
          <a:xfrm>
            <a:off x="2865104" y="3011814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2794122" y="3071778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02" name="Right Bracket 201"/>
          <p:cNvSpPr/>
          <p:nvPr/>
        </p:nvSpPr>
        <p:spPr>
          <a:xfrm>
            <a:off x="3065959" y="2733264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3047062" y="2797320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04" name="Right Bracket 203"/>
          <p:cNvSpPr/>
          <p:nvPr/>
        </p:nvSpPr>
        <p:spPr>
          <a:xfrm>
            <a:off x="3242610" y="2733262"/>
            <a:ext cx="36000" cy="57602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3188504" y="2955250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81" name="Right Bracket 80"/>
          <p:cNvSpPr/>
          <p:nvPr/>
        </p:nvSpPr>
        <p:spPr>
          <a:xfrm>
            <a:off x="3429210" y="2733264"/>
            <a:ext cx="36000" cy="81121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338518" y="3043442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83" name="Right Bracket 82"/>
          <p:cNvSpPr/>
          <p:nvPr/>
        </p:nvSpPr>
        <p:spPr>
          <a:xfrm>
            <a:off x="3793871" y="2733262"/>
            <a:ext cx="36000" cy="1152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724327" y="3172603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85" name="Right Bracket 84"/>
          <p:cNvSpPr/>
          <p:nvPr/>
        </p:nvSpPr>
        <p:spPr>
          <a:xfrm>
            <a:off x="3623298" y="2733262"/>
            <a:ext cx="36000" cy="140596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539979" y="3339249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87" name="Right Bracket 86"/>
          <p:cNvSpPr/>
          <p:nvPr/>
        </p:nvSpPr>
        <p:spPr>
          <a:xfrm>
            <a:off x="3933717" y="2733262"/>
            <a:ext cx="36000" cy="1680666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856382" y="3498804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96" name="Right Bracket 95"/>
          <p:cNvSpPr/>
          <p:nvPr/>
        </p:nvSpPr>
        <p:spPr>
          <a:xfrm>
            <a:off x="5676370" y="2706257"/>
            <a:ext cx="36000" cy="81121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585678" y="3016436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98" name="Right Bracket 97"/>
          <p:cNvSpPr/>
          <p:nvPr/>
        </p:nvSpPr>
        <p:spPr>
          <a:xfrm>
            <a:off x="6041032" y="2706256"/>
            <a:ext cx="36000" cy="1152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971488" y="3145597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00" name="Right Bracket 99"/>
          <p:cNvSpPr/>
          <p:nvPr/>
        </p:nvSpPr>
        <p:spPr>
          <a:xfrm>
            <a:off x="6180878" y="2706257"/>
            <a:ext cx="36000" cy="1680666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103542" y="3471798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04" name="Right Bracket 103"/>
          <p:cNvSpPr/>
          <p:nvPr/>
        </p:nvSpPr>
        <p:spPr>
          <a:xfrm>
            <a:off x="5870456" y="2706257"/>
            <a:ext cx="36000" cy="140596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787137" y="3326491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" name="Rectangle 1"/>
          <p:cNvSpPr/>
          <p:nvPr/>
        </p:nvSpPr>
        <p:spPr>
          <a:xfrm>
            <a:off x="567409" y="556778"/>
            <a:ext cx="600408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Tab. S2. Combined effect of anti-TNF</a:t>
            </a:r>
            <a:r>
              <a:rPr lang="el-G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antibodies and antibiotic treatment on an established Salmonella infection (related to Fig. 2).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Bacterial loads at different time points post infection. Mean of log</a:t>
            </a:r>
            <a:r>
              <a:rPr lang="en-GB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CFU ± SD and statistical analysis (p values: *, p&lt;0.05; **, p&lt; 0.01; ***, p&lt; 0.001; </a:t>
            </a:r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not significant) are reported. Treatments were: anti-TNF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IgG (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TNF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α);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IgG antibodies (IgG); Ampicillin (Amp); Ciprofloxacin (Cipro); Infected only (No).</a:t>
            </a:r>
          </a:p>
        </p:txBody>
      </p:sp>
    </p:spTree>
    <p:extLst>
      <p:ext uri="{BB962C8B-B14F-4D97-AF65-F5344CB8AC3E}">
        <p14:creationId xmlns:p14="http://schemas.microsoft.com/office/powerpoint/2010/main" val="2791783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630624"/>
              </p:ext>
            </p:extLst>
          </p:nvPr>
        </p:nvGraphicFramePr>
        <p:xfrm>
          <a:off x="551011" y="1471226"/>
          <a:ext cx="5406511" cy="31434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2166"/>
                <a:gridCol w="828778"/>
                <a:gridCol w="613317"/>
                <a:gridCol w="1294614"/>
                <a:gridCol w="743803"/>
                <a:gridCol w="1323833"/>
              </a:tblGrid>
              <a:tr h="248156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post infection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Treatment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665">
                <a:tc vMerge="1">
                  <a:txBody>
                    <a:bodyPr/>
                    <a:lstStyle/>
                    <a:p>
                      <a:pPr algn="l" rtl="0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GB" sz="900" b="1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CFU</a:t>
                      </a:r>
                    </a:p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± SD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Statistics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GB" sz="900" b="1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CFU</a:t>
                      </a:r>
                    </a:p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± SD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Statistics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4.88 ± 0.29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 fontAlgn="ctr"/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5.14 ± 0.30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 fontAlgn="ctr"/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8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7.5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4.92 ± 0.11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5.13 ± 0.14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α-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5.55 ± 0.22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5.97 ± 0.27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8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12.5 </a:t>
                      </a:r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 days  antimicrobial</a:t>
                      </a:r>
                      <a:r>
                        <a:rPr lang="en-GB" sz="1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treatment)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 (IgG)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4.17 ± 0.14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4.34 ± 0.07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 (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α-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4.11 ± 0.20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3.99 ± 0.21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Cipro (IgG)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4.28 ± 0.13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4.51 ± 0.13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48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Cipro (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α-</a:t>
                      </a:r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4.24 ± 0.31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3.95 ± 0.29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402">
                <a:tc vMerge="1">
                  <a:txBody>
                    <a:bodyPr/>
                    <a:lstStyle/>
                    <a:p>
                      <a:pPr algn="ctr" rtl="0" fontAlgn="ctr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l-GR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5.02 ± 0.04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5.15 ± 0.04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ight Bracket 10"/>
          <p:cNvSpPr/>
          <p:nvPr/>
        </p:nvSpPr>
        <p:spPr>
          <a:xfrm>
            <a:off x="2609557" y="2522194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ight Bracket 18"/>
          <p:cNvSpPr/>
          <p:nvPr/>
        </p:nvSpPr>
        <p:spPr>
          <a:xfrm>
            <a:off x="2798214" y="3227367"/>
            <a:ext cx="36000" cy="60063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ight Bracket 19"/>
          <p:cNvSpPr/>
          <p:nvPr/>
        </p:nvSpPr>
        <p:spPr>
          <a:xfrm>
            <a:off x="2999909" y="3497762"/>
            <a:ext cx="36000" cy="62416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ight Bracket 20"/>
          <p:cNvSpPr/>
          <p:nvPr/>
        </p:nvSpPr>
        <p:spPr>
          <a:xfrm>
            <a:off x="2609557" y="3799707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ight Bracket 21"/>
          <p:cNvSpPr/>
          <p:nvPr/>
        </p:nvSpPr>
        <p:spPr>
          <a:xfrm>
            <a:off x="2609557" y="3230678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26428" y="2582158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54774" y="3260629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55258" y="3806307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773351" y="3368039"/>
            <a:ext cx="307777" cy="31928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960214" y="3677194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3" name="Right Bracket 42"/>
          <p:cNvSpPr/>
          <p:nvPr/>
        </p:nvSpPr>
        <p:spPr>
          <a:xfrm>
            <a:off x="3673230" y="2156744"/>
            <a:ext cx="36000" cy="230192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55808" y="3198415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9" name="Right Bracket 68"/>
          <p:cNvSpPr/>
          <p:nvPr/>
        </p:nvSpPr>
        <p:spPr>
          <a:xfrm>
            <a:off x="4665843" y="2525910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ight Bracket 69"/>
          <p:cNvSpPr/>
          <p:nvPr/>
        </p:nvSpPr>
        <p:spPr>
          <a:xfrm>
            <a:off x="4865650" y="3231083"/>
            <a:ext cx="36000" cy="60063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ight Bracket 71"/>
          <p:cNvSpPr/>
          <p:nvPr/>
        </p:nvSpPr>
        <p:spPr>
          <a:xfrm>
            <a:off x="4665843" y="3803423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ight Bracket 72"/>
          <p:cNvSpPr/>
          <p:nvPr/>
        </p:nvSpPr>
        <p:spPr>
          <a:xfrm>
            <a:off x="4665843" y="3234394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582713" y="2585874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622209" y="3264345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622695" y="3810023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840903" y="3371756"/>
            <a:ext cx="307777" cy="31928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1" name="Right Bracket 40"/>
          <p:cNvSpPr/>
          <p:nvPr/>
        </p:nvSpPr>
        <p:spPr>
          <a:xfrm>
            <a:off x="2609557" y="2156745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76042" y="2239012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5" name="Right Bracket 44"/>
          <p:cNvSpPr/>
          <p:nvPr/>
        </p:nvSpPr>
        <p:spPr>
          <a:xfrm>
            <a:off x="2816213" y="2166910"/>
            <a:ext cx="36000" cy="65930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720542" y="2382057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47" name="Right Bracket 46"/>
          <p:cNvSpPr/>
          <p:nvPr/>
        </p:nvSpPr>
        <p:spPr>
          <a:xfrm>
            <a:off x="4665843" y="2188697"/>
            <a:ext cx="36000" cy="31197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ight Bracket 47"/>
          <p:cNvSpPr/>
          <p:nvPr/>
        </p:nvSpPr>
        <p:spPr>
          <a:xfrm>
            <a:off x="4865650" y="2193236"/>
            <a:ext cx="36000" cy="65778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99550" y="2406591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614920" y="2257420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7" name="Right Bracket 36"/>
          <p:cNvSpPr/>
          <p:nvPr/>
        </p:nvSpPr>
        <p:spPr>
          <a:xfrm>
            <a:off x="3009232" y="2522193"/>
            <a:ext cx="36000" cy="68378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41653" y="2750962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39" name="Right Bracket 38"/>
          <p:cNvSpPr/>
          <p:nvPr/>
        </p:nvSpPr>
        <p:spPr>
          <a:xfrm>
            <a:off x="3352785" y="2522192"/>
            <a:ext cx="45719" cy="130580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88666" y="3102698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56" name="Right Bracket 55"/>
          <p:cNvSpPr/>
          <p:nvPr/>
        </p:nvSpPr>
        <p:spPr>
          <a:xfrm>
            <a:off x="3203911" y="2816283"/>
            <a:ext cx="45719" cy="68378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136330" y="3045052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58" name="Right Bracket 57"/>
          <p:cNvSpPr/>
          <p:nvPr/>
        </p:nvSpPr>
        <p:spPr>
          <a:xfrm>
            <a:off x="3513979" y="2839368"/>
            <a:ext cx="45719" cy="130580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49861" y="3419874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81" name="Right Bracket 80"/>
          <p:cNvSpPr/>
          <p:nvPr/>
        </p:nvSpPr>
        <p:spPr>
          <a:xfrm>
            <a:off x="5051633" y="3497762"/>
            <a:ext cx="36000" cy="62416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11940" y="3677194"/>
            <a:ext cx="307777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3" name="Right Bracket 82"/>
          <p:cNvSpPr/>
          <p:nvPr/>
        </p:nvSpPr>
        <p:spPr>
          <a:xfrm>
            <a:off x="5724956" y="2156744"/>
            <a:ext cx="36000" cy="230192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00159" y="3198415"/>
            <a:ext cx="307777" cy="2889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5" name="Right Bracket 84"/>
          <p:cNvSpPr/>
          <p:nvPr/>
        </p:nvSpPr>
        <p:spPr>
          <a:xfrm>
            <a:off x="5060956" y="2522193"/>
            <a:ext cx="36000" cy="68378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993378" y="2750962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87" name="Right Bracket 86"/>
          <p:cNvSpPr/>
          <p:nvPr/>
        </p:nvSpPr>
        <p:spPr>
          <a:xfrm>
            <a:off x="5404510" y="2522192"/>
            <a:ext cx="45719" cy="130580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340392" y="3102698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89" name="Right Bracket 88"/>
          <p:cNvSpPr/>
          <p:nvPr/>
        </p:nvSpPr>
        <p:spPr>
          <a:xfrm>
            <a:off x="5255636" y="2816283"/>
            <a:ext cx="45719" cy="68378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88056" y="3045052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91" name="Right Bracket 90"/>
          <p:cNvSpPr/>
          <p:nvPr/>
        </p:nvSpPr>
        <p:spPr>
          <a:xfrm>
            <a:off x="5565704" y="2839368"/>
            <a:ext cx="45719" cy="130580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501586" y="3419874"/>
            <a:ext cx="323165" cy="31586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3" name="Rectangle 2"/>
          <p:cNvSpPr/>
          <p:nvPr/>
        </p:nvSpPr>
        <p:spPr>
          <a:xfrm>
            <a:off x="473019" y="418486"/>
            <a:ext cx="615094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Tab. S3. Antibiotic treatment after reactivation of a Salmonella infection using anti-TNF</a:t>
            </a:r>
            <a:r>
              <a:rPr lang="el-G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antibodies (related to Fig. 3).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 loads at different time points post infection. Mean of log</a:t>
            </a:r>
            <a:r>
              <a:rPr lang="en-GB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CFU ± SD and statistical analysis (p values: *, p&lt;0.05; **, p&lt; 0.01; ***, p&lt; 0.001; </a:t>
            </a:r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not significant) are reported. Treatments were, respectively: anti-TNF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IgG (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TNF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α);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IgG antibodies (IgG); Ampicillin (Amp); Ciprofloxacin (Cipro); Infected only (No). </a:t>
            </a:r>
          </a:p>
        </p:txBody>
      </p:sp>
    </p:spTree>
    <p:extLst>
      <p:ext uri="{BB962C8B-B14F-4D97-AF65-F5344CB8AC3E}">
        <p14:creationId xmlns:p14="http://schemas.microsoft.com/office/powerpoint/2010/main" val="2516005294"/>
      </p:ext>
    </p:extLst>
  </p:cSld>
  <p:clrMapOvr>
    <a:masterClrMapping/>
  </p:clrMapOvr>
</p:sld>
</file>

<file path=ppt/theme/theme1.xml><?xml version="1.0" encoding="utf-8"?>
<a:theme xmlns:a="http://schemas.openxmlformats.org/drawingml/2006/main" name="Non-Novartis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14461</TotalTime>
  <Words>963</Words>
  <Application>Microsoft Office PowerPoint</Application>
  <PresentationFormat>Custom</PresentationFormat>
  <Paragraphs>289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Non-Novartis Presentation</vt:lpstr>
      <vt:lpstr>PowerPoint Presentation</vt:lpstr>
      <vt:lpstr>PowerPoint Presentation</vt:lpstr>
      <vt:lpstr>PowerPoint Presentation</vt:lpstr>
    </vt:vector>
  </TitlesOfParts>
  <Company>Novartis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Rossi, Omar (Ext)</dc:creator>
  <cp:lastModifiedBy>Omar Rossi</cp:lastModifiedBy>
  <cp:revision>591</cp:revision>
  <cp:lastPrinted>2016-10-13T10:48:21Z</cp:lastPrinted>
  <dcterms:created xsi:type="dcterms:W3CDTF">2014-07-17T07:37:54Z</dcterms:created>
  <dcterms:modified xsi:type="dcterms:W3CDTF">2016-12-19T12:02:35Z</dcterms:modified>
</cp:coreProperties>
</file>