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75" d="100"/>
          <a:sy n="75" d="100"/>
        </p:scale>
        <p:origin x="-690" y="4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4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6" indent="0" algn="ctr">
              <a:buNone/>
              <a:defRPr sz="1499"/>
            </a:lvl2pPr>
            <a:lvl3pPr marL="685771" indent="0" algn="ctr">
              <a:buNone/>
              <a:defRPr sz="1351"/>
            </a:lvl3pPr>
            <a:lvl4pPr marL="1028657" indent="0" algn="ctr">
              <a:buNone/>
              <a:defRPr sz="1200"/>
            </a:lvl4pPr>
            <a:lvl5pPr marL="1371543" indent="0" algn="ctr">
              <a:buNone/>
              <a:defRPr sz="1200"/>
            </a:lvl5pPr>
            <a:lvl6pPr marL="1714428" indent="0" algn="ctr">
              <a:buNone/>
              <a:defRPr sz="1200"/>
            </a:lvl6pPr>
            <a:lvl7pPr marL="2057314" indent="0" algn="ctr">
              <a:buNone/>
              <a:defRPr sz="1200"/>
            </a:lvl7pPr>
            <a:lvl8pPr marL="2400200" indent="0" algn="ctr">
              <a:buNone/>
              <a:defRPr sz="1200"/>
            </a:lvl8pPr>
            <a:lvl9pPr marL="2743085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6240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2976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7482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632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5"/>
            <a:ext cx="5915025" cy="4120620"/>
          </a:xfrm>
        </p:spPr>
        <p:txBody>
          <a:bodyPr anchor="b"/>
          <a:lstStyle>
            <a:lvl1pPr>
              <a:defRPr sz="44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8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86" indent="0">
              <a:buNone/>
              <a:defRPr sz="1499">
                <a:solidFill>
                  <a:schemeClr val="tx1">
                    <a:tint val="75000"/>
                  </a:schemeClr>
                </a:solidFill>
              </a:defRPr>
            </a:lvl2pPr>
            <a:lvl3pPr marL="685771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6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1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6721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080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6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8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499" b="1"/>
            </a:lvl2pPr>
            <a:lvl3pPr marL="685771" indent="0">
              <a:buNone/>
              <a:defRPr sz="1351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200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3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499" b="1"/>
            </a:lvl2pPr>
            <a:lvl3pPr marL="685771" indent="0">
              <a:buNone/>
              <a:defRPr sz="1351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200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1737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0060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6005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401"/>
            </a:lvl1pPr>
            <a:lvl2pPr>
              <a:defRPr sz="2100"/>
            </a:lvl2pPr>
            <a:lvl3pPr>
              <a:defRPr sz="1800"/>
            </a:lvl3pPr>
            <a:lvl4pPr>
              <a:defRPr sz="1499"/>
            </a:lvl4pPr>
            <a:lvl5pPr>
              <a:defRPr sz="1499"/>
            </a:lvl5pPr>
            <a:lvl6pPr>
              <a:defRPr sz="1499"/>
            </a:lvl6pPr>
            <a:lvl7pPr>
              <a:defRPr sz="1499"/>
            </a:lvl7pPr>
            <a:lvl8pPr>
              <a:defRPr sz="1499"/>
            </a:lvl8pPr>
            <a:lvl9pPr>
              <a:defRPr sz="14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86" indent="0">
              <a:buNone/>
              <a:defRPr sz="1050"/>
            </a:lvl2pPr>
            <a:lvl3pPr marL="685771" indent="0">
              <a:buNone/>
              <a:defRPr sz="900"/>
            </a:lvl3pPr>
            <a:lvl4pPr marL="1028657" indent="0">
              <a:buNone/>
              <a:defRPr sz="750"/>
            </a:lvl4pPr>
            <a:lvl5pPr marL="1371543" indent="0">
              <a:buNone/>
              <a:defRPr sz="750"/>
            </a:lvl5pPr>
            <a:lvl6pPr marL="1714428" indent="0">
              <a:buNone/>
              <a:defRPr sz="750"/>
            </a:lvl6pPr>
            <a:lvl7pPr marL="2057314" indent="0">
              <a:buNone/>
              <a:defRPr sz="750"/>
            </a:lvl7pPr>
            <a:lvl8pPr marL="2400200" indent="0">
              <a:buNone/>
              <a:defRPr sz="750"/>
            </a:lvl8pPr>
            <a:lvl9pPr marL="2743085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1116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401"/>
            </a:lvl1pPr>
            <a:lvl2pPr marL="342886" indent="0">
              <a:buNone/>
              <a:defRPr sz="2100"/>
            </a:lvl2pPr>
            <a:lvl3pPr marL="685771" indent="0">
              <a:buNone/>
              <a:defRPr sz="1800"/>
            </a:lvl3pPr>
            <a:lvl4pPr marL="1028657" indent="0">
              <a:buNone/>
              <a:defRPr sz="1499"/>
            </a:lvl4pPr>
            <a:lvl5pPr marL="1371543" indent="0">
              <a:buNone/>
              <a:defRPr sz="1499"/>
            </a:lvl5pPr>
            <a:lvl6pPr marL="1714428" indent="0">
              <a:buNone/>
              <a:defRPr sz="1499"/>
            </a:lvl6pPr>
            <a:lvl7pPr marL="2057314" indent="0">
              <a:buNone/>
              <a:defRPr sz="1499"/>
            </a:lvl7pPr>
            <a:lvl8pPr marL="2400200" indent="0">
              <a:buNone/>
              <a:defRPr sz="1499"/>
            </a:lvl8pPr>
            <a:lvl9pPr marL="2743085" indent="0">
              <a:buNone/>
              <a:defRPr sz="149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86" indent="0">
              <a:buNone/>
              <a:defRPr sz="1050"/>
            </a:lvl2pPr>
            <a:lvl3pPr marL="685771" indent="0">
              <a:buNone/>
              <a:defRPr sz="900"/>
            </a:lvl3pPr>
            <a:lvl4pPr marL="1028657" indent="0">
              <a:buNone/>
              <a:defRPr sz="750"/>
            </a:lvl4pPr>
            <a:lvl5pPr marL="1371543" indent="0">
              <a:buNone/>
              <a:defRPr sz="750"/>
            </a:lvl5pPr>
            <a:lvl6pPr marL="1714428" indent="0">
              <a:buNone/>
              <a:defRPr sz="750"/>
            </a:lvl6pPr>
            <a:lvl7pPr marL="2057314" indent="0">
              <a:buNone/>
              <a:defRPr sz="750"/>
            </a:lvl7pPr>
            <a:lvl8pPr marL="2400200" indent="0">
              <a:buNone/>
              <a:defRPr sz="750"/>
            </a:lvl8pPr>
            <a:lvl9pPr marL="2743085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9795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181398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7403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771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3" indent="-171443" algn="l" defTabSz="685771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9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14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3pPr>
      <a:lvl4pPr marL="1200100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2986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871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57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3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28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71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7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3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28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4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00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085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8454" y="6542115"/>
            <a:ext cx="6452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 Figure S1. Phylogenetic and population structure of the 285 diverse panel. </a:t>
            </a:r>
            <a:r>
              <a:rPr lang="en-US" sz="1200" dirty="0"/>
              <a:t>a) Radial tree of 285 diverse germplasm based on Tamura-</a:t>
            </a:r>
            <a:r>
              <a:rPr lang="en-US" sz="1200" dirty="0" err="1"/>
              <a:t>Nei</a:t>
            </a:r>
            <a:r>
              <a:rPr lang="en-US" sz="1200" dirty="0"/>
              <a:t> model (MEGA 6). Principal component analysis of  b) 285 diverse germplasm  c) 248 </a:t>
            </a:r>
            <a:r>
              <a:rPr lang="en-US" sz="1200" i="1" dirty="0" err="1"/>
              <a:t>indica</a:t>
            </a:r>
            <a:r>
              <a:rPr lang="en-US" sz="1200" dirty="0"/>
              <a:t> and </a:t>
            </a:r>
            <a:r>
              <a:rPr lang="en-US" sz="1200" i="1" dirty="0" err="1"/>
              <a:t>aus</a:t>
            </a:r>
            <a:r>
              <a:rPr lang="en-US" sz="1200" dirty="0"/>
              <a:t> genotypes, and d) 198 </a:t>
            </a:r>
            <a:r>
              <a:rPr lang="en-US" sz="1200" i="1" dirty="0" err="1"/>
              <a:t>indica</a:t>
            </a:r>
            <a:r>
              <a:rPr lang="en-US" sz="1200" dirty="0"/>
              <a:t> genotypes (Golden Helix SVS).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8363" y="844321"/>
            <a:ext cx="6255225" cy="5560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7408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297</TotalTime>
  <Words>58</Words>
  <Application>Microsoft Office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tobias kretzschmar</dc:creator>
  <cp:lastModifiedBy>adayap</cp:lastModifiedBy>
  <cp:revision>27</cp:revision>
  <dcterms:created xsi:type="dcterms:W3CDTF">2017-02-09T10:38:00Z</dcterms:created>
  <dcterms:modified xsi:type="dcterms:W3CDTF">2017-02-23T12:37:57Z</dcterms:modified>
</cp:coreProperties>
</file>