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75" d="100"/>
          <a:sy n="75" d="100"/>
        </p:scale>
        <p:origin x="-690" y="150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499"/>
            </a:lvl2pPr>
            <a:lvl3pPr marL="685771" indent="0" algn="ctr">
              <a:buNone/>
              <a:defRPr sz="1351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200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6240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297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748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632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77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672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080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737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06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600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111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86" indent="0">
              <a:buNone/>
              <a:defRPr sz="2100"/>
            </a:lvl2pPr>
            <a:lvl3pPr marL="685771" indent="0">
              <a:buNone/>
              <a:defRPr sz="1800"/>
            </a:lvl3pPr>
            <a:lvl4pPr marL="1028657" indent="0">
              <a:buNone/>
              <a:defRPr sz="1499"/>
            </a:lvl4pPr>
            <a:lvl5pPr marL="1371543" indent="0">
              <a:buNone/>
              <a:defRPr sz="1499"/>
            </a:lvl5pPr>
            <a:lvl6pPr marL="1714428" indent="0">
              <a:buNone/>
              <a:defRPr sz="1499"/>
            </a:lvl6pPr>
            <a:lvl7pPr marL="2057314" indent="0">
              <a:buNone/>
              <a:defRPr sz="1499"/>
            </a:lvl7pPr>
            <a:lvl8pPr marL="2400200" indent="0">
              <a:buNone/>
              <a:defRPr sz="1499"/>
            </a:lvl8pPr>
            <a:lvl9pPr marL="2743085" indent="0">
              <a:buNone/>
              <a:defRPr sz="14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979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740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71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9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6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71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0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948" y="31897"/>
            <a:ext cx="5023412" cy="87500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595" y="8771857"/>
            <a:ext cx="650181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Figure S3. Genome-wide association analysis of bacterial blight resistance to nine </a:t>
            </a:r>
            <a:r>
              <a:rPr lang="en-US" sz="1050" b="1" i="1" dirty="0" err="1"/>
              <a:t>Xoo</a:t>
            </a:r>
            <a:r>
              <a:rPr lang="en-US" sz="1050" b="1" dirty="0"/>
              <a:t> strains in 198 </a:t>
            </a:r>
            <a:r>
              <a:rPr lang="en-US" sz="1050" b="1" dirty="0" err="1"/>
              <a:t>indica</a:t>
            </a:r>
            <a:r>
              <a:rPr lang="en-US" sz="1050" b="1" dirty="0"/>
              <a:t> genotypes based on Efficient Mixed-Model Association </a:t>
            </a:r>
            <a:r>
              <a:rPr lang="en-US" sz="1050" b="1" dirty="0" err="1"/>
              <a:t>eXpedited</a:t>
            </a:r>
            <a:r>
              <a:rPr lang="en-US" sz="1050" b="1" dirty="0"/>
              <a:t> Model (EMMAX). </a:t>
            </a:r>
            <a:r>
              <a:rPr lang="en-US" sz="1050" dirty="0"/>
              <a:t>Manhattan plots for nine </a:t>
            </a:r>
            <a:r>
              <a:rPr lang="en-US" sz="1050" i="1" dirty="0" err="1"/>
              <a:t>Xoo</a:t>
            </a:r>
            <a:r>
              <a:rPr lang="en-US" sz="1050" i="1" dirty="0"/>
              <a:t> </a:t>
            </a:r>
            <a:r>
              <a:rPr lang="en-US" sz="1050" dirty="0"/>
              <a:t>strains </a:t>
            </a:r>
            <a:r>
              <a:rPr lang="en-US" sz="1050" b="1" dirty="0"/>
              <a:t> </a:t>
            </a:r>
            <a:r>
              <a:rPr lang="en-US" sz="1050" dirty="0"/>
              <a:t>(a) PXO61, (b) PXO86, (c) PXO79, (d) PXO71, (e) PXO112, (f) PXO99, (g) PXO339, (h) PXO349, and (</a:t>
            </a:r>
            <a:r>
              <a:rPr lang="en-US" sz="1050" dirty="0" err="1"/>
              <a:t>i</a:t>
            </a:r>
            <a:r>
              <a:rPr lang="en-US" sz="1050" dirty="0"/>
              <a:t>) PXO341. X-axis shows the SNPs along each chromosome; y axis is the −log</a:t>
            </a:r>
            <a:r>
              <a:rPr lang="en-US" sz="1050" baseline="-25000" dirty="0"/>
              <a:t>10 </a:t>
            </a:r>
            <a:r>
              <a:rPr lang="en-US" sz="1050" dirty="0"/>
              <a:t>(P-value) for the association. Significant SNPs are those beyond the red line having P-value &lt; 1 × 10 </a:t>
            </a:r>
            <a:r>
              <a:rPr lang="en-US" sz="1050" baseline="30000" dirty="0"/>
              <a:t>−5</a:t>
            </a:r>
            <a:r>
              <a:rPr lang="en-US" sz="1050" dirty="0"/>
              <a:t>. Quantile-quantile plots for nine </a:t>
            </a:r>
            <a:r>
              <a:rPr lang="en-US" sz="1050" i="1" dirty="0" err="1"/>
              <a:t>Xoo</a:t>
            </a:r>
            <a:r>
              <a:rPr lang="en-US" sz="1050" i="1" dirty="0"/>
              <a:t> </a:t>
            </a:r>
            <a:r>
              <a:rPr lang="en-US" sz="1050" dirty="0"/>
              <a:t>strains (j) PXO61, (k) PXO86, (l) PXO79, (m) PXO71, (n) PXO112, (o) PXO99, (p) PXO339, (q) PXO349, and (r) PXO341. </a:t>
            </a:r>
          </a:p>
        </p:txBody>
      </p:sp>
    </p:spTree>
    <p:extLst>
      <p:ext uri="{BB962C8B-B14F-4D97-AF65-F5344CB8AC3E}">
        <p14:creationId xmlns:p14="http://schemas.microsoft.com/office/powerpoint/2010/main" xmlns="" val="404657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170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kretzschmar</dc:creator>
  <cp:lastModifiedBy>adayap</cp:lastModifiedBy>
  <cp:revision>27</cp:revision>
  <dcterms:created xsi:type="dcterms:W3CDTF">2017-02-09T10:38:00Z</dcterms:created>
  <dcterms:modified xsi:type="dcterms:W3CDTF">2017-02-23T12:39:06Z</dcterms:modified>
</cp:coreProperties>
</file>