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75" d="100"/>
          <a:sy n="75" d="100"/>
        </p:scale>
        <p:origin x="-690" y="150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4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86" indent="0" algn="ctr">
              <a:buNone/>
              <a:defRPr sz="1499"/>
            </a:lvl2pPr>
            <a:lvl3pPr marL="685771" indent="0" algn="ctr">
              <a:buNone/>
              <a:defRPr sz="1351"/>
            </a:lvl3pPr>
            <a:lvl4pPr marL="1028657" indent="0" algn="ctr">
              <a:buNone/>
              <a:defRPr sz="1200"/>
            </a:lvl4pPr>
            <a:lvl5pPr marL="1371543" indent="0" algn="ctr">
              <a:buNone/>
              <a:defRPr sz="1200"/>
            </a:lvl5pPr>
            <a:lvl6pPr marL="1714428" indent="0" algn="ctr">
              <a:buNone/>
              <a:defRPr sz="1200"/>
            </a:lvl6pPr>
            <a:lvl7pPr marL="2057314" indent="0" algn="ctr">
              <a:buNone/>
              <a:defRPr sz="1200"/>
            </a:lvl7pPr>
            <a:lvl8pPr marL="2400200" indent="0" algn="ctr">
              <a:buNone/>
              <a:defRPr sz="1200"/>
            </a:lvl8pPr>
            <a:lvl9pPr marL="2743085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6240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2976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57482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06320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469625"/>
            <a:ext cx="5915025" cy="4120620"/>
          </a:xfrm>
        </p:spPr>
        <p:txBody>
          <a:bodyPr anchor="b"/>
          <a:lstStyle>
            <a:lvl1pPr>
              <a:defRPr sz="44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629228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886" indent="0">
              <a:buNone/>
              <a:defRPr sz="1499">
                <a:solidFill>
                  <a:schemeClr val="tx1">
                    <a:tint val="75000"/>
                  </a:schemeClr>
                </a:solidFill>
              </a:defRPr>
            </a:lvl2pPr>
            <a:lvl3pPr marL="685771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3pPr>
            <a:lvl4pPr marL="10286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4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1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8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6721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90802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527406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428348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6" indent="0">
              <a:buNone/>
              <a:defRPr sz="1499" b="1"/>
            </a:lvl2pPr>
            <a:lvl3pPr marL="685771" indent="0">
              <a:buNone/>
              <a:defRPr sz="1351" b="1"/>
            </a:lvl3pPr>
            <a:lvl4pPr marL="1028657" indent="0">
              <a:buNone/>
              <a:defRPr sz="1200" b="1"/>
            </a:lvl4pPr>
            <a:lvl5pPr marL="1371543" indent="0">
              <a:buNone/>
              <a:defRPr sz="1200" b="1"/>
            </a:lvl5pPr>
            <a:lvl6pPr marL="1714428" indent="0">
              <a:buNone/>
              <a:defRPr sz="1200" b="1"/>
            </a:lvl6pPr>
            <a:lvl7pPr marL="2057314" indent="0">
              <a:buNone/>
              <a:defRPr sz="1200" b="1"/>
            </a:lvl7pPr>
            <a:lvl8pPr marL="2400200" indent="0">
              <a:buNone/>
              <a:defRPr sz="1200" b="1"/>
            </a:lvl8pPr>
            <a:lvl9pPr marL="2743085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3618443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8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6" indent="0">
              <a:buNone/>
              <a:defRPr sz="1499" b="1"/>
            </a:lvl2pPr>
            <a:lvl3pPr marL="685771" indent="0">
              <a:buNone/>
              <a:defRPr sz="1351" b="1"/>
            </a:lvl3pPr>
            <a:lvl4pPr marL="1028657" indent="0">
              <a:buNone/>
              <a:defRPr sz="1200" b="1"/>
            </a:lvl4pPr>
            <a:lvl5pPr marL="1371543" indent="0">
              <a:buNone/>
              <a:defRPr sz="1200" b="1"/>
            </a:lvl5pPr>
            <a:lvl6pPr marL="1714428" indent="0">
              <a:buNone/>
              <a:defRPr sz="1200" b="1"/>
            </a:lvl6pPr>
            <a:lvl7pPr marL="2057314" indent="0">
              <a:buNone/>
              <a:defRPr sz="1200" b="1"/>
            </a:lvl7pPr>
            <a:lvl8pPr marL="2400200" indent="0">
              <a:buNone/>
              <a:defRPr sz="1200" b="1"/>
            </a:lvl8pPr>
            <a:lvl9pPr marL="2743085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3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1737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0060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86005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426284"/>
            <a:ext cx="3471863" cy="7039681"/>
          </a:xfrm>
        </p:spPr>
        <p:txBody>
          <a:bodyPr/>
          <a:lstStyle>
            <a:lvl1pPr>
              <a:defRPr sz="2401"/>
            </a:lvl1pPr>
            <a:lvl2pPr>
              <a:defRPr sz="2100"/>
            </a:lvl2pPr>
            <a:lvl3pPr>
              <a:defRPr sz="1800"/>
            </a:lvl3pPr>
            <a:lvl4pPr>
              <a:defRPr sz="1499"/>
            </a:lvl4pPr>
            <a:lvl5pPr>
              <a:defRPr sz="1499"/>
            </a:lvl5pPr>
            <a:lvl6pPr>
              <a:defRPr sz="1499"/>
            </a:lvl6pPr>
            <a:lvl7pPr>
              <a:defRPr sz="1499"/>
            </a:lvl7pPr>
            <a:lvl8pPr>
              <a:defRPr sz="1499"/>
            </a:lvl8pPr>
            <a:lvl9pPr>
              <a:defRPr sz="14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86" indent="0">
              <a:buNone/>
              <a:defRPr sz="1050"/>
            </a:lvl2pPr>
            <a:lvl3pPr marL="685771" indent="0">
              <a:buNone/>
              <a:defRPr sz="900"/>
            </a:lvl3pPr>
            <a:lvl4pPr marL="1028657" indent="0">
              <a:buNone/>
              <a:defRPr sz="750"/>
            </a:lvl4pPr>
            <a:lvl5pPr marL="1371543" indent="0">
              <a:buNone/>
              <a:defRPr sz="750"/>
            </a:lvl5pPr>
            <a:lvl6pPr marL="1714428" indent="0">
              <a:buNone/>
              <a:defRPr sz="750"/>
            </a:lvl6pPr>
            <a:lvl7pPr marL="2057314" indent="0">
              <a:buNone/>
              <a:defRPr sz="750"/>
            </a:lvl7pPr>
            <a:lvl8pPr marL="2400200" indent="0">
              <a:buNone/>
              <a:defRPr sz="750"/>
            </a:lvl8pPr>
            <a:lvl9pPr marL="2743085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1116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426284"/>
            <a:ext cx="3471863" cy="7039681"/>
          </a:xfrm>
        </p:spPr>
        <p:txBody>
          <a:bodyPr anchor="t"/>
          <a:lstStyle>
            <a:lvl1pPr marL="0" indent="0">
              <a:buNone/>
              <a:defRPr sz="2401"/>
            </a:lvl1pPr>
            <a:lvl2pPr marL="342886" indent="0">
              <a:buNone/>
              <a:defRPr sz="2100"/>
            </a:lvl2pPr>
            <a:lvl3pPr marL="685771" indent="0">
              <a:buNone/>
              <a:defRPr sz="1800"/>
            </a:lvl3pPr>
            <a:lvl4pPr marL="1028657" indent="0">
              <a:buNone/>
              <a:defRPr sz="1499"/>
            </a:lvl4pPr>
            <a:lvl5pPr marL="1371543" indent="0">
              <a:buNone/>
              <a:defRPr sz="1499"/>
            </a:lvl5pPr>
            <a:lvl6pPr marL="1714428" indent="0">
              <a:buNone/>
              <a:defRPr sz="1499"/>
            </a:lvl6pPr>
            <a:lvl7pPr marL="2057314" indent="0">
              <a:buNone/>
              <a:defRPr sz="1499"/>
            </a:lvl7pPr>
            <a:lvl8pPr marL="2400200" indent="0">
              <a:buNone/>
              <a:defRPr sz="1499"/>
            </a:lvl8pPr>
            <a:lvl9pPr marL="2743085" indent="0">
              <a:buNone/>
              <a:defRPr sz="149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86" indent="0">
              <a:buNone/>
              <a:defRPr sz="1050"/>
            </a:lvl2pPr>
            <a:lvl3pPr marL="685771" indent="0">
              <a:buNone/>
              <a:defRPr sz="900"/>
            </a:lvl3pPr>
            <a:lvl4pPr marL="1028657" indent="0">
              <a:buNone/>
              <a:defRPr sz="750"/>
            </a:lvl4pPr>
            <a:lvl5pPr marL="1371543" indent="0">
              <a:buNone/>
              <a:defRPr sz="750"/>
            </a:lvl5pPr>
            <a:lvl6pPr marL="1714428" indent="0">
              <a:buNone/>
              <a:defRPr sz="750"/>
            </a:lvl6pPr>
            <a:lvl7pPr marL="2057314" indent="0">
              <a:buNone/>
              <a:defRPr sz="750"/>
            </a:lvl7pPr>
            <a:lvl8pPr marL="2400200" indent="0">
              <a:buNone/>
              <a:defRPr sz="750"/>
            </a:lvl8pPr>
            <a:lvl9pPr marL="2743085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9795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527406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BC50D-5D1A-4B48-A50C-1AAC6BB72B21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9181398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2E20E-371A-491C-ADE2-511C856ED6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87403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771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3" indent="-171443" algn="l" defTabSz="685771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29" indent="-171443" algn="l" defTabSz="685771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14" indent="-171443" algn="l" defTabSz="685771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3pPr>
      <a:lvl4pPr marL="1200100" indent="-171443" algn="l" defTabSz="685771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2986" indent="-171443" algn="l" defTabSz="685771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5871" indent="-171443" algn="l" defTabSz="685771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757" indent="-171443" algn="l" defTabSz="685771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643" indent="-171443" algn="l" defTabSz="685771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528" indent="-171443" algn="l" defTabSz="685771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71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57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43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28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14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00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085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33409" y="7529410"/>
            <a:ext cx="3033437" cy="212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1" b="1" dirty="0"/>
              <a:t>Figure </a:t>
            </a:r>
            <a:r>
              <a:rPr lang="en-US" sz="1101" b="1" dirty="0" smtClean="0"/>
              <a:t>S</a:t>
            </a:r>
            <a:r>
              <a:rPr lang="en-US" altLang="ja-JP" sz="1101" b="1" dirty="0" smtClean="0"/>
              <a:t>5</a:t>
            </a:r>
            <a:r>
              <a:rPr lang="en-US" sz="1101" b="1" dirty="0" smtClean="0"/>
              <a:t>. </a:t>
            </a:r>
            <a:r>
              <a:rPr lang="en-US" sz="1101" b="1" dirty="0"/>
              <a:t>Linkage Disequilibrium (LD) Decay in GWAS hits overlapping/flanking </a:t>
            </a:r>
            <a:r>
              <a:rPr lang="en-US" sz="1101" b="1" i="1" dirty="0" err="1"/>
              <a:t>Xa</a:t>
            </a:r>
            <a:r>
              <a:rPr lang="en-US" sz="1101" b="1" dirty="0"/>
              <a:t> regions. </a:t>
            </a:r>
            <a:r>
              <a:rPr lang="en-US" sz="1101" dirty="0"/>
              <a:t>LD (r</a:t>
            </a:r>
            <a:r>
              <a:rPr lang="en-US" sz="1101" baseline="30000" dirty="0"/>
              <a:t>2</a:t>
            </a:r>
            <a:r>
              <a:rPr lang="en-US" sz="1101" dirty="0"/>
              <a:t>) measure was based on Composite Haplotype Method (CHM). a.) SNPs flanking </a:t>
            </a:r>
            <a:r>
              <a:rPr lang="en-US" sz="1101" i="1" dirty="0"/>
              <a:t>Xa14</a:t>
            </a:r>
            <a:r>
              <a:rPr lang="en-US" sz="1101" dirty="0"/>
              <a:t> (</a:t>
            </a:r>
            <a:r>
              <a:rPr lang="en-US" sz="1101" dirty="0" err="1"/>
              <a:t>chr</a:t>
            </a:r>
            <a:r>
              <a:rPr lang="en-US" sz="1101" dirty="0"/>
              <a:t> 4: 31-32.9Mb). b.) SNPs flanking </a:t>
            </a:r>
            <a:r>
              <a:rPr lang="en-US" sz="1101" i="1" dirty="0"/>
              <a:t>xa5 </a:t>
            </a:r>
            <a:r>
              <a:rPr lang="en-US" sz="1101" dirty="0"/>
              <a:t>(</a:t>
            </a:r>
            <a:r>
              <a:rPr lang="en-US" sz="1101" dirty="0" err="1"/>
              <a:t>chr</a:t>
            </a:r>
            <a:r>
              <a:rPr lang="en-US" sz="1101" dirty="0"/>
              <a:t> 5: 200-900kb).  c.) SNPs flanking </a:t>
            </a:r>
            <a:r>
              <a:rPr lang="en-US" sz="1101" i="1" dirty="0"/>
              <a:t>Xa7 </a:t>
            </a:r>
            <a:r>
              <a:rPr lang="en-US" sz="1101" dirty="0"/>
              <a:t>(</a:t>
            </a:r>
            <a:r>
              <a:rPr lang="en-US" sz="1101" dirty="0" err="1"/>
              <a:t>chr</a:t>
            </a:r>
            <a:r>
              <a:rPr lang="en-US" sz="1101" dirty="0"/>
              <a:t> 6: 26-28.6Mb).  d.) SNPs flanking </a:t>
            </a:r>
            <a:r>
              <a:rPr lang="en-US" sz="1101" i="1" dirty="0"/>
              <a:t>xa13 </a:t>
            </a:r>
            <a:r>
              <a:rPr lang="en-US" sz="1101" dirty="0"/>
              <a:t>(</a:t>
            </a:r>
            <a:r>
              <a:rPr lang="en-US" sz="1101" dirty="0" err="1"/>
              <a:t>chr</a:t>
            </a:r>
            <a:r>
              <a:rPr lang="en-US" sz="1101" dirty="0"/>
              <a:t> 8: 25-27.9Mb).  e.) SNPs flanking </a:t>
            </a:r>
            <a:r>
              <a:rPr lang="en-US" sz="1101" i="1" dirty="0"/>
              <a:t>Xa21 </a:t>
            </a:r>
            <a:r>
              <a:rPr lang="en-US" sz="1101" dirty="0"/>
              <a:t>(</a:t>
            </a:r>
            <a:r>
              <a:rPr lang="en-US" sz="1101" dirty="0" err="1"/>
              <a:t>chr</a:t>
            </a:r>
            <a:r>
              <a:rPr lang="en-US" sz="1101" dirty="0"/>
              <a:t> 11: 20.5-22Mb).  f.) SNPs flanking </a:t>
            </a:r>
            <a:r>
              <a:rPr lang="en-US" sz="1101" i="1" dirty="0"/>
              <a:t>Xa4 </a:t>
            </a:r>
            <a:r>
              <a:rPr lang="en-US" sz="1101" dirty="0"/>
              <a:t>(</a:t>
            </a:r>
            <a:r>
              <a:rPr lang="en-US" sz="1101" dirty="0" err="1"/>
              <a:t>chr</a:t>
            </a:r>
            <a:r>
              <a:rPr lang="en-US" sz="1101" dirty="0"/>
              <a:t> 11: 26.5-28.9Mb).  g.) SNPs flanking </a:t>
            </a:r>
            <a:r>
              <a:rPr lang="en-US" sz="1101" i="1" dirty="0"/>
              <a:t>xa25 </a:t>
            </a:r>
            <a:r>
              <a:rPr lang="en-US" sz="1101" dirty="0"/>
              <a:t>(</a:t>
            </a:r>
            <a:r>
              <a:rPr lang="en-US" sz="1101" dirty="0" err="1"/>
              <a:t>chr</a:t>
            </a:r>
            <a:r>
              <a:rPr lang="en-US" sz="1101" dirty="0"/>
              <a:t> 12: 13-17.6Mb).  </a:t>
            </a:r>
          </a:p>
          <a:p>
            <a:pPr algn="just"/>
            <a:endParaRPr lang="en-US" sz="1101" dirty="0"/>
          </a:p>
        </p:txBody>
      </p:sp>
      <p:grpSp>
        <p:nvGrpSpPr>
          <p:cNvPr id="4" name="Group 3"/>
          <p:cNvGrpSpPr/>
          <p:nvPr/>
        </p:nvGrpSpPr>
        <p:grpSpPr>
          <a:xfrm>
            <a:off x="384964" y="394828"/>
            <a:ext cx="5428918" cy="9419089"/>
            <a:chOff x="384964" y="394827"/>
            <a:chExt cx="5428918" cy="941909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2699" y="394827"/>
              <a:ext cx="2590093" cy="2430033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29370" y="394827"/>
              <a:ext cx="2584512" cy="2430033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9949" y="2706310"/>
              <a:ext cx="2612421" cy="2457337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230756" y="2722692"/>
              <a:ext cx="2567764" cy="2430033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07200" y="5045097"/>
              <a:ext cx="2567764" cy="2430033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297740" y="5050558"/>
              <a:ext cx="2500780" cy="2424572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89949" y="7356580"/>
              <a:ext cx="2523108" cy="2457337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384964" y="524173"/>
              <a:ext cx="7898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a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29862" y="2837901"/>
              <a:ext cx="7898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b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42563" y="5162001"/>
              <a:ext cx="7898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c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48912" y="7479751"/>
              <a:ext cx="7898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d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222095" y="565154"/>
              <a:ext cx="7898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e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234796" y="2889254"/>
              <a:ext cx="7898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f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241146" y="5207004"/>
              <a:ext cx="7898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38421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297</TotalTime>
  <Words>114</Words>
  <Application>Microsoft Office PowerPoint</Application>
  <PresentationFormat>A4 Paper (210x297 mm)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tobias kretzschmar</dc:creator>
  <cp:lastModifiedBy>adayap</cp:lastModifiedBy>
  <cp:revision>27</cp:revision>
  <dcterms:created xsi:type="dcterms:W3CDTF">2017-02-09T10:38:00Z</dcterms:created>
  <dcterms:modified xsi:type="dcterms:W3CDTF">2017-02-23T12:39:42Z</dcterms:modified>
</cp:coreProperties>
</file>