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88" r:id="rId2"/>
    <p:sldId id="259" r:id="rId3"/>
    <p:sldId id="291" r:id="rId4"/>
    <p:sldId id="292" r:id="rId5"/>
  </p:sldIdLst>
  <p:sldSz cx="7772400" cy="10058400"/>
  <p:notesSz cx="7010400" cy="9296400"/>
  <p:defaultText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2406" y="78"/>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image" Target="../media/image2.emf"/><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677" tIns="46838" rIns="93677" bIns="46838"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677" tIns="46838" rIns="93677" bIns="46838" rtlCol="0"/>
          <a:lstStyle>
            <a:lvl1pPr algn="r">
              <a:defRPr sz="1200"/>
            </a:lvl1pPr>
          </a:lstStyle>
          <a:p>
            <a:fld id="{DB566D9D-59DC-4938-B0CB-4ACA81FAB0D4}" type="datetimeFigureOut">
              <a:rPr lang="en-US" smtClean="0"/>
              <a:t>9/19/2016</a:t>
            </a:fld>
            <a:endParaRPr lang="en-US"/>
          </a:p>
        </p:txBody>
      </p:sp>
      <p:sp>
        <p:nvSpPr>
          <p:cNvPr id="4" name="Slide Image Placeholder 3"/>
          <p:cNvSpPr>
            <a:spLocks noGrp="1" noRot="1" noChangeAspect="1"/>
          </p:cNvSpPr>
          <p:nvPr>
            <p:ph type="sldImg" idx="2"/>
          </p:nvPr>
        </p:nvSpPr>
        <p:spPr>
          <a:xfrm>
            <a:off x="2159000" y="698500"/>
            <a:ext cx="2692400" cy="3484563"/>
          </a:xfrm>
          <a:prstGeom prst="rect">
            <a:avLst/>
          </a:prstGeom>
          <a:noFill/>
          <a:ln w="12700">
            <a:solidFill>
              <a:prstClr val="black"/>
            </a:solidFill>
          </a:ln>
        </p:spPr>
        <p:txBody>
          <a:bodyPr vert="horz" lIns="93677" tIns="46838" rIns="93677" bIns="46838" rtlCol="0" anchor="ctr"/>
          <a:lstStyle/>
          <a:p>
            <a:endParaRPr lang="en-US"/>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677" tIns="46838" rIns="93677" bIns="4683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677" tIns="46838" rIns="93677" bIns="46838"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677" tIns="46838" rIns="93677" bIns="46838" rtlCol="0" anchor="b"/>
          <a:lstStyle>
            <a:lvl1pPr algn="r">
              <a:defRPr sz="1200"/>
            </a:lvl1pPr>
          </a:lstStyle>
          <a:p>
            <a:fld id="{95A8A1E6-85C6-4527-A3DE-2B30C3D9524F}" type="slidenum">
              <a:rPr lang="en-US" smtClean="0"/>
              <a:t>‹#›</a:t>
            </a:fld>
            <a:endParaRPr lang="en-US"/>
          </a:p>
        </p:txBody>
      </p:sp>
    </p:spTree>
    <p:extLst>
      <p:ext uri="{BB962C8B-B14F-4D97-AF65-F5344CB8AC3E}">
        <p14:creationId xmlns:p14="http://schemas.microsoft.com/office/powerpoint/2010/main" val="2291584409"/>
      </p:ext>
    </p:extLst>
  </p:cSld>
  <p:clrMap bg1="lt1" tx1="dk1" bg2="lt2" tx2="dk2" accent1="accent1" accent2="accent2" accent3="accent3" accent4="accent4" accent5="accent5" accent6="accent6" hlink="hlink" folHlink="folHlink"/>
  <p:notesStyle>
    <a:lvl1pPr marL="0" algn="l" defTabSz="1018824" rtl="0" eaLnBrk="1" latinLnBrk="0" hangingPunct="1">
      <a:defRPr sz="1300" kern="1200">
        <a:solidFill>
          <a:schemeClr val="tx1"/>
        </a:solidFill>
        <a:latin typeface="+mn-lt"/>
        <a:ea typeface="+mn-ea"/>
        <a:cs typeface="+mn-cs"/>
      </a:defRPr>
    </a:lvl1pPr>
    <a:lvl2pPr marL="509412" algn="l" defTabSz="1018824" rtl="0" eaLnBrk="1" latinLnBrk="0" hangingPunct="1">
      <a:defRPr sz="1300" kern="1200">
        <a:solidFill>
          <a:schemeClr val="tx1"/>
        </a:solidFill>
        <a:latin typeface="+mn-lt"/>
        <a:ea typeface="+mn-ea"/>
        <a:cs typeface="+mn-cs"/>
      </a:defRPr>
    </a:lvl2pPr>
    <a:lvl3pPr marL="1018824" algn="l" defTabSz="1018824" rtl="0" eaLnBrk="1" latinLnBrk="0" hangingPunct="1">
      <a:defRPr sz="1300" kern="1200">
        <a:solidFill>
          <a:schemeClr val="tx1"/>
        </a:solidFill>
        <a:latin typeface="+mn-lt"/>
        <a:ea typeface="+mn-ea"/>
        <a:cs typeface="+mn-cs"/>
      </a:defRPr>
    </a:lvl3pPr>
    <a:lvl4pPr marL="1528237" algn="l" defTabSz="1018824" rtl="0" eaLnBrk="1" latinLnBrk="0" hangingPunct="1">
      <a:defRPr sz="1300" kern="1200">
        <a:solidFill>
          <a:schemeClr val="tx1"/>
        </a:solidFill>
        <a:latin typeface="+mn-lt"/>
        <a:ea typeface="+mn-ea"/>
        <a:cs typeface="+mn-cs"/>
      </a:defRPr>
    </a:lvl4pPr>
    <a:lvl5pPr marL="2037649" algn="l" defTabSz="1018824" rtl="0" eaLnBrk="1" latinLnBrk="0" hangingPunct="1">
      <a:defRPr sz="1300" kern="1200">
        <a:solidFill>
          <a:schemeClr val="tx1"/>
        </a:solidFill>
        <a:latin typeface="+mn-lt"/>
        <a:ea typeface="+mn-ea"/>
        <a:cs typeface="+mn-cs"/>
      </a:defRPr>
    </a:lvl5pPr>
    <a:lvl6pPr marL="2547061" algn="l" defTabSz="1018824" rtl="0" eaLnBrk="1" latinLnBrk="0" hangingPunct="1">
      <a:defRPr sz="1300" kern="1200">
        <a:solidFill>
          <a:schemeClr val="tx1"/>
        </a:solidFill>
        <a:latin typeface="+mn-lt"/>
        <a:ea typeface="+mn-ea"/>
        <a:cs typeface="+mn-cs"/>
      </a:defRPr>
    </a:lvl6pPr>
    <a:lvl7pPr marL="3056473" algn="l" defTabSz="1018824" rtl="0" eaLnBrk="1" latinLnBrk="0" hangingPunct="1">
      <a:defRPr sz="1300" kern="1200">
        <a:solidFill>
          <a:schemeClr val="tx1"/>
        </a:solidFill>
        <a:latin typeface="+mn-lt"/>
        <a:ea typeface="+mn-ea"/>
        <a:cs typeface="+mn-cs"/>
      </a:defRPr>
    </a:lvl7pPr>
    <a:lvl8pPr marL="3565886" algn="l" defTabSz="1018824" rtl="0" eaLnBrk="1" latinLnBrk="0" hangingPunct="1">
      <a:defRPr sz="1300" kern="1200">
        <a:solidFill>
          <a:schemeClr val="tx1"/>
        </a:solidFill>
        <a:latin typeface="+mn-lt"/>
        <a:ea typeface="+mn-ea"/>
        <a:cs typeface="+mn-cs"/>
      </a:defRPr>
    </a:lvl8pPr>
    <a:lvl9pPr marL="4075298" algn="l" defTabSz="101882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A8A1E6-85C6-4527-A3DE-2B30C3D9524F}" type="slidenum">
              <a:rPr lang="en-US" smtClean="0"/>
              <a:t>2</a:t>
            </a:fld>
            <a:endParaRPr lang="en-US"/>
          </a:p>
        </p:txBody>
      </p:sp>
    </p:spTree>
    <p:extLst>
      <p:ext uri="{BB962C8B-B14F-4D97-AF65-F5344CB8AC3E}">
        <p14:creationId xmlns:p14="http://schemas.microsoft.com/office/powerpoint/2010/main" val="404322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F9696F-9C15-42A9-93BB-ECE115C4FB86}" type="datetimeFigureOut">
              <a:rPr lang="en-US" smtClean="0"/>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3102754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F9696F-9C15-42A9-93BB-ECE115C4FB86}" type="datetimeFigureOut">
              <a:rPr lang="en-US" smtClean="0"/>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1743080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4"/>
            <a:ext cx="1748790" cy="858223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620" y="402804"/>
            <a:ext cx="5116830" cy="85822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F9696F-9C15-42A9-93BB-ECE115C4FB86}" type="datetimeFigureOut">
              <a:rPr lang="en-US" smtClean="0"/>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3405079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F9696F-9C15-42A9-93BB-ECE115C4FB86}" type="datetimeFigureOut">
              <a:rPr lang="en-US" smtClean="0"/>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3931437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F9696F-9C15-42A9-93BB-ECE115C4FB86}" type="datetimeFigureOut">
              <a:rPr lang="en-US" smtClean="0"/>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1426213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 y="2346962"/>
            <a:ext cx="3432810" cy="6638079"/>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50970" y="2346962"/>
            <a:ext cx="3432810" cy="6638079"/>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F9696F-9C15-42A9-93BB-ECE115C4FB86}" type="datetimeFigureOut">
              <a:rPr lang="en-US" smtClean="0"/>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3788234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F9696F-9C15-42A9-93BB-ECE115C4FB86}" type="datetimeFigureOut">
              <a:rPr lang="en-US" smtClean="0"/>
              <a:t>9/19/2016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3264824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F9696F-9C15-42A9-93BB-ECE115C4FB86}" type="datetimeFigureOut">
              <a:rPr lang="en-US" smtClean="0"/>
              <a:t>9/19/2016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1815822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F9696F-9C15-42A9-93BB-ECE115C4FB86}" type="datetimeFigureOut">
              <a:rPr lang="en-US" smtClean="0"/>
              <a:t>9/19/2016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3304031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F9696F-9C15-42A9-93BB-ECE115C4FB86}" type="datetimeFigureOut">
              <a:rPr lang="en-US" smtClean="0"/>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3177069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F9696F-9C15-42A9-93BB-ECE115C4FB86}" type="datetimeFigureOut">
              <a:rPr lang="en-US" smtClean="0"/>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B8234C-E9F8-42D4-9674-B5652ACE2CB8}" type="slidenum">
              <a:rPr lang="en-US" smtClean="0"/>
              <a:t>‹#›</a:t>
            </a:fld>
            <a:endParaRPr lang="en-US"/>
          </a:p>
        </p:txBody>
      </p:sp>
    </p:spTree>
    <p:extLst>
      <p:ext uri="{BB962C8B-B14F-4D97-AF65-F5344CB8AC3E}">
        <p14:creationId xmlns:p14="http://schemas.microsoft.com/office/powerpoint/2010/main" val="1761299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E8F9696F-9C15-42A9-93BB-ECE115C4FB86}" type="datetimeFigureOut">
              <a:rPr lang="en-US" smtClean="0"/>
              <a:t>9/19/2016</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101882" tIns="50941" rIns="101882" bIns="50941" rtlCol="0" anchor="ctr"/>
          <a:lstStyle>
            <a:lvl1pPr algn="r">
              <a:defRPr sz="1300">
                <a:solidFill>
                  <a:schemeClr val="tx1">
                    <a:tint val="75000"/>
                  </a:schemeClr>
                </a:solidFill>
              </a:defRPr>
            </a:lvl1pPr>
          </a:lstStyle>
          <a:p>
            <a:fld id="{8EB8234C-E9F8-42D4-9674-B5652ACE2CB8}" type="slidenum">
              <a:rPr lang="en-US" smtClean="0"/>
              <a:t>‹#›</a:t>
            </a:fld>
            <a:endParaRPr lang="en-US"/>
          </a:p>
        </p:txBody>
      </p:sp>
    </p:spTree>
    <p:extLst>
      <p:ext uri="{BB962C8B-B14F-4D97-AF65-F5344CB8AC3E}">
        <p14:creationId xmlns:p14="http://schemas.microsoft.com/office/powerpoint/2010/main" val="813353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18824"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1018824"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6.emf"/><Relationship Id="rId18" Type="http://schemas.openxmlformats.org/officeDocument/2006/relationships/oleObject" Target="../embeddings/oleObject8.bin"/><Relationship Id="rId3" Type="http://schemas.openxmlformats.org/officeDocument/2006/relationships/notesSlide" Target="../notesSlides/notesSlide1.xml"/><Relationship Id="rId7" Type="http://schemas.openxmlformats.org/officeDocument/2006/relationships/image" Target="../media/image3.emf"/><Relationship Id="rId12" Type="http://schemas.openxmlformats.org/officeDocument/2006/relationships/oleObject" Target="../embeddings/oleObject5.bin"/><Relationship Id="rId17" Type="http://schemas.openxmlformats.org/officeDocument/2006/relationships/image" Target="../media/image8.emf"/><Relationship Id="rId2" Type="http://schemas.openxmlformats.org/officeDocument/2006/relationships/slideLayout" Target="../slideLayouts/slideLayout7.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5.emf"/><Relationship Id="rId5" Type="http://schemas.openxmlformats.org/officeDocument/2006/relationships/image" Target="../media/image2.emf"/><Relationship Id="rId15" Type="http://schemas.openxmlformats.org/officeDocument/2006/relationships/image" Target="../media/image7.emf"/><Relationship Id="rId10" Type="http://schemas.openxmlformats.org/officeDocument/2006/relationships/oleObject" Target="../embeddings/oleObject4.bin"/><Relationship Id="rId19" Type="http://schemas.openxmlformats.org/officeDocument/2006/relationships/image" Target="../media/image9.emf"/><Relationship Id="rId4" Type="http://schemas.openxmlformats.org/officeDocument/2006/relationships/oleObject" Target="../embeddings/oleObject1.bin"/><Relationship Id="rId9" Type="http://schemas.openxmlformats.org/officeDocument/2006/relationships/image" Target="../media/image4.emf"/><Relationship Id="rId1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tiff"/><Relationship Id="rId7" Type="http://schemas.openxmlformats.org/officeDocument/2006/relationships/image" Target="../media/image16.png"/><Relationship Id="rId2" Type="http://schemas.openxmlformats.org/officeDocument/2006/relationships/image" Target="../media/image11.tiff"/><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48" y="1999893"/>
            <a:ext cx="6167252" cy="4024393"/>
          </a:xfrm>
          <a:prstGeom prst="rect">
            <a:avLst/>
          </a:prstGeom>
        </p:spPr>
      </p:pic>
      <p:sp>
        <p:nvSpPr>
          <p:cNvPr id="3" name="TextBox 2"/>
          <p:cNvSpPr txBox="1"/>
          <p:nvPr/>
        </p:nvSpPr>
        <p:spPr>
          <a:xfrm>
            <a:off x="457200" y="304800"/>
            <a:ext cx="2438400" cy="276999"/>
          </a:xfrm>
          <a:prstGeom prst="rect">
            <a:avLst/>
          </a:prstGeom>
          <a:noFill/>
        </p:spPr>
        <p:txBody>
          <a:bodyPr wrap="square" rtlCol="0">
            <a:spAutoFit/>
          </a:bodyPr>
          <a:lstStyle/>
          <a:p>
            <a:r>
              <a:rPr lang="en-US" sz="1200" b="1" dirty="0" smtClean="0">
                <a:latin typeface="Arial" pitchFamily="34" charset="0"/>
                <a:cs typeface="Arial" pitchFamily="34" charset="0"/>
              </a:rPr>
              <a:t>Supplemental Figure 1</a:t>
            </a:r>
            <a:endParaRPr lang="en-US" sz="1200" b="1" dirty="0">
              <a:latin typeface="Arial" pitchFamily="34" charset="0"/>
              <a:cs typeface="Arial" pitchFamily="34" charset="0"/>
            </a:endParaRPr>
          </a:p>
        </p:txBody>
      </p:sp>
      <p:sp>
        <p:nvSpPr>
          <p:cNvPr id="4" name="TextBox 3"/>
          <p:cNvSpPr txBox="1"/>
          <p:nvPr/>
        </p:nvSpPr>
        <p:spPr>
          <a:xfrm>
            <a:off x="1371600" y="1828800"/>
            <a:ext cx="533400" cy="276999"/>
          </a:xfrm>
          <a:prstGeom prst="rect">
            <a:avLst/>
          </a:prstGeom>
          <a:noFill/>
        </p:spPr>
        <p:txBody>
          <a:bodyPr wrap="square" rtlCol="0">
            <a:spAutoFit/>
          </a:bodyPr>
          <a:lstStyle/>
          <a:p>
            <a:r>
              <a:rPr lang="en-US" sz="1200" b="1" dirty="0" smtClean="0">
                <a:latin typeface="Arial" pitchFamily="34" charset="0"/>
                <a:cs typeface="Arial" pitchFamily="34" charset="0"/>
              </a:rPr>
              <a:t>A</a:t>
            </a:r>
            <a:endParaRPr lang="en-US" sz="1200" b="1" dirty="0">
              <a:latin typeface="Arial" pitchFamily="34" charset="0"/>
              <a:cs typeface="Arial" pitchFamily="34" charset="0"/>
            </a:endParaRPr>
          </a:p>
        </p:txBody>
      </p:sp>
      <p:sp>
        <p:nvSpPr>
          <p:cNvPr id="5" name="TextBox 4"/>
          <p:cNvSpPr txBox="1"/>
          <p:nvPr/>
        </p:nvSpPr>
        <p:spPr>
          <a:xfrm>
            <a:off x="457200" y="4010799"/>
            <a:ext cx="533400" cy="276999"/>
          </a:xfrm>
          <a:prstGeom prst="rect">
            <a:avLst/>
          </a:prstGeom>
          <a:noFill/>
        </p:spPr>
        <p:txBody>
          <a:bodyPr wrap="square" rtlCol="0">
            <a:spAutoFit/>
          </a:bodyPr>
          <a:lstStyle/>
          <a:p>
            <a:r>
              <a:rPr lang="en-US" sz="1200" b="1" dirty="0">
                <a:latin typeface="Arial" pitchFamily="34" charset="0"/>
                <a:cs typeface="Arial" pitchFamily="34" charset="0"/>
              </a:rPr>
              <a:t>B</a:t>
            </a:r>
          </a:p>
        </p:txBody>
      </p:sp>
      <p:sp>
        <p:nvSpPr>
          <p:cNvPr id="6" name="TextBox 5"/>
          <p:cNvSpPr txBox="1"/>
          <p:nvPr/>
        </p:nvSpPr>
        <p:spPr>
          <a:xfrm>
            <a:off x="766948" y="6296799"/>
            <a:ext cx="6395852" cy="1954381"/>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Supplemental Figure 1: Significance and abundance of </a:t>
            </a:r>
            <a:r>
              <a:rPr lang="en-US" sz="1100" b="1" dirty="0" err="1">
                <a:latin typeface="Arial" panose="020B0604020202020204" pitchFamily="34" charset="0"/>
                <a:cs typeface="Arial" panose="020B0604020202020204" pitchFamily="34" charset="0"/>
              </a:rPr>
              <a:t>lncRNAs</a:t>
            </a:r>
            <a:r>
              <a:rPr lang="en-US" sz="1100" b="1" dirty="0">
                <a:latin typeface="Arial" panose="020B0604020202020204" pitchFamily="34" charset="0"/>
                <a:cs typeface="Arial" panose="020B0604020202020204" pitchFamily="34" charset="0"/>
              </a:rPr>
              <a:t> differentially expressed in prostate cancer cells and altered with SFN treatment. </a:t>
            </a:r>
            <a:r>
              <a:rPr lang="en-US" sz="1100" dirty="0">
                <a:latin typeface="Arial" panose="020B0604020202020204" pitchFamily="34" charset="0"/>
                <a:cs typeface="Arial" panose="020B0604020202020204" pitchFamily="34" charset="0"/>
              </a:rPr>
              <a:t>Genome wide expression of </a:t>
            </a:r>
            <a:r>
              <a:rPr lang="en-US" sz="1100" dirty="0" err="1">
                <a:latin typeface="Arial" panose="020B0604020202020204" pitchFamily="34" charset="0"/>
                <a:cs typeface="Arial" panose="020B0604020202020204" pitchFamily="34" charset="0"/>
              </a:rPr>
              <a:t>lncRNAs</a:t>
            </a:r>
            <a:r>
              <a:rPr lang="en-US" sz="1100" dirty="0">
                <a:latin typeface="Arial" panose="020B0604020202020204" pitchFamily="34" charset="0"/>
                <a:cs typeface="Arial" panose="020B0604020202020204" pitchFamily="34" charset="0"/>
              </a:rPr>
              <a:t> is shown for A) normal PREC cells compared to cancer cell lines to determine which </a:t>
            </a:r>
            <a:r>
              <a:rPr lang="en-US" sz="1100" dirty="0" err="1">
                <a:latin typeface="Arial" panose="020B0604020202020204" pitchFamily="34" charset="0"/>
                <a:cs typeface="Arial" panose="020B0604020202020204" pitchFamily="34" charset="0"/>
              </a:rPr>
              <a:t>lncRNAs</a:t>
            </a:r>
            <a:r>
              <a:rPr lang="en-US" sz="1100" dirty="0">
                <a:latin typeface="Arial" panose="020B0604020202020204" pitchFamily="34" charset="0"/>
                <a:cs typeface="Arial" panose="020B0604020202020204" pitchFamily="34" charset="0"/>
              </a:rPr>
              <a:t> may be differentially expressed because of a cancer effect. Neat1 and Malat1 were included as positive controls as they were previously known to be upregulated in cancer. B) Comparisons between SFN treated samples and DMSO (vehicle control) identified </a:t>
            </a:r>
            <a:r>
              <a:rPr lang="en-US" sz="1100" dirty="0" err="1">
                <a:latin typeface="Arial" panose="020B0604020202020204" pitchFamily="34" charset="0"/>
                <a:cs typeface="Arial" panose="020B0604020202020204" pitchFamily="34" charset="0"/>
              </a:rPr>
              <a:t>lncRNAs</a:t>
            </a:r>
            <a:r>
              <a:rPr lang="en-US" sz="1100" dirty="0">
                <a:latin typeface="Arial" panose="020B0604020202020204" pitchFamily="34" charset="0"/>
                <a:cs typeface="Arial" panose="020B0604020202020204" pitchFamily="34" charset="0"/>
              </a:rPr>
              <a:t> significantly altered by SFN treatment in each cell type. Expression is calculated as reads per </a:t>
            </a:r>
            <a:r>
              <a:rPr lang="en-US" sz="1100" dirty="0" err="1">
                <a:latin typeface="Arial" panose="020B0604020202020204" pitchFamily="34" charset="0"/>
                <a:cs typeface="Arial" panose="020B0604020202020204" pitchFamily="34" charset="0"/>
              </a:rPr>
              <a:t>kilobase</a:t>
            </a:r>
            <a:r>
              <a:rPr lang="en-US" sz="1100" dirty="0">
                <a:latin typeface="Arial" panose="020B0604020202020204" pitchFamily="34" charset="0"/>
                <a:cs typeface="Arial" panose="020B0604020202020204" pitchFamily="34" charset="0"/>
              </a:rPr>
              <a:t> of exon per million fragments mapped (RPKM). Black dots indicate </a:t>
            </a:r>
            <a:r>
              <a:rPr lang="en-US" sz="1100" dirty="0" err="1">
                <a:latin typeface="Arial" panose="020B0604020202020204" pitchFamily="34" charset="0"/>
                <a:cs typeface="Arial" panose="020B0604020202020204" pitchFamily="34" charset="0"/>
              </a:rPr>
              <a:t>lncRNAs</a:t>
            </a:r>
            <a:r>
              <a:rPr lang="en-US" sz="1100" dirty="0">
                <a:latin typeface="Arial" panose="020B0604020202020204" pitchFamily="34" charset="0"/>
                <a:cs typeface="Arial" panose="020B0604020202020204" pitchFamily="34" charset="0"/>
              </a:rPr>
              <a:t> that were significantly differentially expressed (as determined by GENE-counter) while grey dots indicate </a:t>
            </a:r>
            <a:r>
              <a:rPr lang="en-US" sz="1100" dirty="0" err="1">
                <a:latin typeface="Arial" panose="020B0604020202020204" pitchFamily="34" charset="0"/>
                <a:cs typeface="Arial" panose="020B0604020202020204" pitchFamily="34" charset="0"/>
              </a:rPr>
              <a:t>lncRNAs</a:t>
            </a:r>
            <a:r>
              <a:rPr lang="en-US" sz="1100" dirty="0">
                <a:latin typeface="Arial" panose="020B0604020202020204" pitchFamily="34" charset="0"/>
                <a:cs typeface="Arial" panose="020B0604020202020204" pitchFamily="34" charset="0"/>
              </a:rPr>
              <a:t> that were not significantly different between the two groups. All data are from the 6-hour time point. </a:t>
            </a:r>
          </a:p>
          <a:p>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4937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4800"/>
            <a:ext cx="2438400" cy="276999"/>
          </a:xfrm>
          <a:prstGeom prst="rect">
            <a:avLst/>
          </a:prstGeom>
          <a:noFill/>
        </p:spPr>
        <p:txBody>
          <a:bodyPr wrap="square" rtlCol="0">
            <a:spAutoFit/>
          </a:bodyPr>
          <a:lstStyle/>
          <a:p>
            <a:r>
              <a:rPr lang="en-US" sz="1200" b="1" dirty="0" smtClean="0">
                <a:latin typeface="Arial" pitchFamily="34" charset="0"/>
                <a:cs typeface="Arial" pitchFamily="34" charset="0"/>
              </a:rPr>
              <a:t>Supplemental Figure 2</a:t>
            </a:r>
            <a:endParaRPr lang="en-US" sz="1200" b="1" dirty="0">
              <a:latin typeface="Arial" pitchFamily="34" charset="0"/>
              <a:cs typeface="Arial" pitchFamily="34" charset="0"/>
            </a:endParaRPr>
          </a:p>
        </p:txBody>
      </p:sp>
      <p:sp>
        <p:nvSpPr>
          <p:cNvPr id="18" name="TextBox 17"/>
          <p:cNvSpPr txBox="1"/>
          <p:nvPr/>
        </p:nvSpPr>
        <p:spPr>
          <a:xfrm>
            <a:off x="600980" y="1206886"/>
            <a:ext cx="533400" cy="276999"/>
          </a:xfrm>
          <a:prstGeom prst="rect">
            <a:avLst/>
          </a:prstGeom>
          <a:noFill/>
        </p:spPr>
        <p:txBody>
          <a:bodyPr wrap="square" rtlCol="0">
            <a:spAutoFit/>
          </a:bodyPr>
          <a:lstStyle/>
          <a:p>
            <a:r>
              <a:rPr lang="en-US" sz="1200" b="1" dirty="0" smtClean="0">
                <a:latin typeface="Arial" pitchFamily="34" charset="0"/>
                <a:cs typeface="Arial" pitchFamily="34" charset="0"/>
              </a:rPr>
              <a:t>A</a:t>
            </a:r>
            <a:endParaRPr lang="en-US" sz="1200" b="1" dirty="0">
              <a:latin typeface="Arial" pitchFamily="34" charset="0"/>
              <a:cs typeface="Arial" pitchFamily="34" charset="0"/>
            </a:endParaRPr>
          </a:p>
        </p:txBody>
      </p:sp>
      <p:sp>
        <p:nvSpPr>
          <p:cNvPr id="19" name="TextBox 18"/>
          <p:cNvSpPr txBox="1"/>
          <p:nvPr/>
        </p:nvSpPr>
        <p:spPr>
          <a:xfrm>
            <a:off x="3810000" y="1208561"/>
            <a:ext cx="533400" cy="276999"/>
          </a:xfrm>
          <a:prstGeom prst="rect">
            <a:avLst/>
          </a:prstGeom>
          <a:noFill/>
        </p:spPr>
        <p:txBody>
          <a:bodyPr wrap="square" rtlCol="0">
            <a:spAutoFit/>
          </a:bodyPr>
          <a:lstStyle/>
          <a:p>
            <a:r>
              <a:rPr lang="en-US" sz="1200" b="1" dirty="0">
                <a:latin typeface="Arial" pitchFamily="34" charset="0"/>
                <a:cs typeface="Arial" pitchFamily="34" charset="0"/>
              </a:rPr>
              <a:t>B</a:t>
            </a:r>
          </a:p>
        </p:txBody>
      </p:sp>
      <p:sp>
        <p:nvSpPr>
          <p:cNvPr id="20" name="TextBox 19"/>
          <p:cNvSpPr txBox="1"/>
          <p:nvPr/>
        </p:nvSpPr>
        <p:spPr>
          <a:xfrm>
            <a:off x="600980" y="4114800"/>
            <a:ext cx="533400" cy="276999"/>
          </a:xfrm>
          <a:prstGeom prst="rect">
            <a:avLst/>
          </a:prstGeom>
          <a:noFill/>
        </p:spPr>
        <p:txBody>
          <a:bodyPr wrap="square" rtlCol="0">
            <a:spAutoFit/>
          </a:bodyPr>
          <a:lstStyle/>
          <a:p>
            <a:r>
              <a:rPr lang="en-US" sz="1200" b="1" dirty="0">
                <a:latin typeface="Arial" pitchFamily="34" charset="0"/>
                <a:cs typeface="Arial" pitchFamily="34" charset="0"/>
              </a:rPr>
              <a:t>C</a:t>
            </a:r>
          </a:p>
        </p:txBody>
      </p:sp>
      <p:graphicFrame>
        <p:nvGraphicFramePr>
          <p:cNvPr id="3" name="Object 2"/>
          <p:cNvGraphicFramePr>
            <a:graphicFrameLocks noChangeAspect="1"/>
          </p:cNvGraphicFramePr>
          <p:nvPr>
            <p:extLst>
              <p:ext uri="{D42A27DB-BD31-4B8C-83A1-F6EECF244321}">
                <p14:modId xmlns:p14="http://schemas.microsoft.com/office/powerpoint/2010/main" val="834217815"/>
              </p:ext>
            </p:extLst>
          </p:nvPr>
        </p:nvGraphicFramePr>
        <p:xfrm>
          <a:off x="3870325" y="4205288"/>
          <a:ext cx="1576388" cy="2586037"/>
        </p:xfrm>
        <a:graphic>
          <a:graphicData uri="http://schemas.openxmlformats.org/presentationml/2006/ole">
            <mc:AlternateContent xmlns:mc="http://schemas.openxmlformats.org/markup-compatibility/2006">
              <mc:Choice xmlns:v="urn:schemas-microsoft-com:vml" Requires="v">
                <p:oleObj spid="_x0000_s34243" name="Prism 5" r:id="rId4" imgW="1892880" imgH="3107520" progId="Prism5.Document">
                  <p:embed/>
                </p:oleObj>
              </mc:Choice>
              <mc:Fallback>
                <p:oleObj name="Prism 5" r:id="rId4" imgW="1892880" imgH="3107520" progId="Prism5.Document">
                  <p:embed/>
                  <p:pic>
                    <p:nvPicPr>
                      <p:cNvPr id="0" name="Object 1"/>
                      <p:cNvPicPr>
                        <a:picLocks noChangeAspect="1" noChangeArrowheads="1"/>
                      </p:cNvPicPr>
                      <p:nvPr/>
                    </p:nvPicPr>
                    <p:blipFill>
                      <a:blip r:embed="rId5"/>
                      <a:srcRect/>
                      <a:stretch>
                        <a:fillRect/>
                      </a:stretch>
                    </p:blipFill>
                    <p:spPr bwMode="auto">
                      <a:xfrm>
                        <a:off x="3870325" y="4205288"/>
                        <a:ext cx="1576388" cy="2586037"/>
                      </a:xfrm>
                      <a:prstGeom prst="rect">
                        <a:avLst/>
                      </a:prstGeom>
                      <a:noFill/>
                      <a:ln>
                        <a:noFill/>
                      </a:ln>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072221621"/>
              </p:ext>
            </p:extLst>
          </p:nvPr>
        </p:nvGraphicFramePr>
        <p:xfrm>
          <a:off x="5357813" y="4205288"/>
          <a:ext cx="1576387" cy="2586037"/>
        </p:xfrm>
        <a:graphic>
          <a:graphicData uri="http://schemas.openxmlformats.org/presentationml/2006/ole">
            <mc:AlternateContent xmlns:mc="http://schemas.openxmlformats.org/markup-compatibility/2006">
              <mc:Choice xmlns:v="urn:schemas-microsoft-com:vml" Requires="v">
                <p:oleObj spid="_x0000_s34244" name="Prism 5" r:id="rId6" imgW="1892880" imgH="3107520" progId="Prism5.Document">
                  <p:embed/>
                </p:oleObj>
              </mc:Choice>
              <mc:Fallback>
                <p:oleObj name="Prism 5" r:id="rId6" imgW="1892880" imgH="3107520" progId="Prism5.Document">
                  <p:embed/>
                  <p:pic>
                    <p:nvPicPr>
                      <p:cNvPr id="0" name="Object 2"/>
                      <p:cNvPicPr>
                        <a:picLocks noChangeAspect="1" noChangeArrowheads="1"/>
                      </p:cNvPicPr>
                      <p:nvPr/>
                    </p:nvPicPr>
                    <p:blipFill>
                      <a:blip r:embed="rId7"/>
                      <a:srcRect/>
                      <a:stretch>
                        <a:fillRect/>
                      </a:stretch>
                    </p:blipFill>
                    <p:spPr bwMode="auto">
                      <a:xfrm>
                        <a:off x="5357813" y="4205288"/>
                        <a:ext cx="1576387" cy="2586037"/>
                      </a:xfrm>
                      <a:prstGeom prst="rect">
                        <a:avLst/>
                      </a:prstGeom>
                      <a:noFill/>
                      <a:ln>
                        <a:noFill/>
                      </a:ln>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881680305"/>
              </p:ext>
            </p:extLst>
          </p:nvPr>
        </p:nvGraphicFramePr>
        <p:xfrm>
          <a:off x="517525" y="4205288"/>
          <a:ext cx="1576388" cy="2586037"/>
        </p:xfrm>
        <a:graphic>
          <a:graphicData uri="http://schemas.openxmlformats.org/presentationml/2006/ole">
            <mc:AlternateContent xmlns:mc="http://schemas.openxmlformats.org/markup-compatibility/2006">
              <mc:Choice xmlns:v="urn:schemas-microsoft-com:vml" Requires="v">
                <p:oleObj spid="_x0000_s34245" name="Prism 5" r:id="rId8" imgW="1892880" imgH="3107520" progId="Prism5.Document">
                  <p:embed/>
                </p:oleObj>
              </mc:Choice>
              <mc:Fallback>
                <p:oleObj name="Prism 5" r:id="rId8" imgW="1892880" imgH="3107520" progId="Prism5.Document">
                  <p:embed/>
                  <p:pic>
                    <p:nvPicPr>
                      <p:cNvPr id="0" name="Object 1"/>
                      <p:cNvPicPr>
                        <a:picLocks noChangeAspect="1" noChangeArrowheads="1"/>
                      </p:cNvPicPr>
                      <p:nvPr/>
                    </p:nvPicPr>
                    <p:blipFill>
                      <a:blip r:embed="rId9"/>
                      <a:srcRect/>
                      <a:stretch>
                        <a:fillRect/>
                      </a:stretch>
                    </p:blipFill>
                    <p:spPr bwMode="auto">
                      <a:xfrm>
                        <a:off x="517525" y="4205288"/>
                        <a:ext cx="1576388" cy="2586037"/>
                      </a:xfrm>
                      <a:prstGeom prst="rect">
                        <a:avLst/>
                      </a:prstGeom>
                      <a:noFill/>
                      <a:ln>
                        <a:noFill/>
                      </a:ln>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890733562"/>
              </p:ext>
            </p:extLst>
          </p:nvPr>
        </p:nvGraphicFramePr>
        <p:xfrm>
          <a:off x="2055813" y="4217988"/>
          <a:ext cx="1576387" cy="2565400"/>
        </p:xfrm>
        <a:graphic>
          <a:graphicData uri="http://schemas.openxmlformats.org/presentationml/2006/ole">
            <mc:AlternateContent xmlns:mc="http://schemas.openxmlformats.org/markup-compatibility/2006">
              <mc:Choice xmlns:v="urn:schemas-microsoft-com:vml" Requires="v">
                <p:oleObj spid="_x0000_s34246" name="Prism 5" r:id="rId10" imgW="1892880" imgH="3080160" progId="Prism5.Document">
                  <p:embed/>
                </p:oleObj>
              </mc:Choice>
              <mc:Fallback>
                <p:oleObj name="Prism 5" r:id="rId10" imgW="1892880" imgH="3080160" progId="Prism5.Document">
                  <p:embed/>
                  <p:pic>
                    <p:nvPicPr>
                      <p:cNvPr id="0" name="Object 2"/>
                      <p:cNvPicPr>
                        <a:picLocks noChangeAspect="1" noChangeArrowheads="1"/>
                      </p:cNvPicPr>
                      <p:nvPr/>
                    </p:nvPicPr>
                    <p:blipFill>
                      <a:blip r:embed="rId11"/>
                      <a:srcRect/>
                      <a:stretch>
                        <a:fillRect/>
                      </a:stretch>
                    </p:blipFill>
                    <p:spPr bwMode="auto">
                      <a:xfrm>
                        <a:off x="2055813" y="4217988"/>
                        <a:ext cx="1576387" cy="2565400"/>
                      </a:xfrm>
                      <a:prstGeom prst="rect">
                        <a:avLst/>
                      </a:prstGeom>
                      <a:noFill/>
                      <a:ln>
                        <a:noFill/>
                      </a:ln>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859267109"/>
              </p:ext>
            </p:extLst>
          </p:nvPr>
        </p:nvGraphicFramePr>
        <p:xfrm>
          <a:off x="3886200" y="1282700"/>
          <a:ext cx="1576388" cy="2589212"/>
        </p:xfrm>
        <a:graphic>
          <a:graphicData uri="http://schemas.openxmlformats.org/presentationml/2006/ole">
            <mc:AlternateContent xmlns:mc="http://schemas.openxmlformats.org/markup-compatibility/2006">
              <mc:Choice xmlns:v="urn:schemas-microsoft-com:vml" Requires="v">
                <p:oleObj spid="_x0000_s34247" name="Prism 5" r:id="rId12" imgW="1892880" imgH="3107520" progId="Prism5.Document">
                  <p:embed/>
                </p:oleObj>
              </mc:Choice>
              <mc:Fallback>
                <p:oleObj name="Prism 5" r:id="rId12" imgW="1892880" imgH="3107520" progId="Prism5.Document">
                  <p:embed/>
                  <p:pic>
                    <p:nvPicPr>
                      <p:cNvPr id="0" name="Object 1"/>
                      <p:cNvPicPr>
                        <a:picLocks noChangeAspect="1" noChangeArrowheads="1"/>
                      </p:cNvPicPr>
                      <p:nvPr/>
                    </p:nvPicPr>
                    <p:blipFill>
                      <a:blip r:embed="rId13"/>
                      <a:srcRect/>
                      <a:stretch>
                        <a:fillRect/>
                      </a:stretch>
                    </p:blipFill>
                    <p:spPr bwMode="auto">
                      <a:xfrm>
                        <a:off x="3886200" y="1282700"/>
                        <a:ext cx="1576388" cy="2589212"/>
                      </a:xfrm>
                      <a:prstGeom prst="rect">
                        <a:avLst/>
                      </a:prstGeom>
                      <a:noFill/>
                      <a:ln>
                        <a:noFill/>
                      </a:ln>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219328023"/>
              </p:ext>
            </p:extLst>
          </p:nvPr>
        </p:nvGraphicFramePr>
        <p:xfrm>
          <a:off x="5394325" y="1282700"/>
          <a:ext cx="1576388" cy="2589212"/>
        </p:xfrm>
        <a:graphic>
          <a:graphicData uri="http://schemas.openxmlformats.org/presentationml/2006/ole">
            <mc:AlternateContent xmlns:mc="http://schemas.openxmlformats.org/markup-compatibility/2006">
              <mc:Choice xmlns:v="urn:schemas-microsoft-com:vml" Requires="v">
                <p:oleObj spid="_x0000_s34248" name="Prism 5" r:id="rId14" imgW="1892880" imgH="3107520" progId="Prism5.Document">
                  <p:embed/>
                </p:oleObj>
              </mc:Choice>
              <mc:Fallback>
                <p:oleObj name="Prism 5" r:id="rId14" imgW="1892880" imgH="3107520" progId="Prism5.Document">
                  <p:embed/>
                  <p:pic>
                    <p:nvPicPr>
                      <p:cNvPr id="0" name="Object 2"/>
                      <p:cNvPicPr>
                        <a:picLocks noChangeAspect="1" noChangeArrowheads="1"/>
                      </p:cNvPicPr>
                      <p:nvPr/>
                    </p:nvPicPr>
                    <p:blipFill>
                      <a:blip r:embed="rId15"/>
                      <a:srcRect/>
                      <a:stretch>
                        <a:fillRect/>
                      </a:stretch>
                    </p:blipFill>
                    <p:spPr bwMode="auto">
                      <a:xfrm>
                        <a:off x="5394325" y="1282700"/>
                        <a:ext cx="1576388" cy="2589212"/>
                      </a:xfrm>
                      <a:prstGeom prst="rect">
                        <a:avLst/>
                      </a:prstGeom>
                      <a:noFill/>
                      <a:ln>
                        <a:noFill/>
                      </a:ln>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31933154"/>
              </p:ext>
            </p:extLst>
          </p:nvPr>
        </p:nvGraphicFramePr>
        <p:xfrm>
          <a:off x="609600" y="1298575"/>
          <a:ext cx="1484313" cy="2587625"/>
        </p:xfrm>
        <a:graphic>
          <a:graphicData uri="http://schemas.openxmlformats.org/presentationml/2006/ole">
            <mc:AlternateContent xmlns:mc="http://schemas.openxmlformats.org/markup-compatibility/2006">
              <mc:Choice xmlns:v="urn:schemas-microsoft-com:vml" Requires="v">
                <p:oleObj spid="_x0000_s34249" name="Prism 5" r:id="rId16" imgW="1783080" imgH="3107520" progId="Prism5.Document">
                  <p:embed/>
                </p:oleObj>
              </mc:Choice>
              <mc:Fallback>
                <p:oleObj name="Prism 5" r:id="rId16" imgW="1783080" imgH="3107520" progId="Prism5.Document">
                  <p:embed/>
                  <p:pic>
                    <p:nvPicPr>
                      <p:cNvPr id="0" name="Object 1"/>
                      <p:cNvPicPr>
                        <a:picLocks noChangeAspect="1" noChangeArrowheads="1"/>
                      </p:cNvPicPr>
                      <p:nvPr/>
                    </p:nvPicPr>
                    <p:blipFill>
                      <a:blip r:embed="rId17"/>
                      <a:srcRect/>
                      <a:stretch>
                        <a:fillRect/>
                      </a:stretch>
                    </p:blipFill>
                    <p:spPr bwMode="auto">
                      <a:xfrm>
                        <a:off x="609600" y="1298575"/>
                        <a:ext cx="1484313" cy="2587625"/>
                      </a:xfrm>
                      <a:prstGeom prst="rect">
                        <a:avLst/>
                      </a:prstGeom>
                      <a:noFill/>
                      <a:ln>
                        <a:noFill/>
                      </a:ln>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078015642"/>
              </p:ext>
            </p:extLst>
          </p:nvPr>
        </p:nvGraphicFramePr>
        <p:xfrm>
          <a:off x="2057400" y="1298575"/>
          <a:ext cx="1576388" cy="2587625"/>
        </p:xfrm>
        <a:graphic>
          <a:graphicData uri="http://schemas.openxmlformats.org/presentationml/2006/ole">
            <mc:AlternateContent xmlns:mc="http://schemas.openxmlformats.org/markup-compatibility/2006">
              <mc:Choice xmlns:v="urn:schemas-microsoft-com:vml" Requires="v">
                <p:oleObj spid="_x0000_s34250" name="Prism 5" r:id="rId18" imgW="1892880" imgH="3107520" progId="Prism5.Document">
                  <p:embed/>
                </p:oleObj>
              </mc:Choice>
              <mc:Fallback>
                <p:oleObj name="Prism 5" r:id="rId18" imgW="1892880" imgH="3107520" progId="Prism5.Document">
                  <p:embed/>
                  <p:pic>
                    <p:nvPicPr>
                      <p:cNvPr id="0" name="Object 2"/>
                      <p:cNvPicPr>
                        <a:picLocks noChangeAspect="1" noChangeArrowheads="1"/>
                      </p:cNvPicPr>
                      <p:nvPr/>
                    </p:nvPicPr>
                    <p:blipFill>
                      <a:blip r:embed="rId19"/>
                      <a:srcRect/>
                      <a:stretch>
                        <a:fillRect/>
                      </a:stretch>
                    </p:blipFill>
                    <p:spPr bwMode="auto">
                      <a:xfrm>
                        <a:off x="2057400" y="1298575"/>
                        <a:ext cx="1576388" cy="2587625"/>
                      </a:xfrm>
                      <a:prstGeom prst="rect">
                        <a:avLst/>
                      </a:prstGeom>
                      <a:noFill/>
                      <a:ln>
                        <a:noFill/>
                      </a:ln>
                      <a:extLst/>
                    </p:spPr>
                  </p:pic>
                </p:oleObj>
              </mc:Fallback>
            </mc:AlternateContent>
          </a:graphicData>
        </a:graphic>
      </p:graphicFrame>
      <p:sp>
        <p:nvSpPr>
          <p:cNvPr id="14" name="TextBox 13"/>
          <p:cNvSpPr txBox="1"/>
          <p:nvPr/>
        </p:nvSpPr>
        <p:spPr>
          <a:xfrm>
            <a:off x="3847011" y="4114800"/>
            <a:ext cx="533400" cy="276999"/>
          </a:xfrm>
          <a:prstGeom prst="rect">
            <a:avLst/>
          </a:prstGeom>
          <a:noFill/>
        </p:spPr>
        <p:txBody>
          <a:bodyPr wrap="square" rtlCol="0">
            <a:spAutoFit/>
          </a:bodyPr>
          <a:lstStyle/>
          <a:p>
            <a:r>
              <a:rPr lang="en-US" sz="1200" b="1" dirty="0">
                <a:latin typeface="Arial" pitchFamily="34" charset="0"/>
                <a:cs typeface="Arial" pitchFamily="34" charset="0"/>
              </a:rPr>
              <a:t>D</a:t>
            </a:r>
          </a:p>
        </p:txBody>
      </p:sp>
      <p:sp>
        <p:nvSpPr>
          <p:cNvPr id="15" name="TextBox 14"/>
          <p:cNvSpPr txBox="1"/>
          <p:nvPr/>
        </p:nvSpPr>
        <p:spPr>
          <a:xfrm>
            <a:off x="766948" y="7162800"/>
            <a:ext cx="6395852" cy="144655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Supplemental Figure 2: Low dose SFN also significantly alters </a:t>
            </a:r>
            <a:r>
              <a:rPr lang="en-US" sz="1100" b="1" dirty="0" err="1">
                <a:latin typeface="Arial" panose="020B0604020202020204" pitchFamily="34" charset="0"/>
                <a:cs typeface="Arial" panose="020B0604020202020204" pitchFamily="34" charset="0"/>
              </a:rPr>
              <a:t>lncRNA</a:t>
            </a:r>
            <a:r>
              <a:rPr lang="en-US" sz="1100" b="1" dirty="0">
                <a:latin typeface="Arial" panose="020B0604020202020204" pitchFamily="34" charset="0"/>
                <a:cs typeface="Arial" panose="020B0604020202020204" pitchFamily="34" charset="0"/>
              </a:rPr>
              <a:t> expression. </a:t>
            </a:r>
            <a:r>
              <a:rPr lang="en-US" sz="1100" dirty="0">
                <a:latin typeface="Arial" panose="020B0604020202020204" pitchFamily="34" charset="0"/>
                <a:cs typeface="Arial" panose="020B0604020202020204" pitchFamily="34" charset="0"/>
              </a:rPr>
              <a:t>PC-3 cells were treated with 5 µM SFN or vehicle control (DMSO) for 6 or 24 hours, and qPCR was performed. Bars are representative of the mean expression levels of the indicated </a:t>
            </a:r>
            <a:r>
              <a:rPr lang="en-US" sz="1100" dirty="0" err="1">
                <a:latin typeface="Arial" panose="020B0604020202020204" pitchFamily="34" charset="0"/>
                <a:cs typeface="Arial" panose="020B0604020202020204" pitchFamily="34" charset="0"/>
              </a:rPr>
              <a:t>lncRNA</a:t>
            </a:r>
            <a:r>
              <a:rPr lang="en-US" sz="1100" dirty="0">
                <a:latin typeface="Arial" panose="020B0604020202020204" pitchFamily="34" charset="0"/>
                <a:cs typeface="Arial" panose="020B0604020202020204" pitchFamily="34" charset="0"/>
              </a:rPr>
              <a:t> normalized to GAPDH and expressed relative to the mean expression levels in cells treated with DMSO. Hemoxygenase-1 (HO1) was included as a positive control as it is induced by SFN treatment. Samples were collected in triplicate, in two independent experiments (n=6) and stars indicates significant differences between the control and treatment groups as calculated by an unpaired, two-tailed </a:t>
            </a:r>
            <a:r>
              <a:rPr lang="en-US" sz="1100" i="1" dirty="0">
                <a:latin typeface="Arial" panose="020B0604020202020204" pitchFamily="34" charset="0"/>
                <a:cs typeface="Arial" panose="020B0604020202020204" pitchFamily="34" charset="0"/>
              </a:rPr>
              <a:t>t</a:t>
            </a:r>
            <a:r>
              <a:rPr lang="en-US" sz="1100" dirty="0">
                <a:latin typeface="Arial" panose="020B0604020202020204" pitchFamily="34" charset="0"/>
                <a:cs typeface="Arial" panose="020B0604020202020204" pitchFamily="34" charset="0"/>
              </a:rPr>
              <a:t> test where *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&lt; 0.05, **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&lt; 0.01, ***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&lt; 0.001.  </a:t>
            </a:r>
          </a:p>
        </p:txBody>
      </p:sp>
    </p:spTree>
    <p:extLst>
      <p:ext uri="{BB962C8B-B14F-4D97-AF65-F5344CB8AC3E}">
        <p14:creationId xmlns:p14="http://schemas.microsoft.com/office/powerpoint/2010/main" val="2580920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4800"/>
            <a:ext cx="5029200" cy="276999"/>
          </a:xfrm>
          <a:prstGeom prst="rect">
            <a:avLst/>
          </a:prstGeom>
          <a:noFill/>
        </p:spPr>
        <p:txBody>
          <a:bodyPr wrap="square" rtlCol="0">
            <a:spAutoFit/>
          </a:bodyPr>
          <a:lstStyle/>
          <a:p>
            <a:r>
              <a:rPr lang="en-US" sz="1200" b="1" dirty="0" smtClean="0">
                <a:latin typeface="Arial" pitchFamily="34" charset="0"/>
                <a:cs typeface="Arial" pitchFamily="34" charset="0"/>
              </a:rPr>
              <a:t>Supplemental Figure 3</a:t>
            </a:r>
            <a:endParaRPr lang="en-US" sz="1200" b="1" dirty="0">
              <a:latin typeface="Arial" pitchFamily="34" charset="0"/>
              <a:cs typeface="Arial"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90600"/>
            <a:ext cx="7772400" cy="7065818"/>
          </a:xfrm>
          <a:prstGeom prst="rect">
            <a:avLst/>
          </a:prstGeom>
        </p:spPr>
      </p:pic>
      <p:sp>
        <p:nvSpPr>
          <p:cNvPr id="4" name="TextBox 3"/>
          <p:cNvSpPr txBox="1"/>
          <p:nvPr/>
        </p:nvSpPr>
        <p:spPr>
          <a:xfrm>
            <a:off x="766948" y="7848600"/>
            <a:ext cx="6395852" cy="1277273"/>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Supplemental Figure 3: </a:t>
            </a:r>
            <a:r>
              <a:rPr lang="en-US" sz="1100" b="1" dirty="0" err="1">
                <a:latin typeface="Arial" panose="020B0604020202020204" pitchFamily="34" charset="0"/>
                <a:cs typeface="Arial" panose="020B0604020202020204" pitchFamily="34" charset="0"/>
              </a:rPr>
              <a:t>LncRNAs</a:t>
            </a:r>
            <a:r>
              <a:rPr lang="en-US" sz="1100" b="1" dirty="0">
                <a:latin typeface="Arial" panose="020B0604020202020204" pitchFamily="34" charset="0"/>
                <a:cs typeface="Arial" panose="020B0604020202020204" pitchFamily="34" charset="0"/>
              </a:rPr>
              <a:t> altered with SFN treatment correlate with genes that regulate cancer. </a:t>
            </a:r>
            <a:r>
              <a:rPr lang="en-US" sz="1100" dirty="0">
                <a:latin typeface="Arial" panose="020B0604020202020204" pitchFamily="34" charset="0"/>
                <a:cs typeface="Arial" panose="020B0604020202020204" pitchFamily="34" charset="0"/>
              </a:rPr>
              <a:t>Expression of each </a:t>
            </a:r>
            <a:r>
              <a:rPr lang="en-US" sz="1100" dirty="0" err="1">
                <a:latin typeface="Arial" panose="020B0604020202020204" pitchFamily="34" charset="0"/>
                <a:cs typeface="Arial" panose="020B0604020202020204" pitchFamily="34" charset="0"/>
              </a:rPr>
              <a:t>lncRNA</a:t>
            </a:r>
            <a:r>
              <a:rPr lang="en-US" sz="1100" dirty="0">
                <a:latin typeface="Arial" panose="020B0604020202020204" pitchFamily="34" charset="0"/>
                <a:cs typeface="Arial" panose="020B0604020202020204" pitchFamily="34" charset="0"/>
              </a:rPr>
              <a:t> of interest, indicated on the x-axis, was correlated with all other annotated genes in our RNA-</a:t>
            </a:r>
            <a:r>
              <a:rPr lang="en-US" sz="1100" dirty="0" err="1">
                <a:latin typeface="Arial" panose="020B0604020202020204" pitchFamily="34" charset="0"/>
                <a:cs typeface="Arial" panose="020B0604020202020204" pitchFamily="34" charset="0"/>
              </a:rPr>
              <a:t>seq</a:t>
            </a:r>
            <a:r>
              <a:rPr lang="en-US" sz="1100" dirty="0">
                <a:latin typeface="Arial" panose="020B0604020202020204" pitchFamily="34" charset="0"/>
                <a:cs typeface="Arial" panose="020B0604020202020204" pitchFamily="34" charset="0"/>
              </a:rPr>
              <a:t> data set.  Genes whose mRNA expression levels significantly correlated, or anti-correlated, with each </a:t>
            </a:r>
            <a:r>
              <a:rPr lang="en-US" sz="1100" dirty="0" err="1">
                <a:latin typeface="Arial" panose="020B0604020202020204" pitchFamily="34" charset="0"/>
                <a:cs typeface="Arial" panose="020B0604020202020204" pitchFamily="34" charset="0"/>
              </a:rPr>
              <a:t>lncRNA</a:t>
            </a:r>
            <a:r>
              <a:rPr lang="en-US" sz="1100" dirty="0">
                <a:latin typeface="Arial" panose="020B0604020202020204" pitchFamily="34" charset="0"/>
                <a:cs typeface="Arial" panose="020B0604020202020204" pitchFamily="34" charset="0"/>
              </a:rPr>
              <a:t> were then compared against </a:t>
            </a:r>
            <a:r>
              <a:rPr lang="en-US" sz="1100" dirty="0" err="1">
                <a:latin typeface="Arial" panose="020B0604020202020204" pitchFamily="34" charset="0"/>
                <a:cs typeface="Arial" panose="020B0604020202020204" pitchFamily="34" charset="0"/>
              </a:rPr>
              <a:t>Reactome</a:t>
            </a:r>
            <a:r>
              <a:rPr lang="en-US" sz="1100" dirty="0">
                <a:latin typeface="Arial" panose="020B0604020202020204" pitchFamily="34" charset="0"/>
                <a:cs typeface="Arial" panose="020B0604020202020204" pitchFamily="34" charset="0"/>
              </a:rPr>
              <a:t> groups (y-axis). </a:t>
            </a:r>
            <a:r>
              <a:rPr lang="en-US" sz="1100" dirty="0" err="1">
                <a:latin typeface="Arial" panose="020B0604020202020204" pitchFamily="34" charset="0"/>
                <a:cs typeface="Arial" panose="020B0604020202020204" pitchFamily="34" charset="0"/>
              </a:rPr>
              <a:t>Reactome</a:t>
            </a:r>
            <a:r>
              <a:rPr lang="en-US" sz="1100" dirty="0">
                <a:latin typeface="Arial" panose="020B0604020202020204" pitchFamily="34" charset="0"/>
                <a:cs typeface="Arial" panose="020B0604020202020204" pitchFamily="34" charset="0"/>
              </a:rPr>
              <a:t> groups that were significantly enriched for with each </a:t>
            </a:r>
            <a:r>
              <a:rPr lang="en-US" sz="1100" dirty="0" err="1">
                <a:latin typeface="Arial" panose="020B0604020202020204" pitchFamily="34" charset="0"/>
                <a:cs typeface="Arial" panose="020B0604020202020204" pitchFamily="34" charset="0"/>
              </a:rPr>
              <a:t>lncRNA</a:t>
            </a:r>
            <a:r>
              <a:rPr lang="en-US" sz="1100" dirty="0">
                <a:latin typeface="Arial" panose="020B0604020202020204" pitchFamily="34" charset="0"/>
                <a:cs typeface="Arial" panose="020B0604020202020204" pitchFamily="34" charset="0"/>
              </a:rPr>
              <a:t> are shown as a heat map where purple indicates anti-correlated and green is correlated. </a:t>
            </a:r>
          </a:p>
          <a:p>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3723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4800"/>
            <a:ext cx="5029200" cy="276999"/>
          </a:xfrm>
          <a:prstGeom prst="rect">
            <a:avLst/>
          </a:prstGeom>
          <a:noFill/>
        </p:spPr>
        <p:txBody>
          <a:bodyPr wrap="square" rtlCol="0">
            <a:spAutoFit/>
          </a:bodyPr>
          <a:lstStyle/>
          <a:p>
            <a:r>
              <a:rPr lang="en-US" sz="1200" b="1" dirty="0" smtClean="0">
                <a:latin typeface="Arial" pitchFamily="34" charset="0"/>
                <a:cs typeface="Arial" pitchFamily="34" charset="0"/>
              </a:rPr>
              <a:t>Supplemental Figure 4</a:t>
            </a:r>
            <a:endParaRPr lang="en-US" sz="1200" b="1" dirty="0">
              <a:latin typeface="Arial" pitchFamily="34" charset="0"/>
              <a:cs typeface="Arial" pitchFamily="34" charset="0"/>
            </a:endParaRPr>
          </a:p>
        </p:txBody>
      </p:sp>
      <p:sp>
        <p:nvSpPr>
          <p:cNvPr id="4" name="TextBox 3"/>
          <p:cNvSpPr txBox="1"/>
          <p:nvPr/>
        </p:nvSpPr>
        <p:spPr>
          <a:xfrm>
            <a:off x="977804" y="2531734"/>
            <a:ext cx="1809750" cy="276999"/>
          </a:xfrm>
          <a:prstGeom prst="rect">
            <a:avLst/>
          </a:prstGeom>
          <a:noFill/>
        </p:spPr>
        <p:txBody>
          <a:bodyPr wrap="square" rtlCol="0">
            <a:spAutoFit/>
          </a:bodyPr>
          <a:lstStyle/>
          <a:p>
            <a:pPr algn="ctr"/>
            <a:r>
              <a:rPr lang="en-US" sz="1200" b="1" dirty="0" smtClean="0">
                <a:latin typeface="Arial" panose="020B0604020202020204" pitchFamily="34" charset="0"/>
                <a:cs typeface="Arial" panose="020B0604020202020204" pitchFamily="34" charset="0"/>
              </a:rPr>
              <a:t>Neg. Cont. Cells</a:t>
            </a:r>
            <a:endParaRPr lang="en-US" sz="1200" b="1" dirty="0">
              <a:latin typeface="Arial" panose="020B0604020202020204" pitchFamily="34" charset="0"/>
              <a:cs typeface="Arial" panose="020B0604020202020204" pitchFamily="34" charset="0"/>
            </a:endParaRPr>
          </a:p>
        </p:txBody>
      </p:sp>
      <p:sp>
        <p:nvSpPr>
          <p:cNvPr id="6" name="TextBox 5"/>
          <p:cNvSpPr txBox="1"/>
          <p:nvPr/>
        </p:nvSpPr>
        <p:spPr>
          <a:xfrm>
            <a:off x="1009650" y="4066401"/>
            <a:ext cx="1809750" cy="276999"/>
          </a:xfrm>
          <a:prstGeom prst="rect">
            <a:avLst/>
          </a:prstGeom>
          <a:noFill/>
        </p:spPr>
        <p:txBody>
          <a:bodyPr wrap="square" rtlCol="0">
            <a:spAutoFit/>
          </a:bodyPr>
          <a:lstStyle/>
          <a:p>
            <a:pPr algn="ctr"/>
            <a:r>
              <a:rPr lang="en-US" sz="1200" b="1" dirty="0" smtClean="0">
                <a:latin typeface="Arial" panose="020B0604020202020204" pitchFamily="34" charset="0"/>
                <a:cs typeface="Arial" panose="020B0604020202020204" pitchFamily="34" charset="0"/>
              </a:rPr>
              <a:t>Nrf2 mutant cells</a:t>
            </a:r>
            <a:endParaRPr lang="en-US" sz="1200" b="1" dirty="0">
              <a:latin typeface="Arial" panose="020B0604020202020204" pitchFamily="34" charset="0"/>
              <a:cs typeface="Arial" panose="020B0604020202020204" pitchFamily="34" charset="0"/>
            </a:endParaRPr>
          </a:p>
        </p:txBody>
      </p:sp>
      <p:sp>
        <p:nvSpPr>
          <p:cNvPr id="7" name="TextBox 6"/>
          <p:cNvSpPr txBox="1"/>
          <p:nvPr/>
        </p:nvSpPr>
        <p:spPr>
          <a:xfrm>
            <a:off x="609600" y="1066800"/>
            <a:ext cx="533400" cy="276999"/>
          </a:xfrm>
          <a:prstGeom prst="rect">
            <a:avLst/>
          </a:prstGeom>
          <a:noFill/>
        </p:spPr>
        <p:txBody>
          <a:bodyPr wrap="square" rtlCol="0">
            <a:spAutoFit/>
          </a:bodyPr>
          <a:lstStyle/>
          <a:p>
            <a:r>
              <a:rPr lang="en-US" sz="1200" b="1" dirty="0">
                <a:latin typeface="Arial" pitchFamily="34" charset="0"/>
                <a:cs typeface="Arial" pitchFamily="34" charset="0"/>
              </a:rPr>
              <a:t>A</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8701" y="1207421"/>
            <a:ext cx="1758854" cy="132431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8227" y="2797660"/>
            <a:ext cx="1749327" cy="1317140"/>
          </a:xfrm>
          <a:prstGeom prst="rect">
            <a:avLst/>
          </a:prstGeom>
        </p:spPr>
      </p:pic>
      <p:sp>
        <p:nvSpPr>
          <p:cNvPr id="14" name="TextBox 13"/>
          <p:cNvSpPr txBox="1"/>
          <p:nvPr/>
        </p:nvSpPr>
        <p:spPr>
          <a:xfrm>
            <a:off x="5432475" y="1524000"/>
            <a:ext cx="934329" cy="261610"/>
          </a:xfrm>
          <a:prstGeom prst="rect">
            <a:avLst/>
          </a:prstGeom>
          <a:noFill/>
        </p:spPr>
        <p:txBody>
          <a:bodyPr wrap="square" rtlCol="0">
            <a:spAutoFit/>
          </a:bodyPr>
          <a:lstStyle/>
          <a:p>
            <a:pPr algn="ctr"/>
            <a:r>
              <a:rPr lang="en-US" sz="1100" dirty="0" smtClean="0">
                <a:latin typeface="Arial" panose="020B0604020202020204" pitchFamily="34" charset="0"/>
                <a:cs typeface="Arial" panose="020B0604020202020204" pitchFamily="34" charset="0"/>
              </a:rPr>
              <a:t>Nrf2 </a:t>
            </a:r>
            <a:r>
              <a:rPr lang="en-US" sz="1100" dirty="0" err="1" smtClean="0">
                <a:latin typeface="Arial" panose="020B0604020202020204" pitchFamily="34" charset="0"/>
                <a:cs typeface="Arial" panose="020B0604020202020204" pitchFamily="34" charset="0"/>
              </a:rPr>
              <a:t>mut</a:t>
            </a:r>
            <a:endParaRPr lang="en-US" sz="1100" dirty="0" smtClean="0">
              <a:latin typeface="Arial" panose="020B0604020202020204" pitchFamily="34" charset="0"/>
              <a:cs typeface="Arial" panose="020B0604020202020204" pitchFamily="34" charset="0"/>
            </a:endParaRPr>
          </a:p>
        </p:txBody>
      </p:sp>
      <p:sp>
        <p:nvSpPr>
          <p:cNvPr id="15" name="TextBox 14"/>
          <p:cNvSpPr txBox="1"/>
          <p:nvPr/>
        </p:nvSpPr>
        <p:spPr>
          <a:xfrm>
            <a:off x="4691576" y="1524000"/>
            <a:ext cx="934329" cy="261610"/>
          </a:xfrm>
          <a:prstGeom prst="rect">
            <a:avLst/>
          </a:prstGeom>
          <a:noFill/>
        </p:spPr>
        <p:txBody>
          <a:bodyPr wrap="square" rtlCol="0">
            <a:spAutoFit/>
          </a:bodyPr>
          <a:lstStyle/>
          <a:p>
            <a:pPr algn="ctr"/>
            <a:r>
              <a:rPr lang="en-US" sz="1100" dirty="0" smtClean="0">
                <a:latin typeface="Arial" panose="020B0604020202020204" pitchFamily="34" charset="0"/>
                <a:cs typeface="Arial" panose="020B0604020202020204" pitchFamily="34" charset="0"/>
              </a:rPr>
              <a:t>NC</a:t>
            </a:r>
          </a:p>
        </p:txBody>
      </p:sp>
      <p:sp>
        <p:nvSpPr>
          <p:cNvPr id="16" name="TextBox 15"/>
          <p:cNvSpPr txBox="1"/>
          <p:nvPr/>
        </p:nvSpPr>
        <p:spPr>
          <a:xfrm>
            <a:off x="3866271" y="1524000"/>
            <a:ext cx="934329" cy="261610"/>
          </a:xfrm>
          <a:prstGeom prst="rect">
            <a:avLst/>
          </a:prstGeom>
          <a:noFill/>
        </p:spPr>
        <p:txBody>
          <a:bodyPr wrap="square" rtlCol="0">
            <a:spAutoFit/>
          </a:bodyPr>
          <a:lstStyle/>
          <a:p>
            <a:pPr algn="ctr"/>
            <a:r>
              <a:rPr lang="en-US" sz="1100" dirty="0" smtClean="0">
                <a:latin typeface="Arial" panose="020B0604020202020204" pitchFamily="34" charset="0"/>
                <a:cs typeface="Arial" panose="020B0604020202020204" pitchFamily="34" charset="0"/>
              </a:rPr>
              <a:t>PC-3</a:t>
            </a:r>
            <a:endParaRPr lang="en-US" sz="1100" dirty="0" smtClean="0">
              <a:latin typeface="Arial" panose="020B0604020202020204" pitchFamily="34" charset="0"/>
              <a:cs typeface="Arial" panose="020B0604020202020204" pitchFamily="34" charset="0"/>
            </a:endParaRPr>
          </a:p>
        </p:txBody>
      </p:sp>
      <p:pic>
        <p:nvPicPr>
          <p:cNvPr id="1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772" t="42902" r="55350" b="50242"/>
          <a:stretch/>
        </p:blipFill>
        <p:spPr bwMode="auto">
          <a:xfrm>
            <a:off x="3991707" y="2250827"/>
            <a:ext cx="2278967" cy="354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5104" t="28704" r="53571" b="66442"/>
          <a:stretch/>
        </p:blipFill>
        <p:spPr bwMode="auto">
          <a:xfrm>
            <a:off x="3991706" y="2624492"/>
            <a:ext cx="2311791" cy="251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581400" y="2262550"/>
            <a:ext cx="485336" cy="276999"/>
          </a:xfrm>
          <a:prstGeom prst="rect">
            <a:avLst/>
          </a:prstGeom>
          <a:noFill/>
        </p:spPr>
        <p:txBody>
          <a:bodyPr wrap="square" rtlCol="0">
            <a:spAutoFit/>
          </a:bodyPr>
          <a:lstStyle/>
          <a:p>
            <a:pPr algn="r"/>
            <a:r>
              <a:rPr lang="en-US" sz="1200" dirty="0" smtClean="0">
                <a:latin typeface="Arial" panose="020B0604020202020204" pitchFamily="34" charset="0"/>
                <a:cs typeface="Arial" panose="020B0604020202020204" pitchFamily="34" charset="0"/>
              </a:rPr>
              <a:t>Nrf2 </a:t>
            </a:r>
            <a:endParaRPr lang="en-US" sz="1200" dirty="0">
              <a:latin typeface="Arial" panose="020B0604020202020204" pitchFamily="34" charset="0"/>
              <a:cs typeface="Arial" panose="020B0604020202020204" pitchFamily="34" charset="0"/>
            </a:endParaRPr>
          </a:p>
        </p:txBody>
      </p:sp>
      <p:sp>
        <p:nvSpPr>
          <p:cNvPr id="20" name="TextBox 19"/>
          <p:cNvSpPr txBox="1"/>
          <p:nvPr/>
        </p:nvSpPr>
        <p:spPr>
          <a:xfrm>
            <a:off x="3429000" y="2562579"/>
            <a:ext cx="637736" cy="276999"/>
          </a:xfrm>
          <a:prstGeom prst="rect">
            <a:avLst/>
          </a:prstGeom>
          <a:noFill/>
        </p:spPr>
        <p:txBody>
          <a:bodyPr wrap="square" rtlCol="0">
            <a:spAutoFit/>
          </a:bodyPr>
          <a:lstStyle/>
          <a:p>
            <a:pPr algn="r"/>
            <a:r>
              <a:rPr lang="en-US" sz="1200" dirty="0" smtClean="0">
                <a:latin typeface="Arial" panose="020B0604020202020204" pitchFamily="34" charset="0"/>
                <a:cs typeface="Arial" panose="020B0604020202020204" pitchFamily="34" charset="0"/>
              </a:rPr>
              <a:t>NQO1</a:t>
            </a:r>
          </a:p>
        </p:txBody>
      </p:sp>
      <p:sp>
        <p:nvSpPr>
          <p:cNvPr id="21" name="TextBox 20"/>
          <p:cNvSpPr txBox="1"/>
          <p:nvPr/>
        </p:nvSpPr>
        <p:spPr>
          <a:xfrm>
            <a:off x="3352800" y="2852321"/>
            <a:ext cx="713936" cy="276999"/>
          </a:xfrm>
          <a:prstGeom prst="rect">
            <a:avLst/>
          </a:prstGeom>
          <a:noFill/>
        </p:spPr>
        <p:txBody>
          <a:bodyPr wrap="square" rtlCol="0">
            <a:spAutoFit/>
          </a:bodyPr>
          <a:lstStyle/>
          <a:p>
            <a:pPr algn="r"/>
            <a:r>
              <a:rPr lang="el-GR" sz="1200" dirty="0" smtClean="0">
                <a:latin typeface="Arial" panose="020B0604020202020204" pitchFamily="34" charset="0"/>
                <a:cs typeface="Arial" panose="020B0604020202020204" pitchFamily="34" charset="0"/>
              </a:rPr>
              <a:t>β</a:t>
            </a:r>
            <a:r>
              <a:rPr lang="en-US" sz="1200" dirty="0" smtClean="0">
                <a:latin typeface="Arial" panose="020B0604020202020204" pitchFamily="34" charset="0"/>
                <a:cs typeface="Arial" panose="020B0604020202020204" pitchFamily="34" charset="0"/>
              </a:rPr>
              <a:t>-actin</a:t>
            </a:r>
            <a:endParaRPr lang="en-US" sz="1200" dirty="0">
              <a:latin typeface="Arial" panose="020B0604020202020204" pitchFamily="34" charset="0"/>
              <a:cs typeface="Arial" panose="020B0604020202020204" pitchFamily="34" charset="0"/>
            </a:endParaRPr>
          </a:p>
        </p:txBody>
      </p:sp>
      <p:cxnSp>
        <p:nvCxnSpPr>
          <p:cNvPr id="22" name="Straight Connector 21"/>
          <p:cNvCxnSpPr/>
          <p:nvPr/>
        </p:nvCxnSpPr>
        <p:spPr>
          <a:xfrm>
            <a:off x="4074943" y="1731498"/>
            <a:ext cx="5193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863905" y="1731498"/>
            <a:ext cx="5193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621216" y="1731498"/>
            <a:ext cx="5193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noChangeArrowheads="1"/>
          </p:cNvPicPr>
          <p:nvPr/>
        </p:nvPicPr>
        <p:blipFill rotWithShape="1">
          <a:blip r:embed="rId6">
            <a:extLst>
              <a:ext uri="{28A0092B-C50C-407E-A947-70E740481C1C}">
                <a14:useLocalDpi xmlns:a14="http://schemas.microsoft.com/office/drawing/2010/main" val="0"/>
              </a:ext>
            </a:extLst>
          </a:blip>
          <a:srcRect l="13160" t="50742" r="53176" b="44718"/>
          <a:stretch/>
        </p:blipFill>
        <p:spPr bwMode="auto">
          <a:xfrm>
            <a:off x="4004606" y="2896336"/>
            <a:ext cx="2287172" cy="216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35692" t="40162" r="30780" b="55680"/>
          <a:stretch/>
        </p:blipFill>
        <p:spPr bwMode="auto">
          <a:xfrm>
            <a:off x="4037429" y="3172964"/>
            <a:ext cx="2266069" cy="196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3505200" y="3124565"/>
            <a:ext cx="561536" cy="276999"/>
          </a:xfrm>
          <a:prstGeom prst="rect">
            <a:avLst/>
          </a:prstGeom>
          <a:noFill/>
        </p:spPr>
        <p:txBody>
          <a:bodyPr wrap="square" rtlCol="0">
            <a:spAutoFit/>
          </a:bodyPr>
          <a:lstStyle/>
          <a:p>
            <a:pPr algn="r"/>
            <a:r>
              <a:rPr lang="en-US" sz="1200" dirty="0" smtClean="0">
                <a:latin typeface="Arial" panose="020B0604020202020204" pitchFamily="34" charset="0"/>
                <a:cs typeface="Arial" panose="020B0604020202020204" pitchFamily="34" charset="0"/>
              </a:rPr>
              <a:t>HO-1</a:t>
            </a:r>
          </a:p>
        </p:txBody>
      </p:sp>
      <p:pic>
        <p:nvPicPr>
          <p:cNvPr id="28" name="Picture 4"/>
          <p:cNvPicPr>
            <a:picLocks noChangeAspect="1" noChangeArrowheads="1"/>
          </p:cNvPicPr>
          <p:nvPr/>
        </p:nvPicPr>
        <p:blipFill rotWithShape="1">
          <a:blip r:embed="rId8">
            <a:extLst>
              <a:ext uri="{28A0092B-C50C-407E-A947-70E740481C1C}">
                <a14:useLocalDpi xmlns:a14="http://schemas.microsoft.com/office/drawing/2010/main" val="0"/>
              </a:ext>
            </a:extLst>
          </a:blip>
          <a:srcRect l="37988" t="28080" r="30707" b="68375"/>
          <a:stretch/>
        </p:blipFill>
        <p:spPr bwMode="auto">
          <a:xfrm>
            <a:off x="4037429" y="3398851"/>
            <a:ext cx="2254350" cy="178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28"/>
          <p:cNvSpPr txBox="1"/>
          <p:nvPr/>
        </p:nvSpPr>
        <p:spPr>
          <a:xfrm>
            <a:off x="3352800" y="3349278"/>
            <a:ext cx="713936" cy="276999"/>
          </a:xfrm>
          <a:prstGeom prst="rect">
            <a:avLst/>
          </a:prstGeom>
          <a:noFill/>
        </p:spPr>
        <p:txBody>
          <a:bodyPr wrap="square" rtlCol="0">
            <a:spAutoFit/>
          </a:bodyPr>
          <a:lstStyle/>
          <a:p>
            <a:pPr algn="r"/>
            <a:r>
              <a:rPr lang="el-GR" sz="1200" dirty="0" smtClean="0">
                <a:latin typeface="Arial" panose="020B0604020202020204" pitchFamily="34" charset="0"/>
                <a:cs typeface="Arial" panose="020B0604020202020204" pitchFamily="34" charset="0"/>
              </a:rPr>
              <a:t>β</a:t>
            </a:r>
            <a:r>
              <a:rPr lang="en-US" sz="1200" dirty="0" smtClean="0">
                <a:latin typeface="Arial" panose="020B0604020202020204" pitchFamily="34" charset="0"/>
                <a:cs typeface="Arial" panose="020B0604020202020204" pitchFamily="34" charset="0"/>
              </a:rPr>
              <a:t>-actin</a:t>
            </a:r>
            <a:endParaRPr lang="en-US" sz="1200" dirty="0">
              <a:latin typeface="Arial" panose="020B0604020202020204" pitchFamily="34" charset="0"/>
              <a:cs typeface="Arial" panose="020B0604020202020204" pitchFamily="34" charset="0"/>
            </a:endParaRPr>
          </a:p>
        </p:txBody>
      </p:sp>
      <p:sp>
        <p:nvSpPr>
          <p:cNvPr id="30" name="TextBox 29"/>
          <p:cNvSpPr txBox="1"/>
          <p:nvPr/>
        </p:nvSpPr>
        <p:spPr>
          <a:xfrm rot="16200000">
            <a:off x="3898709" y="1875009"/>
            <a:ext cx="60960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DMSO</a:t>
            </a:r>
            <a:endParaRPr lang="en-US" sz="1100" dirty="0">
              <a:latin typeface="Arial" panose="020B0604020202020204" pitchFamily="34" charset="0"/>
              <a:cs typeface="Arial" panose="020B0604020202020204" pitchFamily="34" charset="0"/>
            </a:endParaRPr>
          </a:p>
        </p:txBody>
      </p:sp>
      <p:sp>
        <p:nvSpPr>
          <p:cNvPr id="31" name="TextBox 30"/>
          <p:cNvSpPr txBox="1"/>
          <p:nvPr/>
        </p:nvSpPr>
        <p:spPr>
          <a:xfrm rot="16200000">
            <a:off x="4681811" y="1876184"/>
            <a:ext cx="60960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DMSO</a:t>
            </a:r>
            <a:endParaRPr lang="en-US" sz="1100" dirty="0">
              <a:latin typeface="Arial" panose="020B0604020202020204" pitchFamily="34" charset="0"/>
              <a:cs typeface="Arial" panose="020B0604020202020204" pitchFamily="34" charset="0"/>
            </a:endParaRPr>
          </a:p>
        </p:txBody>
      </p:sp>
      <p:sp>
        <p:nvSpPr>
          <p:cNvPr id="32" name="TextBox 31"/>
          <p:cNvSpPr txBox="1"/>
          <p:nvPr/>
        </p:nvSpPr>
        <p:spPr>
          <a:xfrm rot="16200000">
            <a:off x="5409707" y="1876184"/>
            <a:ext cx="60960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DMSO</a:t>
            </a:r>
            <a:endParaRPr lang="en-US" sz="1100" dirty="0">
              <a:latin typeface="Arial" panose="020B0604020202020204" pitchFamily="34" charset="0"/>
              <a:cs typeface="Arial" panose="020B0604020202020204" pitchFamily="34" charset="0"/>
            </a:endParaRPr>
          </a:p>
        </p:txBody>
      </p:sp>
      <p:sp>
        <p:nvSpPr>
          <p:cNvPr id="33" name="TextBox 32"/>
          <p:cNvSpPr txBox="1"/>
          <p:nvPr/>
        </p:nvSpPr>
        <p:spPr>
          <a:xfrm rot="16200000">
            <a:off x="5784659" y="1855081"/>
            <a:ext cx="60960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SFN</a:t>
            </a:r>
            <a:endParaRPr lang="en-US" sz="1100" dirty="0">
              <a:latin typeface="Arial" panose="020B0604020202020204" pitchFamily="34" charset="0"/>
              <a:cs typeface="Arial" panose="020B0604020202020204" pitchFamily="34" charset="0"/>
            </a:endParaRPr>
          </a:p>
        </p:txBody>
      </p:sp>
      <p:sp>
        <p:nvSpPr>
          <p:cNvPr id="34" name="TextBox 33"/>
          <p:cNvSpPr txBox="1"/>
          <p:nvPr/>
        </p:nvSpPr>
        <p:spPr>
          <a:xfrm rot="16200000">
            <a:off x="5016691" y="1855081"/>
            <a:ext cx="60960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SFN</a:t>
            </a:r>
            <a:endParaRPr lang="en-US" sz="1100" dirty="0">
              <a:latin typeface="Arial" panose="020B0604020202020204" pitchFamily="34" charset="0"/>
              <a:cs typeface="Arial" panose="020B0604020202020204" pitchFamily="34" charset="0"/>
            </a:endParaRPr>
          </a:p>
        </p:txBody>
      </p:sp>
      <p:sp>
        <p:nvSpPr>
          <p:cNvPr id="35" name="TextBox 34"/>
          <p:cNvSpPr txBox="1"/>
          <p:nvPr/>
        </p:nvSpPr>
        <p:spPr>
          <a:xfrm rot="16200000">
            <a:off x="4293337" y="1855081"/>
            <a:ext cx="60960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SFN</a:t>
            </a:r>
            <a:endParaRPr lang="en-US" sz="1100" dirty="0">
              <a:latin typeface="Arial" panose="020B0604020202020204" pitchFamily="34" charset="0"/>
              <a:cs typeface="Arial" panose="020B0604020202020204" pitchFamily="34" charset="0"/>
            </a:endParaRPr>
          </a:p>
        </p:txBody>
      </p:sp>
      <p:sp>
        <p:nvSpPr>
          <p:cNvPr id="36" name="TextBox 35"/>
          <p:cNvSpPr txBox="1"/>
          <p:nvPr/>
        </p:nvSpPr>
        <p:spPr>
          <a:xfrm>
            <a:off x="3124200" y="1061264"/>
            <a:ext cx="533400" cy="276999"/>
          </a:xfrm>
          <a:prstGeom prst="rect">
            <a:avLst/>
          </a:prstGeom>
          <a:noFill/>
        </p:spPr>
        <p:txBody>
          <a:bodyPr wrap="square" rtlCol="0">
            <a:spAutoFit/>
          </a:bodyPr>
          <a:lstStyle/>
          <a:p>
            <a:r>
              <a:rPr lang="en-US" sz="1200" b="1" dirty="0">
                <a:latin typeface="Arial" pitchFamily="34" charset="0"/>
                <a:cs typeface="Arial" pitchFamily="34" charset="0"/>
              </a:rPr>
              <a:t>B</a:t>
            </a:r>
          </a:p>
        </p:txBody>
      </p:sp>
      <p:sp>
        <p:nvSpPr>
          <p:cNvPr id="38" name="Rectangle 37"/>
          <p:cNvSpPr/>
          <p:nvPr/>
        </p:nvSpPr>
        <p:spPr>
          <a:xfrm>
            <a:off x="1507143" y="4648200"/>
            <a:ext cx="4752975" cy="2292935"/>
          </a:xfrm>
          <a:prstGeom prst="rect">
            <a:avLst/>
          </a:prstGeom>
        </p:spPr>
        <p:txBody>
          <a:bodyPr wrap="square">
            <a:spAutoFit/>
          </a:bodyPr>
          <a:lstStyle/>
          <a:p>
            <a:r>
              <a:rPr lang="en-US" sz="1100" b="1" dirty="0" smtClean="0">
                <a:latin typeface="Arial" panose="020B0604020202020204" pitchFamily="34" charset="0"/>
                <a:cs typeface="Arial" panose="020B0604020202020204" pitchFamily="34" charset="0"/>
              </a:rPr>
              <a:t>Supplemental Figure 4: Generation of Nrf2 mutant. </a:t>
            </a:r>
            <a:r>
              <a:rPr lang="en-US" sz="1100" dirty="0" smtClean="0">
                <a:latin typeface="Arial" panose="020B0604020202020204" pitchFamily="34" charset="0"/>
                <a:cs typeface="Arial" panose="020B0604020202020204" pitchFamily="34" charset="0"/>
              </a:rPr>
              <a:t>PC-3 </a:t>
            </a:r>
            <a:r>
              <a:rPr lang="en-US" sz="1100" dirty="0">
                <a:latin typeface="Arial" panose="020B0604020202020204" pitchFamily="34" charset="0"/>
                <a:cs typeface="Arial" panose="020B0604020202020204" pitchFamily="34" charset="0"/>
              </a:rPr>
              <a:t>cells were transfected with a </a:t>
            </a:r>
            <a:r>
              <a:rPr lang="en-US" sz="1100" dirty="0" smtClean="0">
                <a:latin typeface="Arial" panose="020B0604020202020204" pitchFamily="34" charset="0"/>
                <a:cs typeface="Arial" panose="020B0604020202020204" pitchFamily="34" charset="0"/>
              </a:rPr>
              <a:t>plasmids that </a:t>
            </a:r>
            <a:r>
              <a:rPr lang="en-US" sz="1100" dirty="0">
                <a:latin typeface="Arial" panose="020B0604020202020204" pitchFamily="34" charset="0"/>
                <a:cs typeface="Arial" panose="020B0604020202020204" pitchFamily="34" charset="0"/>
              </a:rPr>
              <a:t>encoded GFP, </a:t>
            </a:r>
            <a:r>
              <a:rPr lang="en-US" sz="1100" dirty="0" err="1">
                <a:latin typeface="Arial" panose="020B0604020202020204" pitchFamily="34" charset="0"/>
                <a:cs typeface="Arial" panose="020B0604020202020204" pitchFamily="34" charset="0"/>
              </a:rPr>
              <a:t>Nickase</a:t>
            </a:r>
            <a:r>
              <a:rPr lang="en-US" sz="1100" dirty="0">
                <a:latin typeface="Arial" panose="020B0604020202020204" pitchFamily="34" charset="0"/>
                <a:cs typeface="Arial" panose="020B0604020202020204" pitchFamily="34" charset="0"/>
              </a:rPr>
              <a:t> Cas9 protein, and two guide RNAs that targeted DNA mutations specifically to the Nrf2 gene, or a negative </a:t>
            </a:r>
            <a:r>
              <a:rPr lang="en-US" sz="1100" dirty="0" smtClean="0">
                <a:latin typeface="Arial" panose="020B0604020202020204" pitchFamily="34" charset="0"/>
                <a:cs typeface="Arial" panose="020B0604020202020204" pitchFamily="34" charset="0"/>
              </a:rPr>
              <a:t>control region </a:t>
            </a:r>
            <a:r>
              <a:rPr lang="en-US" sz="1100" dirty="0">
                <a:latin typeface="Arial" panose="020B0604020202020204" pitchFamily="34" charset="0"/>
                <a:cs typeface="Arial" panose="020B0604020202020204" pitchFamily="34" charset="0"/>
              </a:rPr>
              <a:t>in DNA on chromosome 13 where no genes are expressed. </a:t>
            </a:r>
            <a:r>
              <a:rPr lang="en-US" sz="1100" dirty="0" smtClean="0">
                <a:latin typeface="Arial" panose="020B0604020202020204" pitchFamily="34" charset="0"/>
                <a:cs typeface="Arial" panose="020B0604020202020204" pitchFamily="34" charset="0"/>
              </a:rPr>
              <a:t>GFP </a:t>
            </a:r>
            <a:r>
              <a:rPr lang="en-US" sz="1100" dirty="0">
                <a:latin typeface="Arial" panose="020B0604020202020204" pitchFamily="34" charset="0"/>
                <a:cs typeface="Arial" panose="020B0604020202020204" pitchFamily="34" charset="0"/>
              </a:rPr>
              <a:t>positive cells were seeded into 96 well plates, and cell lines were generated from a single </a:t>
            </a:r>
            <a:r>
              <a:rPr lang="en-US" sz="1100" dirty="0" smtClean="0">
                <a:latin typeface="Arial" panose="020B0604020202020204" pitchFamily="34" charset="0"/>
                <a:cs typeface="Arial" panose="020B0604020202020204" pitchFamily="34" charset="0"/>
              </a:rPr>
              <a:t>cell. A</a:t>
            </a:r>
            <a:r>
              <a:rPr lang="en-US" sz="1100" dirty="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Cellular </a:t>
            </a:r>
            <a:r>
              <a:rPr lang="en-US" sz="1100" dirty="0">
                <a:latin typeface="Arial" panose="020B0604020202020204" pitchFamily="34" charset="0"/>
                <a:cs typeface="Arial" panose="020B0604020202020204" pitchFamily="34" charset="0"/>
              </a:rPr>
              <a:t>appearance </a:t>
            </a:r>
            <a:r>
              <a:rPr lang="en-US" sz="1100" dirty="0" smtClean="0">
                <a:latin typeface="Arial" panose="020B0604020202020204" pitchFamily="34" charset="0"/>
                <a:cs typeface="Arial" panose="020B0604020202020204" pitchFamily="34" charset="0"/>
              </a:rPr>
              <a:t>was recorded as Nrf2 mutant cells presented a phenotypes (10x magnification) (B) Negative </a:t>
            </a:r>
            <a:r>
              <a:rPr lang="en-US" sz="1100" dirty="0">
                <a:latin typeface="Arial" panose="020B0604020202020204" pitchFamily="34" charset="0"/>
                <a:cs typeface="Arial" panose="020B0604020202020204" pitchFamily="34" charset="0"/>
              </a:rPr>
              <a:t>control (NC) and Nrf2 mutant (Nrf2 </a:t>
            </a:r>
            <a:r>
              <a:rPr lang="en-US" sz="1100" dirty="0" err="1">
                <a:latin typeface="Arial" panose="020B0604020202020204" pitchFamily="34" charset="0"/>
                <a:cs typeface="Arial" panose="020B0604020202020204" pitchFamily="34" charset="0"/>
              </a:rPr>
              <a:t>mut</a:t>
            </a:r>
            <a:r>
              <a:rPr lang="en-US" sz="1100" dirty="0">
                <a:latin typeface="Arial" panose="020B0604020202020204" pitchFamily="34" charset="0"/>
                <a:cs typeface="Arial" panose="020B0604020202020204" pitchFamily="34" charset="0"/>
              </a:rPr>
              <a:t>) cell lines were </a:t>
            </a:r>
            <a:r>
              <a:rPr lang="en-US" sz="1100" dirty="0" smtClean="0">
                <a:latin typeface="Arial" panose="020B0604020202020204" pitchFamily="34" charset="0"/>
                <a:cs typeface="Arial" panose="020B0604020202020204" pitchFamily="34" charset="0"/>
              </a:rPr>
              <a:t>also treated </a:t>
            </a:r>
            <a:r>
              <a:rPr lang="en-US" sz="1100" dirty="0">
                <a:latin typeface="Arial" panose="020B0604020202020204" pitchFamily="34" charset="0"/>
                <a:cs typeface="Arial" panose="020B0604020202020204" pitchFamily="34" charset="0"/>
              </a:rPr>
              <a:t>with 15 µM SFN or vehicle control (DMSO) for </a:t>
            </a:r>
            <a:r>
              <a:rPr lang="en-US" sz="1100" dirty="0" smtClean="0">
                <a:latin typeface="Arial" panose="020B0604020202020204" pitchFamily="34" charset="0"/>
                <a:cs typeface="Arial" panose="020B0604020202020204" pitchFamily="34" charset="0"/>
              </a:rPr>
              <a:t>48 </a:t>
            </a:r>
            <a:r>
              <a:rPr lang="en-US" sz="1100" dirty="0">
                <a:latin typeface="Arial" panose="020B0604020202020204" pitchFamily="34" charset="0"/>
                <a:cs typeface="Arial" panose="020B0604020202020204" pitchFamily="34" charset="0"/>
              </a:rPr>
              <a:t>h </a:t>
            </a:r>
            <a:r>
              <a:rPr lang="en-US" sz="1100" dirty="0" smtClean="0">
                <a:latin typeface="Arial" panose="020B0604020202020204" pitchFamily="34" charset="0"/>
                <a:cs typeface="Arial" panose="020B0604020202020204" pitchFamily="34" charset="0"/>
              </a:rPr>
              <a:t>and protein </a:t>
            </a:r>
            <a:r>
              <a:rPr lang="en-US" sz="1100" dirty="0">
                <a:latin typeface="Arial" panose="020B0604020202020204" pitchFamily="34" charset="0"/>
                <a:cs typeface="Arial" panose="020B0604020202020204" pitchFamily="34" charset="0"/>
              </a:rPr>
              <a:t>was collected and separated by SDS-Page gel. PC-3 and NC cells had higher baseline levels of Nrf2, NQO1, and HO-1 protein than the Nrf2 mutant. Furthermore, the Nrf2 mutant did not upregulate the expression of Nrf2 and NQO1 in response to SFN treatment.</a:t>
            </a:r>
          </a:p>
        </p:txBody>
      </p:sp>
    </p:spTree>
    <p:extLst>
      <p:ext uri="{BB962C8B-B14F-4D97-AF65-F5344CB8AC3E}">
        <p14:creationId xmlns:p14="http://schemas.microsoft.com/office/powerpoint/2010/main" val="40759536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12526</TotalTime>
  <Words>596</Words>
  <Application>Microsoft Office PowerPoint</Application>
  <PresentationFormat>Custom</PresentationFormat>
  <Paragraphs>33</Paragraphs>
  <Slides>4</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8" baseType="lpstr">
      <vt:lpstr>Arial</vt:lpstr>
      <vt:lpstr>Calibri</vt:lpstr>
      <vt:lpstr>Office Theme</vt:lpstr>
      <vt:lpstr>Prism 5</vt:lpstr>
      <vt:lpstr>PowerPoint Presentation</vt:lpstr>
      <vt:lpstr>PowerPoint Presentation</vt:lpstr>
      <vt:lpstr>PowerPoint Presentation</vt:lpstr>
      <vt:lpstr>PowerPoint Presentation</vt:lpstr>
    </vt:vector>
  </TitlesOfParts>
  <Company>Oregon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Support</dc:creator>
  <cp:lastModifiedBy>Cllient Services</cp:lastModifiedBy>
  <cp:revision>143</cp:revision>
  <cp:lastPrinted>2015-11-17T18:21:49Z</cp:lastPrinted>
  <dcterms:created xsi:type="dcterms:W3CDTF">2014-09-22T20:57:39Z</dcterms:created>
  <dcterms:modified xsi:type="dcterms:W3CDTF">2016-09-19T20:07:13Z</dcterms:modified>
</cp:coreProperties>
</file>