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1" r:id="rId2"/>
    <p:sldId id="262" r:id="rId3"/>
    <p:sldId id="263" r:id="rId4"/>
    <p:sldId id="264" r:id="rId5"/>
    <p:sldId id="265" r:id="rId6"/>
    <p:sldId id="266" r:id="rId7"/>
    <p:sldId id="267" r:id="rId8"/>
  </p:sldIdLst>
  <p:sldSz cx="6858000" cy="9144000" type="screen4x3"/>
  <p:notesSz cx="6805613" cy="99393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73" autoAdjust="0"/>
  </p:normalViewPr>
  <p:slideViewPr>
    <p:cSldViewPr snapToGrid="0">
      <p:cViewPr>
        <p:scale>
          <a:sx n="80" d="100"/>
          <a:sy n="80" d="100"/>
        </p:scale>
        <p:origin x="-2824" y="224"/>
      </p:cViewPr>
      <p:guideLst>
        <p:guide orient="horz" pos="3806"/>
        <p:guide pos="151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9099" cy="49752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41" y="0"/>
            <a:ext cx="2949099" cy="49752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2134A5-4CF7-46BA-936D-E993821C98E8}" type="datetimeFigureOut">
              <a:rPr lang="en-GB" smtClean="0"/>
              <a:t>19/03/17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05013" y="746125"/>
            <a:ext cx="27955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20910"/>
            <a:ext cx="5444490" cy="44729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40228"/>
            <a:ext cx="2949099" cy="49752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41" y="9440228"/>
            <a:ext cx="2949099" cy="49752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22F2D1-4693-4A77-B3A2-F681BEA8DF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4656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B059D4-47B8-4A10-90E1-0BE69CF9E767}" type="datetimeFigureOut">
              <a:rPr lang="en-GB"/>
              <a:pPr>
                <a:defRPr/>
              </a:pPr>
              <a:t>19/03/17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85675E-25A3-42F5-BA7E-7768D161731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45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46D40-2D13-48B9-B7EA-425B6CD1E014}" type="datetimeFigureOut">
              <a:rPr lang="en-GB"/>
              <a:pPr>
                <a:defRPr/>
              </a:pPr>
              <a:t>19/03/17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7077C-4A42-4CA8-8546-99DEA9BCC44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5288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739F17-26C7-4F0C-BAA9-3C18F459DF3D}" type="datetimeFigureOut">
              <a:rPr lang="en-GB"/>
              <a:pPr>
                <a:defRPr/>
              </a:pPr>
              <a:t>19/03/17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E420E-3E51-404E-844F-F016B28911F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6211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4E1B9A-52F0-4FB6-8F92-9D48A53E4468}" type="datetimeFigureOut">
              <a:rPr lang="en-GB"/>
              <a:pPr>
                <a:defRPr/>
              </a:pPr>
              <a:t>19/03/17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1C0935-7F61-4EE7-AA50-D15C37AE1E1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1569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179D74-454E-4E4F-92D4-B5A339F6BC71}" type="datetimeFigureOut">
              <a:rPr lang="en-GB"/>
              <a:pPr>
                <a:defRPr/>
              </a:pPr>
              <a:t>19/03/17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6F5AC6-89C1-4372-AF75-9587997B83E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8199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882A66-1A80-47B0-A4D2-8121DDE779DC}" type="datetimeFigureOut">
              <a:rPr lang="en-GB"/>
              <a:pPr>
                <a:defRPr/>
              </a:pPr>
              <a:t>19/03/17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EE8EE-6E96-45A8-AD03-AFD9055448D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9975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C4F377-CF55-4671-A4D7-F37C5299CBFE}" type="datetimeFigureOut">
              <a:rPr lang="en-GB"/>
              <a:pPr>
                <a:defRPr/>
              </a:pPr>
              <a:t>19/03/17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A5025-E47C-4BD6-B0A4-1F89F14C35E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1394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F26B5-53AD-4936-B312-AA2646431D87}" type="datetimeFigureOut">
              <a:rPr lang="en-GB"/>
              <a:pPr>
                <a:defRPr/>
              </a:pPr>
              <a:t>19/03/17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E91A9-32BD-4954-ABF2-C7AF6C3BFB6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9604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21771-181B-45AC-B2FB-73B38961C982}" type="datetimeFigureOut">
              <a:rPr lang="en-GB"/>
              <a:pPr>
                <a:defRPr/>
              </a:pPr>
              <a:t>19/03/17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24871F-C355-4A50-9706-2E23CC89B13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2790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D992EB-755C-4D5F-9044-DF308F371F3B}" type="datetimeFigureOut">
              <a:rPr lang="en-GB"/>
              <a:pPr>
                <a:defRPr/>
              </a:pPr>
              <a:t>19/03/17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7B7E4-0D6D-46F9-B521-78BB5575F6F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4830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62EB83-52DE-438A-BB4D-11BA839D1177}" type="datetimeFigureOut">
              <a:rPr lang="en-GB"/>
              <a:pPr>
                <a:defRPr/>
              </a:pPr>
              <a:t>19/03/17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98D912-E70C-4229-8099-CA2FBF3A31A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8368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A736437-1645-457F-85E0-7318E04B0E7D}" type="datetimeFigureOut">
              <a:rPr lang="en-GB"/>
              <a:pPr>
                <a:defRPr/>
              </a:pPr>
              <a:t>19/03/17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5B1C1CA-0CFA-4414-BD7E-A6CA167B3A5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85738" y="904875"/>
            <a:ext cx="6939787" cy="2071351"/>
            <a:chOff x="185738" y="6137275"/>
            <a:chExt cx="6939787" cy="2071351"/>
          </a:xfrm>
        </p:grpSpPr>
        <p:sp>
          <p:nvSpPr>
            <p:cNvPr id="11283" name="TextBox 2"/>
            <p:cNvSpPr txBox="1">
              <a:spLocks noChangeArrowheads="1"/>
            </p:cNvSpPr>
            <p:nvPr/>
          </p:nvSpPr>
          <p:spPr bwMode="auto">
            <a:xfrm>
              <a:off x="185738" y="6137275"/>
              <a:ext cx="34448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en-GB" sz="1600" b="1" dirty="0">
                  <a:latin typeface="Times New Roman" pitchFamily="18" charset="0"/>
                  <a:cs typeface="Times New Roman" pitchFamily="18" charset="0"/>
                </a:rPr>
                <a:t>a</a:t>
              </a:r>
            </a:p>
          </p:txBody>
        </p:sp>
        <p:sp>
          <p:nvSpPr>
            <p:cNvPr id="11284" name="TextBox 2"/>
            <p:cNvSpPr txBox="1">
              <a:spLocks noChangeArrowheads="1"/>
            </p:cNvSpPr>
            <p:nvPr/>
          </p:nvSpPr>
          <p:spPr bwMode="auto">
            <a:xfrm>
              <a:off x="1854200" y="6137275"/>
              <a:ext cx="33337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en-GB" sz="1600" b="1" dirty="0">
                  <a:latin typeface="Times New Roman" pitchFamily="18" charset="0"/>
                  <a:cs typeface="Times New Roman" pitchFamily="18" charset="0"/>
                </a:rPr>
                <a:t>b</a:t>
              </a:r>
            </a:p>
          </p:txBody>
        </p:sp>
        <p:sp>
          <p:nvSpPr>
            <p:cNvPr id="11394" name="Rectangle 148"/>
            <p:cNvSpPr>
              <a:spLocks noChangeArrowheads="1"/>
            </p:cNvSpPr>
            <p:nvPr/>
          </p:nvSpPr>
          <p:spPr bwMode="auto">
            <a:xfrm>
              <a:off x="765175" y="7300913"/>
              <a:ext cx="258762" cy="71755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395" name="Freeform 149"/>
            <p:cNvSpPr>
              <a:spLocks/>
            </p:cNvSpPr>
            <p:nvPr/>
          </p:nvSpPr>
          <p:spPr bwMode="auto">
            <a:xfrm>
              <a:off x="765175" y="7300913"/>
              <a:ext cx="257175" cy="717550"/>
            </a:xfrm>
            <a:custGeom>
              <a:avLst/>
              <a:gdLst>
                <a:gd name="T0" fmla="*/ 0 w 273"/>
                <a:gd name="T1" fmla="*/ 503 h 503"/>
                <a:gd name="T2" fmla="*/ 0 w 273"/>
                <a:gd name="T3" fmla="*/ 0 h 503"/>
                <a:gd name="T4" fmla="*/ 273 w 273"/>
                <a:gd name="T5" fmla="*/ 0 h 503"/>
                <a:gd name="T6" fmla="*/ 273 w 273"/>
                <a:gd name="T7" fmla="*/ 503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3" h="503">
                  <a:moveTo>
                    <a:pt x="0" y="503"/>
                  </a:moveTo>
                  <a:lnTo>
                    <a:pt x="0" y="0"/>
                  </a:lnTo>
                  <a:lnTo>
                    <a:pt x="273" y="0"/>
                  </a:lnTo>
                  <a:lnTo>
                    <a:pt x="273" y="503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396" name="Freeform 150"/>
            <p:cNvSpPr>
              <a:spLocks/>
            </p:cNvSpPr>
            <p:nvPr/>
          </p:nvSpPr>
          <p:spPr bwMode="auto">
            <a:xfrm>
              <a:off x="830263" y="7143750"/>
              <a:ext cx="128587" cy="0"/>
            </a:xfrm>
            <a:custGeom>
              <a:avLst/>
              <a:gdLst>
                <a:gd name="T0" fmla="*/ 0 w 136"/>
                <a:gd name="T1" fmla="*/ 136 w 136"/>
                <a:gd name="T2" fmla="*/ 0 w 13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36">
                  <a:moveTo>
                    <a:pt x="0" y="0"/>
                  </a:moveTo>
                  <a:lnTo>
                    <a:pt x="136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397" name="Line 151"/>
            <p:cNvSpPr>
              <a:spLocks noChangeShapeType="1"/>
            </p:cNvSpPr>
            <p:nvPr/>
          </p:nvSpPr>
          <p:spPr bwMode="auto">
            <a:xfrm>
              <a:off x="893763" y="7143750"/>
              <a:ext cx="0" cy="1571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398" name="Rectangle 152"/>
            <p:cNvSpPr>
              <a:spLocks noChangeArrowheads="1"/>
            </p:cNvSpPr>
            <p:nvPr/>
          </p:nvSpPr>
          <p:spPr bwMode="auto">
            <a:xfrm>
              <a:off x="1155700" y="6880225"/>
              <a:ext cx="257175" cy="113823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399" name="Freeform 153"/>
            <p:cNvSpPr>
              <a:spLocks/>
            </p:cNvSpPr>
            <p:nvPr/>
          </p:nvSpPr>
          <p:spPr bwMode="auto">
            <a:xfrm>
              <a:off x="1155700" y="6880225"/>
              <a:ext cx="257175" cy="1138238"/>
            </a:xfrm>
            <a:custGeom>
              <a:avLst/>
              <a:gdLst>
                <a:gd name="T0" fmla="*/ 0 w 273"/>
                <a:gd name="T1" fmla="*/ 798 h 798"/>
                <a:gd name="T2" fmla="*/ 0 w 273"/>
                <a:gd name="T3" fmla="*/ 0 h 798"/>
                <a:gd name="T4" fmla="*/ 273 w 273"/>
                <a:gd name="T5" fmla="*/ 0 h 798"/>
                <a:gd name="T6" fmla="*/ 273 w 273"/>
                <a:gd name="T7" fmla="*/ 798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3" h="798">
                  <a:moveTo>
                    <a:pt x="0" y="798"/>
                  </a:moveTo>
                  <a:lnTo>
                    <a:pt x="0" y="0"/>
                  </a:lnTo>
                  <a:lnTo>
                    <a:pt x="273" y="0"/>
                  </a:lnTo>
                  <a:lnTo>
                    <a:pt x="273" y="798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400" name="Freeform 154"/>
            <p:cNvSpPr>
              <a:spLocks/>
            </p:cNvSpPr>
            <p:nvPr/>
          </p:nvSpPr>
          <p:spPr bwMode="auto">
            <a:xfrm>
              <a:off x="1220788" y="6562725"/>
              <a:ext cx="127000" cy="0"/>
            </a:xfrm>
            <a:custGeom>
              <a:avLst/>
              <a:gdLst>
                <a:gd name="T0" fmla="*/ 0 w 136"/>
                <a:gd name="T1" fmla="*/ 136 w 136"/>
                <a:gd name="T2" fmla="*/ 0 w 13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36">
                  <a:moveTo>
                    <a:pt x="0" y="0"/>
                  </a:moveTo>
                  <a:lnTo>
                    <a:pt x="136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401" name="Line 155"/>
            <p:cNvSpPr>
              <a:spLocks noChangeShapeType="1"/>
            </p:cNvSpPr>
            <p:nvPr/>
          </p:nvSpPr>
          <p:spPr bwMode="auto">
            <a:xfrm>
              <a:off x="1284288" y="6562725"/>
              <a:ext cx="0" cy="3175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402" name="Line 156"/>
            <p:cNvSpPr>
              <a:spLocks noChangeShapeType="1"/>
            </p:cNvSpPr>
            <p:nvPr/>
          </p:nvSpPr>
          <p:spPr bwMode="auto">
            <a:xfrm>
              <a:off x="700088" y="8018463"/>
              <a:ext cx="77946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405" name="Line 159"/>
            <p:cNvSpPr>
              <a:spLocks noChangeShapeType="1"/>
            </p:cNvSpPr>
            <p:nvPr/>
          </p:nvSpPr>
          <p:spPr bwMode="auto">
            <a:xfrm flipV="1">
              <a:off x="700088" y="6478588"/>
              <a:ext cx="0" cy="153987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406" name="Line 160"/>
            <p:cNvSpPr>
              <a:spLocks noChangeShapeType="1"/>
            </p:cNvSpPr>
            <p:nvPr/>
          </p:nvSpPr>
          <p:spPr bwMode="auto">
            <a:xfrm flipH="1">
              <a:off x="666750" y="8018463"/>
              <a:ext cx="33337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407" name="Rectangle 161"/>
            <p:cNvSpPr>
              <a:spLocks noChangeArrowheads="1"/>
            </p:cNvSpPr>
            <p:nvPr/>
          </p:nvSpPr>
          <p:spPr bwMode="auto">
            <a:xfrm>
              <a:off x="559820" y="7942263"/>
              <a:ext cx="6412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0</a:t>
              </a:r>
              <a:endPara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408" name="Line 162"/>
            <p:cNvSpPr>
              <a:spLocks noChangeShapeType="1"/>
            </p:cNvSpPr>
            <p:nvPr/>
          </p:nvSpPr>
          <p:spPr bwMode="auto">
            <a:xfrm flipH="1">
              <a:off x="666750" y="7505700"/>
              <a:ext cx="33337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409" name="Rectangle 163"/>
            <p:cNvSpPr>
              <a:spLocks noChangeArrowheads="1"/>
            </p:cNvSpPr>
            <p:nvPr/>
          </p:nvSpPr>
          <p:spPr bwMode="auto">
            <a:xfrm>
              <a:off x="463640" y="7429500"/>
              <a:ext cx="16030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0.1</a:t>
              </a:r>
              <a:endParaRPr kumimoji="0" lang="en-US" sz="18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410" name="Line 164"/>
            <p:cNvSpPr>
              <a:spLocks noChangeShapeType="1"/>
            </p:cNvSpPr>
            <p:nvPr/>
          </p:nvSpPr>
          <p:spPr bwMode="auto">
            <a:xfrm flipH="1">
              <a:off x="666750" y="6992938"/>
              <a:ext cx="33337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411" name="Rectangle 165"/>
            <p:cNvSpPr>
              <a:spLocks noChangeArrowheads="1"/>
            </p:cNvSpPr>
            <p:nvPr/>
          </p:nvSpPr>
          <p:spPr bwMode="auto">
            <a:xfrm>
              <a:off x="463640" y="6915150"/>
              <a:ext cx="16030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0.2</a:t>
              </a:r>
              <a:endParaRPr kumimoji="0" lang="en-US" sz="18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412" name="Line 166"/>
            <p:cNvSpPr>
              <a:spLocks noChangeShapeType="1"/>
            </p:cNvSpPr>
            <p:nvPr/>
          </p:nvSpPr>
          <p:spPr bwMode="auto">
            <a:xfrm flipH="1">
              <a:off x="666750" y="6480175"/>
              <a:ext cx="33337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413" name="Rectangle 167"/>
            <p:cNvSpPr>
              <a:spLocks noChangeArrowheads="1"/>
            </p:cNvSpPr>
            <p:nvPr/>
          </p:nvSpPr>
          <p:spPr bwMode="auto">
            <a:xfrm>
              <a:off x="463640" y="6402388"/>
              <a:ext cx="16030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0.3</a:t>
              </a:r>
              <a:endPara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421" name="Rectangle 176"/>
            <p:cNvSpPr>
              <a:spLocks noChangeArrowheads="1"/>
            </p:cNvSpPr>
            <p:nvPr/>
          </p:nvSpPr>
          <p:spPr bwMode="auto">
            <a:xfrm>
              <a:off x="2459038" y="6902450"/>
              <a:ext cx="257175" cy="11176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422" name="Freeform 177"/>
            <p:cNvSpPr>
              <a:spLocks/>
            </p:cNvSpPr>
            <p:nvPr/>
          </p:nvSpPr>
          <p:spPr bwMode="auto">
            <a:xfrm>
              <a:off x="2459038" y="6902450"/>
              <a:ext cx="257175" cy="1117600"/>
            </a:xfrm>
            <a:custGeom>
              <a:avLst/>
              <a:gdLst>
                <a:gd name="T0" fmla="*/ 0 w 273"/>
                <a:gd name="T1" fmla="*/ 784 h 784"/>
                <a:gd name="T2" fmla="*/ 0 w 273"/>
                <a:gd name="T3" fmla="*/ 0 h 784"/>
                <a:gd name="T4" fmla="*/ 273 w 273"/>
                <a:gd name="T5" fmla="*/ 0 h 784"/>
                <a:gd name="T6" fmla="*/ 273 w 273"/>
                <a:gd name="T7" fmla="*/ 784 h 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3" h="784">
                  <a:moveTo>
                    <a:pt x="0" y="784"/>
                  </a:moveTo>
                  <a:lnTo>
                    <a:pt x="0" y="0"/>
                  </a:lnTo>
                  <a:lnTo>
                    <a:pt x="273" y="0"/>
                  </a:lnTo>
                  <a:lnTo>
                    <a:pt x="273" y="784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423" name="Freeform 178"/>
            <p:cNvSpPr>
              <a:spLocks/>
            </p:cNvSpPr>
            <p:nvPr/>
          </p:nvSpPr>
          <p:spPr bwMode="auto">
            <a:xfrm>
              <a:off x="2524125" y="6567488"/>
              <a:ext cx="127000" cy="0"/>
            </a:xfrm>
            <a:custGeom>
              <a:avLst/>
              <a:gdLst>
                <a:gd name="T0" fmla="*/ 0 w 136"/>
                <a:gd name="T1" fmla="*/ 136 w 136"/>
                <a:gd name="T2" fmla="*/ 0 w 13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36">
                  <a:moveTo>
                    <a:pt x="0" y="0"/>
                  </a:moveTo>
                  <a:lnTo>
                    <a:pt x="136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424" name="Line 179"/>
            <p:cNvSpPr>
              <a:spLocks noChangeShapeType="1"/>
            </p:cNvSpPr>
            <p:nvPr/>
          </p:nvSpPr>
          <p:spPr bwMode="auto">
            <a:xfrm>
              <a:off x="2587625" y="6567488"/>
              <a:ext cx="0" cy="33496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425" name="Rectangle 180"/>
            <p:cNvSpPr>
              <a:spLocks noChangeArrowheads="1"/>
            </p:cNvSpPr>
            <p:nvPr/>
          </p:nvSpPr>
          <p:spPr bwMode="auto">
            <a:xfrm>
              <a:off x="2847975" y="7023100"/>
              <a:ext cx="258763" cy="99695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426" name="Freeform 181"/>
            <p:cNvSpPr>
              <a:spLocks/>
            </p:cNvSpPr>
            <p:nvPr/>
          </p:nvSpPr>
          <p:spPr bwMode="auto">
            <a:xfrm>
              <a:off x="2847975" y="7023100"/>
              <a:ext cx="257175" cy="996950"/>
            </a:xfrm>
            <a:custGeom>
              <a:avLst/>
              <a:gdLst>
                <a:gd name="T0" fmla="*/ 0 w 273"/>
                <a:gd name="T1" fmla="*/ 700 h 700"/>
                <a:gd name="T2" fmla="*/ 0 w 273"/>
                <a:gd name="T3" fmla="*/ 0 h 700"/>
                <a:gd name="T4" fmla="*/ 273 w 273"/>
                <a:gd name="T5" fmla="*/ 0 h 700"/>
                <a:gd name="T6" fmla="*/ 273 w 273"/>
                <a:gd name="T7" fmla="*/ 700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3" h="700">
                  <a:moveTo>
                    <a:pt x="0" y="700"/>
                  </a:moveTo>
                  <a:lnTo>
                    <a:pt x="0" y="0"/>
                  </a:lnTo>
                  <a:lnTo>
                    <a:pt x="273" y="0"/>
                  </a:lnTo>
                  <a:lnTo>
                    <a:pt x="273" y="70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427" name="Freeform 182"/>
            <p:cNvSpPr>
              <a:spLocks/>
            </p:cNvSpPr>
            <p:nvPr/>
          </p:nvSpPr>
          <p:spPr bwMode="auto">
            <a:xfrm>
              <a:off x="2913063" y="6918325"/>
              <a:ext cx="128588" cy="0"/>
            </a:xfrm>
            <a:custGeom>
              <a:avLst/>
              <a:gdLst>
                <a:gd name="T0" fmla="*/ 0 w 136"/>
                <a:gd name="T1" fmla="*/ 136 w 136"/>
                <a:gd name="T2" fmla="*/ 0 w 13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36">
                  <a:moveTo>
                    <a:pt x="0" y="0"/>
                  </a:moveTo>
                  <a:lnTo>
                    <a:pt x="136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428" name="Line 183"/>
            <p:cNvSpPr>
              <a:spLocks noChangeShapeType="1"/>
            </p:cNvSpPr>
            <p:nvPr/>
          </p:nvSpPr>
          <p:spPr bwMode="auto">
            <a:xfrm>
              <a:off x="2976563" y="6918325"/>
              <a:ext cx="0" cy="10477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429" name="Line 184"/>
            <p:cNvSpPr>
              <a:spLocks noChangeShapeType="1"/>
            </p:cNvSpPr>
            <p:nvPr/>
          </p:nvSpPr>
          <p:spPr bwMode="auto">
            <a:xfrm>
              <a:off x="2393950" y="8020050"/>
              <a:ext cx="77787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432" name="Line 187"/>
            <p:cNvSpPr>
              <a:spLocks noChangeShapeType="1"/>
            </p:cNvSpPr>
            <p:nvPr/>
          </p:nvSpPr>
          <p:spPr bwMode="auto">
            <a:xfrm flipV="1">
              <a:off x="2393950" y="6481763"/>
              <a:ext cx="0" cy="15382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433" name="Line 188"/>
            <p:cNvSpPr>
              <a:spLocks noChangeShapeType="1"/>
            </p:cNvSpPr>
            <p:nvPr/>
          </p:nvSpPr>
          <p:spPr bwMode="auto">
            <a:xfrm flipH="1">
              <a:off x="2360613" y="8020050"/>
              <a:ext cx="3333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434" name="Rectangle 189"/>
            <p:cNvSpPr>
              <a:spLocks noChangeArrowheads="1"/>
            </p:cNvSpPr>
            <p:nvPr/>
          </p:nvSpPr>
          <p:spPr bwMode="auto">
            <a:xfrm>
              <a:off x="2260960" y="7943850"/>
              <a:ext cx="6412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0</a:t>
              </a:r>
              <a:endPara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435" name="Line 190"/>
            <p:cNvSpPr>
              <a:spLocks noChangeShapeType="1"/>
            </p:cNvSpPr>
            <p:nvPr/>
          </p:nvSpPr>
          <p:spPr bwMode="auto">
            <a:xfrm flipH="1">
              <a:off x="2360613" y="7508875"/>
              <a:ext cx="3333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436" name="Rectangle 191"/>
            <p:cNvSpPr>
              <a:spLocks noChangeArrowheads="1"/>
            </p:cNvSpPr>
            <p:nvPr/>
          </p:nvSpPr>
          <p:spPr bwMode="auto">
            <a:xfrm>
              <a:off x="2164780" y="7431088"/>
              <a:ext cx="16030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2.5</a:t>
              </a:r>
              <a:endParaRPr kumimoji="0" lang="en-US" sz="18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437" name="Line 192"/>
            <p:cNvSpPr>
              <a:spLocks noChangeShapeType="1"/>
            </p:cNvSpPr>
            <p:nvPr/>
          </p:nvSpPr>
          <p:spPr bwMode="auto">
            <a:xfrm flipH="1">
              <a:off x="2360613" y="6994525"/>
              <a:ext cx="3333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438" name="Rectangle 193"/>
            <p:cNvSpPr>
              <a:spLocks noChangeArrowheads="1"/>
            </p:cNvSpPr>
            <p:nvPr/>
          </p:nvSpPr>
          <p:spPr bwMode="auto">
            <a:xfrm>
              <a:off x="2164780" y="6918325"/>
              <a:ext cx="16030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5.0</a:t>
              </a:r>
              <a:endParaRPr kumimoji="0" lang="en-US" sz="18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439" name="Line 194"/>
            <p:cNvSpPr>
              <a:spLocks noChangeShapeType="1"/>
            </p:cNvSpPr>
            <p:nvPr/>
          </p:nvSpPr>
          <p:spPr bwMode="auto">
            <a:xfrm flipH="1">
              <a:off x="2360613" y="6481763"/>
              <a:ext cx="3333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440" name="Rectangle 195"/>
            <p:cNvSpPr>
              <a:spLocks noChangeArrowheads="1"/>
            </p:cNvSpPr>
            <p:nvPr/>
          </p:nvSpPr>
          <p:spPr bwMode="auto">
            <a:xfrm>
              <a:off x="2164780" y="6403975"/>
              <a:ext cx="16030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7.5</a:t>
              </a:r>
              <a:endPara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4" name="Rectangle 270"/>
            <p:cNvSpPr>
              <a:spLocks noChangeArrowheads="1"/>
            </p:cNvSpPr>
            <p:nvPr/>
          </p:nvSpPr>
          <p:spPr bwMode="auto">
            <a:xfrm rot="16200000">
              <a:off x="-54327" y="7163226"/>
              <a:ext cx="68768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TxB</a:t>
              </a:r>
              <a:r>
                <a:rPr lang="en-US" sz="1000" baseline="-250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sz="10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Symbol"/>
                </a:rPr>
                <a:t> (</a:t>
              </a:r>
              <a:r>
                <a:rPr lang="en-US" sz="1000" dirty="0" err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Symbol"/>
                </a:rPr>
                <a:t>n</a:t>
              </a:r>
              <a:r>
                <a:rPr lang="en-US" sz="1000" dirty="0" err="1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Symbol"/>
                </a:rPr>
                <a:t>g</a:t>
              </a:r>
              <a:r>
                <a:rPr lang="en-US" sz="10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Symbol"/>
                </a:rPr>
                <a:t>/ml)</a:t>
              </a:r>
              <a:endParaRPr lang="en-US" sz="1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5" name="Rectangle 270"/>
            <p:cNvSpPr>
              <a:spLocks noChangeArrowheads="1"/>
            </p:cNvSpPr>
            <p:nvPr/>
          </p:nvSpPr>
          <p:spPr bwMode="auto">
            <a:xfrm rot="16200000">
              <a:off x="1564335" y="7163226"/>
              <a:ext cx="881652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Symbol"/>
                </a:rPr>
                <a:t>9-HODE (</a:t>
              </a:r>
              <a:r>
                <a:rPr lang="en-US" sz="1000" dirty="0" err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Symbol"/>
                </a:rPr>
                <a:t>n</a:t>
              </a:r>
              <a:r>
                <a:rPr lang="en-US" sz="1000" dirty="0" err="1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Symbol"/>
                </a:rPr>
                <a:t>g</a:t>
              </a:r>
              <a:r>
                <a:rPr lang="en-US" sz="10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Symbol"/>
                </a:rPr>
                <a:t>/ml)</a:t>
              </a:r>
              <a:endParaRPr lang="en-US" sz="1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5" name="TextBox 2"/>
            <p:cNvSpPr txBox="1">
              <a:spLocks noChangeArrowheads="1"/>
            </p:cNvSpPr>
            <p:nvPr/>
          </p:nvSpPr>
          <p:spPr bwMode="auto">
            <a:xfrm>
              <a:off x="3498850" y="6137473"/>
              <a:ext cx="276038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en-GB" sz="1600" b="1" dirty="0">
                  <a:latin typeface="Times New Roman" pitchFamily="18" charset="0"/>
                  <a:cs typeface="Times New Roman" pitchFamily="18" charset="0"/>
                </a:rPr>
                <a:t>c</a:t>
              </a:r>
            </a:p>
          </p:txBody>
        </p:sp>
        <p:sp>
          <p:nvSpPr>
            <p:cNvPr id="216" name="TextBox 2"/>
            <p:cNvSpPr txBox="1">
              <a:spLocks noChangeArrowheads="1"/>
            </p:cNvSpPr>
            <p:nvPr/>
          </p:nvSpPr>
          <p:spPr bwMode="auto">
            <a:xfrm>
              <a:off x="5033963" y="6137473"/>
              <a:ext cx="44291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en-GB" sz="1600" b="1" dirty="0">
                  <a:latin typeface="Times New Roman" pitchFamily="18" charset="0"/>
                  <a:cs typeface="Times New Roman" pitchFamily="18" charset="0"/>
                </a:rPr>
                <a:t>d</a:t>
              </a:r>
            </a:p>
          </p:txBody>
        </p:sp>
        <p:sp>
          <p:nvSpPr>
            <p:cNvPr id="230" name="Rectangle 19"/>
            <p:cNvSpPr>
              <a:spLocks noChangeArrowheads="1"/>
            </p:cNvSpPr>
            <p:nvPr/>
          </p:nvSpPr>
          <p:spPr bwMode="auto">
            <a:xfrm>
              <a:off x="3884613" y="7939083"/>
              <a:ext cx="6412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0</a:t>
              </a:r>
              <a:endParaRPr kumimoji="0" lang="en-US" sz="10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2" name="Rectangle 21"/>
            <p:cNvSpPr>
              <a:spLocks noChangeArrowheads="1"/>
            </p:cNvSpPr>
            <p:nvPr/>
          </p:nvSpPr>
          <p:spPr bwMode="auto">
            <a:xfrm>
              <a:off x="3884613" y="7196133"/>
              <a:ext cx="6412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1</a:t>
              </a:r>
              <a:endParaRPr kumimoji="0" 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7" name="Rectangle 6"/>
            <p:cNvSpPr>
              <a:spLocks noChangeArrowheads="1"/>
            </p:cNvSpPr>
            <p:nvPr/>
          </p:nvSpPr>
          <p:spPr bwMode="auto">
            <a:xfrm>
              <a:off x="4101862" y="7526095"/>
              <a:ext cx="266966" cy="50188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8" name="Freeform 7"/>
            <p:cNvSpPr>
              <a:spLocks/>
            </p:cNvSpPr>
            <p:nvPr/>
          </p:nvSpPr>
          <p:spPr bwMode="auto">
            <a:xfrm>
              <a:off x="4101862" y="7526095"/>
              <a:ext cx="265538" cy="501888"/>
            </a:xfrm>
            <a:custGeom>
              <a:avLst/>
              <a:gdLst>
                <a:gd name="T0" fmla="*/ 0 w 273"/>
                <a:gd name="T1" fmla="*/ 356 h 356"/>
                <a:gd name="T2" fmla="*/ 0 w 273"/>
                <a:gd name="T3" fmla="*/ 0 h 356"/>
                <a:gd name="T4" fmla="*/ 273 w 273"/>
                <a:gd name="T5" fmla="*/ 0 h 356"/>
                <a:gd name="T6" fmla="*/ 273 w 273"/>
                <a:gd name="T7" fmla="*/ 3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3" h="356">
                  <a:moveTo>
                    <a:pt x="0" y="356"/>
                  </a:moveTo>
                  <a:lnTo>
                    <a:pt x="0" y="0"/>
                  </a:lnTo>
                  <a:lnTo>
                    <a:pt x="273" y="0"/>
                  </a:lnTo>
                  <a:lnTo>
                    <a:pt x="273" y="356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9" name="Freeform 8"/>
            <p:cNvSpPr>
              <a:spLocks/>
            </p:cNvSpPr>
            <p:nvPr/>
          </p:nvSpPr>
          <p:spPr bwMode="auto">
            <a:xfrm>
              <a:off x="4168961" y="7327769"/>
              <a:ext cx="132770" cy="0"/>
            </a:xfrm>
            <a:custGeom>
              <a:avLst/>
              <a:gdLst>
                <a:gd name="T0" fmla="*/ 0 w 136"/>
                <a:gd name="T1" fmla="*/ 136 w 136"/>
                <a:gd name="T2" fmla="*/ 0 w 13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36">
                  <a:moveTo>
                    <a:pt x="0" y="0"/>
                  </a:moveTo>
                  <a:lnTo>
                    <a:pt x="136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0" name="Line 9"/>
            <p:cNvSpPr>
              <a:spLocks noChangeShapeType="1"/>
            </p:cNvSpPr>
            <p:nvPr/>
          </p:nvSpPr>
          <p:spPr bwMode="auto">
            <a:xfrm>
              <a:off x="4234632" y="7327769"/>
              <a:ext cx="0" cy="19832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1" name="Rectangle 10"/>
            <p:cNvSpPr>
              <a:spLocks noChangeArrowheads="1"/>
            </p:cNvSpPr>
            <p:nvPr/>
          </p:nvSpPr>
          <p:spPr bwMode="auto">
            <a:xfrm>
              <a:off x="4504452" y="7055239"/>
              <a:ext cx="266966" cy="97274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2" name="Freeform 11"/>
            <p:cNvSpPr>
              <a:spLocks/>
            </p:cNvSpPr>
            <p:nvPr/>
          </p:nvSpPr>
          <p:spPr bwMode="auto">
            <a:xfrm>
              <a:off x="4504452" y="7055239"/>
              <a:ext cx="266966" cy="972745"/>
            </a:xfrm>
            <a:custGeom>
              <a:avLst/>
              <a:gdLst>
                <a:gd name="T0" fmla="*/ 0 w 273"/>
                <a:gd name="T1" fmla="*/ 690 h 690"/>
                <a:gd name="T2" fmla="*/ 0 w 273"/>
                <a:gd name="T3" fmla="*/ 0 h 690"/>
                <a:gd name="T4" fmla="*/ 273 w 273"/>
                <a:gd name="T5" fmla="*/ 0 h 690"/>
                <a:gd name="T6" fmla="*/ 273 w 273"/>
                <a:gd name="T7" fmla="*/ 690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3" h="690">
                  <a:moveTo>
                    <a:pt x="0" y="690"/>
                  </a:moveTo>
                  <a:lnTo>
                    <a:pt x="0" y="0"/>
                  </a:lnTo>
                  <a:lnTo>
                    <a:pt x="273" y="0"/>
                  </a:lnTo>
                  <a:lnTo>
                    <a:pt x="273" y="69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3" name="Freeform 12"/>
            <p:cNvSpPr>
              <a:spLocks/>
            </p:cNvSpPr>
            <p:nvPr/>
          </p:nvSpPr>
          <p:spPr bwMode="auto">
            <a:xfrm>
              <a:off x="4571551" y="6844770"/>
              <a:ext cx="132770" cy="0"/>
            </a:xfrm>
            <a:custGeom>
              <a:avLst/>
              <a:gdLst>
                <a:gd name="T0" fmla="*/ 0 w 136"/>
                <a:gd name="T1" fmla="*/ 136 w 136"/>
                <a:gd name="T2" fmla="*/ 0 w 13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36">
                  <a:moveTo>
                    <a:pt x="0" y="0"/>
                  </a:moveTo>
                  <a:lnTo>
                    <a:pt x="136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4" name="Line 13"/>
            <p:cNvSpPr>
              <a:spLocks noChangeShapeType="1"/>
            </p:cNvSpPr>
            <p:nvPr/>
          </p:nvSpPr>
          <p:spPr bwMode="auto">
            <a:xfrm>
              <a:off x="4638649" y="6844770"/>
              <a:ext cx="0" cy="21046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5" name="Line 14"/>
            <p:cNvSpPr>
              <a:spLocks noChangeShapeType="1"/>
            </p:cNvSpPr>
            <p:nvPr/>
          </p:nvSpPr>
          <p:spPr bwMode="auto">
            <a:xfrm>
              <a:off x="4034764" y="8027983"/>
              <a:ext cx="80518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8" name="Line 17"/>
            <p:cNvSpPr>
              <a:spLocks noChangeShapeType="1"/>
            </p:cNvSpPr>
            <p:nvPr/>
          </p:nvSpPr>
          <p:spPr bwMode="auto">
            <a:xfrm flipV="1">
              <a:off x="4034764" y="6506130"/>
              <a:ext cx="0" cy="152185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9" name="Line 18"/>
            <p:cNvSpPr>
              <a:spLocks noChangeShapeType="1"/>
            </p:cNvSpPr>
            <p:nvPr/>
          </p:nvSpPr>
          <p:spPr bwMode="auto">
            <a:xfrm flipH="1">
              <a:off x="4000501" y="8027983"/>
              <a:ext cx="3426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1" name="Line 20"/>
            <p:cNvSpPr>
              <a:spLocks noChangeShapeType="1"/>
            </p:cNvSpPr>
            <p:nvPr/>
          </p:nvSpPr>
          <p:spPr bwMode="auto">
            <a:xfrm flipH="1">
              <a:off x="4000501" y="7268406"/>
              <a:ext cx="3426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3" name="Line 22"/>
            <p:cNvSpPr>
              <a:spLocks noChangeShapeType="1"/>
            </p:cNvSpPr>
            <p:nvPr/>
          </p:nvSpPr>
          <p:spPr bwMode="auto">
            <a:xfrm flipH="1">
              <a:off x="4000501" y="6506130"/>
              <a:ext cx="3426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4" name="Rectangle 23"/>
            <p:cNvSpPr>
              <a:spLocks noChangeArrowheads="1"/>
            </p:cNvSpPr>
            <p:nvPr/>
          </p:nvSpPr>
          <p:spPr bwMode="auto">
            <a:xfrm>
              <a:off x="3884613" y="6432546"/>
              <a:ext cx="6412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2</a:t>
              </a:r>
              <a:endParaRPr kumimoji="0" 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2" name="Rectangle 45"/>
            <p:cNvSpPr>
              <a:spLocks noChangeArrowheads="1"/>
            </p:cNvSpPr>
            <p:nvPr/>
          </p:nvSpPr>
          <p:spPr bwMode="auto">
            <a:xfrm>
              <a:off x="5592763" y="7937496"/>
              <a:ext cx="6412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0</a:t>
              </a:r>
              <a:endParaRPr kumimoji="0" 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4" name="Rectangle 47"/>
            <p:cNvSpPr>
              <a:spLocks noChangeArrowheads="1"/>
            </p:cNvSpPr>
            <p:nvPr/>
          </p:nvSpPr>
          <p:spPr bwMode="auto">
            <a:xfrm>
              <a:off x="5507038" y="7634283"/>
              <a:ext cx="16030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2.5</a:t>
              </a:r>
              <a:endParaRPr kumimoji="0" 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6" name="Rectangle 49"/>
            <p:cNvSpPr>
              <a:spLocks noChangeArrowheads="1"/>
            </p:cNvSpPr>
            <p:nvPr/>
          </p:nvSpPr>
          <p:spPr bwMode="auto">
            <a:xfrm>
              <a:off x="5507038" y="7348533"/>
              <a:ext cx="16030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5.0</a:t>
              </a:r>
              <a:endParaRPr kumimoji="0" lang="en-US" sz="10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8" name="Rectangle 51"/>
            <p:cNvSpPr>
              <a:spLocks noChangeArrowheads="1"/>
            </p:cNvSpPr>
            <p:nvPr/>
          </p:nvSpPr>
          <p:spPr bwMode="auto">
            <a:xfrm>
              <a:off x="5507038" y="7034208"/>
              <a:ext cx="16030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7.5</a:t>
              </a:r>
              <a:endParaRPr kumimoji="0" 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0" name="Rectangle 53"/>
            <p:cNvSpPr>
              <a:spLocks noChangeArrowheads="1"/>
            </p:cNvSpPr>
            <p:nvPr/>
          </p:nvSpPr>
          <p:spPr bwMode="auto">
            <a:xfrm>
              <a:off x="5456238" y="6710358"/>
              <a:ext cx="22442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10.0</a:t>
              </a:r>
              <a:endParaRPr kumimoji="0" 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9" name="Rectangle 32"/>
            <p:cNvSpPr>
              <a:spLocks noChangeArrowheads="1"/>
            </p:cNvSpPr>
            <p:nvPr/>
          </p:nvSpPr>
          <p:spPr bwMode="auto">
            <a:xfrm>
              <a:off x="5794618" y="7012064"/>
              <a:ext cx="256973" cy="101591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1" name="Freeform 34"/>
            <p:cNvSpPr>
              <a:spLocks/>
            </p:cNvSpPr>
            <p:nvPr/>
          </p:nvSpPr>
          <p:spPr bwMode="auto">
            <a:xfrm>
              <a:off x="5858860" y="6677472"/>
              <a:ext cx="128486" cy="0"/>
            </a:xfrm>
            <a:custGeom>
              <a:avLst/>
              <a:gdLst>
                <a:gd name="T0" fmla="*/ 0 w 136"/>
                <a:gd name="T1" fmla="*/ 136 w 136"/>
                <a:gd name="T2" fmla="*/ 0 w 13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36">
                  <a:moveTo>
                    <a:pt x="0" y="0"/>
                  </a:moveTo>
                  <a:lnTo>
                    <a:pt x="136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2" name="Line 35"/>
            <p:cNvSpPr>
              <a:spLocks noChangeShapeType="1"/>
            </p:cNvSpPr>
            <p:nvPr/>
          </p:nvSpPr>
          <p:spPr bwMode="auto">
            <a:xfrm>
              <a:off x="5923104" y="6677472"/>
              <a:ext cx="0" cy="33459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4" name="Freeform 37"/>
            <p:cNvSpPr>
              <a:spLocks/>
            </p:cNvSpPr>
            <p:nvPr/>
          </p:nvSpPr>
          <p:spPr bwMode="auto">
            <a:xfrm>
              <a:off x="6181504" y="7179360"/>
              <a:ext cx="256973" cy="848622"/>
            </a:xfrm>
            <a:custGeom>
              <a:avLst/>
              <a:gdLst>
                <a:gd name="T0" fmla="*/ 0 w 273"/>
                <a:gd name="T1" fmla="*/ 596 h 596"/>
                <a:gd name="T2" fmla="*/ 0 w 273"/>
                <a:gd name="T3" fmla="*/ 0 h 596"/>
                <a:gd name="T4" fmla="*/ 273 w 273"/>
                <a:gd name="T5" fmla="*/ 0 h 596"/>
                <a:gd name="T6" fmla="*/ 273 w 273"/>
                <a:gd name="T7" fmla="*/ 596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3" h="596">
                  <a:moveTo>
                    <a:pt x="0" y="596"/>
                  </a:moveTo>
                  <a:lnTo>
                    <a:pt x="0" y="0"/>
                  </a:lnTo>
                  <a:lnTo>
                    <a:pt x="273" y="0"/>
                  </a:lnTo>
                  <a:lnTo>
                    <a:pt x="273" y="596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5" name="Freeform 38"/>
            <p:cNvSpPr>
              <a:spLocks/>
            </p:cNvSpPr>
            <p:nvPr/>
          </p:nvSpPr>
          <p:spPr bwMode="auto">
            <a:xfrm>
              <a:off x="6247174" y="7093014"/>
              <a:ext cx="127059" cy="0"/>
            </a:xfrm>
            <a:custGeom>
              <a:avLst/>
              <a:gdLst>
                <a:gd name="T0" fmla="*/ 0 w 136"/>
                <a:gd name="T1" fmla="*/ 136 w 136"/>
                <a:gd name="T2" fmla="*/ 0 w 13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36">
                  <a:moveTo>
                    <a:pt x="0" y="0"/>
                  </a:moveTo>
                  <a:lnTo>
                    <a:pt x="136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6" name="Line 39"/>
            <p:cNvSpPr>
              <a:spLocks noChangeShapeType="1"/>
            </p:cNvSpPr>
            <p:nvPr/>
          </p:nvSpPr>
          <p:spPr bwMode="auto">
            <a:xfrm>
              <a:off x="6311418" y="7093014"/>
              <a:ext cx="0" cy="8634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7" name="Line 40"/>
            <p:cNvSpPr>
              <a:spLocks noChangeShapeType="1"/>
            </p:cNvSpPr>
            <p:nvPr/>
          </p:nvSpPr>
          <p:spPr bwMode="auto">
            <a:xfrm>
              <a:off x="5730374" y="8027982"/>
              <a:ext cx="77520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0" name="Line 43"/>
            <p:cNvSpPr>
              <a:spLocks noChangeShapeType="1"/>
            </p:cNvSpPr>
            <p:nvPr/>
          </p:nvSpPr>
          <p:spPr bwMode="auto">
            <a:xfrm flipV="1">
              <a:off x="5730374" y="6491288"/>
              <a:ext cx="0" cy="153669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1" name="Line 44"/>
            <p:cNvSpPr>
              <a:spLocks noChangeShapeType="1"/>
            </p:cNvSpPr>
            <p:nvPr/>
          </p:nvSpPr>
          <p:spPr bwMode="auto">
            <a:xfrm flipH="1">
              <a:off x="5697539" y="8027982"/>
              <a:ext cx="3283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3" name="Line 46"/>
            <p:cNvSpPr>
              <a:spLocks noChangeShapeType="1"/>
            </p:cNvSpPr>
            <p:nvPr/>
          </p:nvSpPr>
          <p:spPr bwMode="auto">
            <a:xfrm flipH="1">
              <a:off x="5697539" y="7721723"/>
              <a:ext cx="3283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5" name="Line 48"/>
            <p:cNvSpPr>
              <a:spLocks noChangeShapeType="1"/>
            </p:cNvSpPr>
            <p:nvPr/>
          </p:nvSpPr>
          <p:spPr bwMode="auto">
            <a:xfrm flipH="1">
              <a:off x="5697539" y="7414114"/>
              <a:ext cx="3283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7" name="Line 50"/>
            <p:cNvSpPr>
              <a:spLocks noChangeShapeType="1"/>
            </p:cNvSpPr>
            <p:nvPr/>
          </p:nvSpPr>
          <p:spPr bwMode="auto">
            <a:xfrm flipH="1">
              <a:off x="5697539" y="7106505"/>
              <a:ext cx="3283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9" name="Line 52"/>
            <p:cNvSpPr>
              <a:spLocks noChangeShapeType="1"/>
            </p:cNvSpPr>
            <p:nvPr/>
          </p:nvSpPr>
          <p:spPr bwMode="auto">
            <a:xfrm flipH="1">
              <a:off x="5697539" y="6798897"/>
              <a:ext cx="3283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1" name="Line 54"/>
            <p:cNvSpPr>
              <a:spLocks noChangeShapeType="1"/>
            </p:cNvSpPr>
            <p:nvPr/>
          </p:nvSpPr>
          <p:spPr bwMode="auto">
            <a:xfrm flipH="1">
              <a:off x="5697539" y="6492637"/>
              <a:ext cx="3283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2" name="Rectangle 55"/>
            <p:cNvSpPr>
              <a:spLocks noChangeArrowheads="1"/>
            </p:cNvSpPr>
            <p:nvPr/>
          </p:nvSpPr>
          <p:spPr bwMode="auto">
            <a:xfrm>
              <a:off x="5456238" y="6416671"/>
              <a:ext cx="22442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12.5</a:t>
              </a:r>
              <a:endParaRPr kumimoji="0" 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7" name="Rectangle 270"/>
            <p:cNvSpPr>
              <a:spLocks noChangeArrowheads="1"/>
            </p:cNvSpPr>
            <p:nvPr/>
          </p:nvSpPr>
          <p:spPr bwMode="auto">
            <a:xfrm rot="16200000">
              <a:off x="3243295" y="7163226"/>
              <a:ext cx="91691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Symbol"/>
                </a:rPr>
                <a:t>12-HETE (</a:t>
              </a:r>
              <a:r>
                <a:rPr lang="en-US" sz="1000" dirty="0" err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Symbol"/>
                </a:rPr>
                <a:t>n</a:t>
              </a:r>
              <a:r>
                <a:rPr lang="en-US" sz="1000" dirty="0" err="1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Symbol"/>
                </a:rPr>
                <a:t>g</a:t>
              </a:r>
              <a:r>
                <a:rPr lang="en-US" sz="10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Symbol"/>
                </a:rPr>
                <a:t>/ml)</a:t>
              </a:r>
              <a:endParaRPr lang="en-US" sz="1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8" name="Rectangle 270"/>
            <p:cNvSpPr>
              <a:spLocks noChangeArrowheads="1"/>
            </p:cNvSpPr>
            <p:nvPr/>
          </p:nvSpPr>
          <p:spPr bwMode="auto">
            <a:xfrm rot="16200000">
              <a:off x="4813379" y="7163226"/>
              <a:ext cx="979435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Symbol"/>
                </a:rPr>
                <a:t>13-HODE (</a:t>
              </a:r>
              <a:r>
                <a:rPr lang="en-US" sz="1000" dirty="0" err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Symbol"/>
                </a:rPr>
                <a:t>n</a:t>
              </a:r>
              <a:r>
                <a:rPr lang="en-US" sz="1000" dirty="0" err="1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Symbol"/>
                </a:rPr>
                <a:t>g</a:t>
              </a:r>
              <a:r>
                <a:rPr lang="en-US" sz="10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Symbol"/>
                </a:rPr>
                <a:t>/ml)</a:t>
              </a:r>
              <a:endParaRPr lang="en-US" sz="1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1" name="Rectangle 15"/>
            <p:cNvSpPr>
              <a:spLocks noChangeArrowheads="1"/>
            </p:cNvSpPr>
            <p:nvPr/>
          </p:nvSpPr>
          <p:spPr bwMode="auto">
            <a:xfrm rot="18900000">
              <a:off x="566815" y="7931627"/>
              <a:ext cx="91110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Healthy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plasma</a:t>
              </a:r>
              <a:endParaRPr kumimoji="0" lang="en-US" sz="9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2" name="Rectangle 15"/>
            <p:cNvSpPr>
              <a:spLocks noChangeArrowheads="1"/>
            </p:cNvSpPr>
            <p:nvPr/>
          </p:nvSpPr>
          <p:spPr bwMode="auto">
            <a:xfrm rot="18900000">
              <a:off x="1005833" y="7770198"/>
              <a:ext cx="108920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/>
              <a:r>
                <a:rPr lang="en-GB" sz="900" dirty="0" smtClean="0">
                  <a:latin typeface="Times New Roman" pitchFamily="18" charset="0"/>
                  <a:cs typeface="Times New Roman" pitchFamily="18" charset="0"/>
                </a:rPr>
                <a:t>AD</a:t>
              </a:r>
              <a:r>
                <a:rPr kumimoji="0" lang="en-US" sz="9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plasma</a:t>
              </a:r>
              <a:endParaRPr kumimoji="0" lang="en-US" sz="9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3" name="Rectangle 15"/>
            <p:cNvSpPr>
              <a:spLocks noChangeArrowheads="1"/>
            </p:cNvSpPr>
            <p:nvPr/>
          </p:nvSpPr>
          <p:spPr bwMode="auto">
            <a:xfrm rot="18900000">
              <a:off x="2253975" y="7922102"/>
              <a:ext cx="91110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Healthy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plasma</a:t>
              </a:r>
              <a:endParaRPr kumimoji="0" lang="en-US" sz="9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4" name="Rectangle 15"/>
            <p:cNvSpPr>
              <a:spLocks noChangeArrowheads="1"/>
            </p:cNvSpPr>
            <p:nvPr/>
          </p:nvSpPr>
          <p:spPr bwMode="auto">
            <a:xfrm rot="18900000">
              <a:off x="2692993" y="7760673"/>
              <a:ext cx="108920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/>
              <a:r>
                <a:rPr lang="en-GB" sz="900" dirty="0" smtClean="0">
                  <a:latin typeface="Times New Roman" pitchFamily="18" charset="0"/>
                  <a:cs typeface="Times New Roman" pitchFamily="18" charset="0"/>
                </a:rPr>
                <a:t>AD</a:t>
              </a:r>
              <a:r>
                <a:rPr kumimoji="0" lang="en-US" sz="9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plasma</a:t>
              </a:r>
              <a:endParaRPr kumimoji="0" lang="en-US" sz="9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5" name="Rectangle 15"/>
            <p:cNvSpPr>
              <a:spLocks noChangeArrowheads="1"/>
            </p:cNvSpPr>
            <p:nvPr/>
          </p:nvSpPr>
          <p:spPr bwMode="auto">
            <a:xfrm rot="18900000">
              <a:off x="3910089" y="7925481"/>
              <a:ext cx="91110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Healthy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plasma</a:t>
              </a:r>
              <a:endParaRPr kumimoji="0" lang="en-US" sz="9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6" name="Rectangle 15"/>
            <p:cNvSpPr>
              <a:spLocks noChangeArrowheads="1"/>
            </p:cNvSpPr>
            <p:nvPr/>
          </p:nvSpPr>
          <p:spPr bwMode="auto">
            <a:xfrm rot="18900000">
              <a:off x="4373247" y="7764052"/>
              <a:ext cx="108920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/>
              <a:r>
                <a:rPr lang="en-GB" sz="900" dirty="0" smtClean="0">
                  <a:latin typeface="Times New Roman" pitchFamily="18" charset="0"/>
                  <a:cs typeface="Times New Roman" pitchFamily="18" charset="0"/>
                </a:rPr>
                <a:t>AD</a:t>
              </a:r>
              <a:r>
                <a:rPr kumimoji="0" lang="en-US" sz="9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plasma</a:t>
              </a:r>
              <a:endParaRPr kumimoji="0" lang="en-US" sz="9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7" name="Rectangle 15"/>
            <p:cNvSpPr>
              <a:spLocks noChangeArrowheads="1"/>
            </p:cNvSpPr>
            <p:nvPr/>
          </p:nvSpPr>
          <p:spPr bwMode="auto">
            <a:xfrm rot="18900000">
              <a:off x="5580819" y="7925481"/>
              <a:ext cx="91110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Healthy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plasma</a:t>
              </a:r>
              <a:endParaRPr kumimoji="0" lang="en-US" sz="9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8" name="Rectangle 15"/>
            <p:cNvSpPr>
              <a:spLocks noChangeArrowheads="1"/>
            </p:cNvSpPr>
            <p:nvPr/>
          </p:nvSpPr>
          <p:spPr bwMode="auto">
            <a:xfrm rot="18900000">
              <a:off x="6036317" y="7776752"/>
              <a:ext cx="108920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/>
              <a:r>
                <a:rPr lang="en-GB" sz="900" dirty="0" smtClean="0">
                  <a:latin typeface="Times New Roman" pitchFamily="18" charset="0"/>
                  <a:cs typeface="Times New Roman" pitchFamily="18" charset="0"/>
                </a:rPr>
                <a:t>AD</a:t>
              </a:r>
              <a:r>
                <a:rPr kumimoji="0" lang="en-US" sz="9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plasma</a:t>
              </a:r>
              <a:endParaRPr kumimoji="0" lang="en-US" sz="9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91" name="TextBox 60"/>
          <p:cNvSpPr txBox="1"/>
          <p:nvPr/>
        </p:nvSpPr>
        <p:spPr>
          <a:xfrm>
            <a:off x="1851" y="0"/>
            <a:ext cx="10406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S Figure 1</a:t>
            </a:r>
            <a:endParaRPr lang="en-GB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" name="Picture 19"/>
          <p:cNvPicPr preferRelativeResize="0"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533" y="3574638"/>
            <a:ext cx="1512000" cy="18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3" name="TextBox 2"/>
          <p:cNvSpPr txBox="1">
            <a:spLocks noChangeArrowheads="1"/>
          </p:cNvSpPr>
          <p:nvPr/>
        </p:nvSpPr>
        <p:spPr bwMode="auto">
          <a:xfrm>
            <a:off x="73025" y="3535363"/>
            <a:ext cx="27603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600" b="1" dirty="0">
                <a:latin typeface="Times New Roman" pitchFamily="18" charset="0"/>
                <a:cs typeface="Times New Roman" pitchFamily="18" charset="0"/>
              </a:rPr>
              <a:t>e</a:t>
            </a:r>
          </a:p>
        </p:txBody>
      </p:sp>
      <p:sp>
        <p:nvSpPr>
          <p:cNvPr id="94" name="Rectangle 43"/>
          <p:cNvSpPr>
            <a:spLocks noChangeArrowheads="1"/>
          </p:cNvSpPr>
          <p:nvPr/>
        </p:nvSpPr>
        <p:spPr bwMode="auto">
          <a:xfrm>
            <a:off x="720725" y="5454650"/>
            <a:ext cx="257175" cy="1588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5" name="Freeform 44"/>
          <p:cNvSpPr>
            <a:spLocks/>
          </p:cNvSpPr>
          <p:nvPr/>
        </p:nvSpPr>
        <p:spPr bwMode="auto">
          <a:xfrm>
            <a:off x="720725" y="5454650"/>
            <a:ext cx="257175" cy="0"/>
          </a:xfrm>
          <a:custGeom>
            <a:avLst/>
            <a:gdLst>
              <a:gd name="T0" fmla="*/ 0 w 273"/>
              <a:gd name="T1" fmla="*/ 0 w 273"/>
              <a:gd name="T2" fmla="*/ 273 w 273"/>
              <a:gd name="T3" fmla="*/ 273 w 273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273">
                <a:moveTo>
                  <a:pt x="0" y="0"/>
                </a:moveTo>
                <a:lnTo>
                  <a:pt x="0" y="0"/>
                </a:lnTo>
                <a:lnTo>
                  <a:pt x="273" y="0"/>
                </a:lnTo>
                <a:lnTo>
                  <a:pt x="273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" name="Rectangle 45"/>
          <p:cNvSpPr>
            <a:spLocks noChangeArrowheads="1"/>
          </p:cNvSpPr>
          <p:nvPr/>
        </p:nvSpPr>
        <p:spPr bwMode="auto">
          <a:xfrm>
            <a:off x="1109663" y="4332288"/>
            <a:ext cx="258762" cy="1122363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7" name="Freeform 47"/>
          <p:cNvSpPr>
            <a:spLocks/>
          </p:cNvSpPr>
          <p:nvPr/>
        </p:nvSpPr>
        <p:spPr bwMode="auto">
          <a:xfrm>
            <a:off x="1174750" y="4068763"/>
            <a:ext cx="128587" cy="0"/>
          </a:xfrm>
          <a:custGeom>
            <a:avLst/>
            <a:gdLst>
              <a:gd name="T0" fmla="*/ 0 w 136"/>
              <a:gd name="T1" fmla="*/ 136 w 136"/>
              <a:gd name="T2" fmla="*/ 0 w 136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36">
                <a:moveTo>
                  <a:pt x="0" y="0"/>
                </a:moveTo>
                <a:lnTo>
                  <a:pt x="136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" name="Line 48"/>
          <p:cNvSpPr>
            <a:spLocks noChangeShapeType="1"/>
          </p:cNvSpPr>
          <p:nvPr/>
        </p:nvSpPr>
        <p:spPr bwMode="auto">
          <a:xfrm>
            <a:off x="1238250" y="4068763"/>
            <a:ext cx="0" cy="263525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9" name="Line 49"/>
          <p:cNvSpPr>
            <a:spLocks noChangeShapeType="1"/>
          </p:cNvSpPr>
          <p:nvPr/>
        </p:nvSpPr>
        <p:spPr bwMode="auto">
          <a:xfrm>
            <a:off x="655638" y="5454650"/>
            <a:ext cx="777875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0" name="Line 52"/>
          <p:cNvSpPr>
            <a:spLocks noChangeShapeType="1"/>
          </p:cNvSpPr>
          <p:nvPr/>
        </p:nvSpPr>
        <p:spPr bwMode="auto">
          <a:xfrm flipV="1">
            <a:off x="655638" y="3916363"/>
            <a:ext cx="0" cy="1538288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1" name="Line 53"/>
          <p:cNvSpPr>
            <a:spLocks noChangeShapeType="1"/>
          </p:cNvSpPr>
          <p:nvPr/>
        </p:nvSpPr>
        <p:spPr bwMode="auto">
          <a:xfrm flipH="1">
            <a:off x="622300" y="5454650"/>
            <a:ext cx="33337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" name="Rectangle 54"/>
          <p:cNvSpPr>
            <a:spLocks noChangeArrowheads="1"/>
          </p:cNvSpPr>
          <p:nvPr/>
        </p:nvSpPr>
        <p:spPr bwMode="auto">
          <a:xfrm>
            <a:off x="484548" y="5378450"/>
            <a:ext cx="6412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0</a:t>
            </a:r>
            <a:endParaRPr kumimoji="0" lang="en-US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" name="Line 55"/>
          <p:cNvSpPr>
            <a:spLocks noChangeShapeType="1"/>
          </p:cNvSpPr>
          <p:nvPr/>
        </p:nvSpPr>
        <p:spPr bwMode="auto">
          <a:xfrm flipH="1">
            <a:off x="622300" y="5235575"/>
            <a:ext cx="33337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" name="Rectangle 56"/>
          <p:cNvSpPr>
            <a:spLocks noChangeArrowheads="1"/>
          </p:cNvSpPr>
          <p:nvPr/>
        </p:nvSpPr>
        <p:spPr bwMode="auto">
          <a:xfrm>
            <a:off x="388368" y="5159375"/>
            <a:ext cx="16030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0.1</a:t>
            </a:r>
            <a:endParaRPr kumimoji="0" lang="en-US" sz="18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5" name="Line 57"/>
          <p:cNvSpPr>
            <a:spLocks noChangeShapeType="1"/>
          </p:cNvSpPr>
          <p:nvPr/>
        </p:nvSpPr>
        <p:spPr bwMode="auto">
          <a:xfrm flipH="1">
            <a:off x="622300" y="5016500"/>
            <a:ext cx="33337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6" name="Rectangle 58"/>
          <p:cNvSpPr>
            <a:spLocks noChangeArrowheads="1"/>
          </p:cNvSpPr>
          <p:nvPr/>
        </p:nvSpPr>
        <p:spPr bwMode="auto">
          <a:xfrm>
            <a:off x="388368" y="4938713"/>
            <a:ext cx="16030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0.2</a:t>
            </a:r>
            <a:endParaRPr kumimoji="0" lang="en-US" sz="18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7" name="Line 59"/>
          <p:cNvSpPr>
            <a:spLocks noChangeShapeType="1"/>
          </p:cNvSpPr>
          <p:nvPr/>
        </p:nvSpPr>
        <p:spPr bwMode="auto">
          <a:xfrm flipH="1">
            <a:off x="622300" y="4795838"/>
            <a:ext cx="33337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8" name="Rectangle 60"/>
          <p:cNvSpPr>
            <a:spLocks noChangeArrowheads="1"/>
          </p:cNvSpPr>
          <p:nvPr/>
        </p:nvSpPr>
        <p:spPr bwMode="auto">
          <a:xfrm>
            <a:off x="388368" y="4719638"/>
            <a:ext cx="16030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0.3</a:t>
            </a:r>
            <a:endParaRPr kumimoji="0" lang="en-US" sz="18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9" name="Line 61"/>
          <p:cNvSpPr>
            <a:spLocks noChangeShapeType="1"/>
          </p:cNvSpPr>
          <p:nvPr/>
        </p:nvSpPr>
        <p:spPr bwMode="auto">
          <a:xfrm flipH="1">
            <a:off x="622300" y="4576763"/>
            <a:ext cx="33337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0" name="Rectangle 62"/>
          <p:cNvSpPr>
            <a:spLocks noChangeArrowheads="1"/>
          </p:cNvSpPr>
          <p:nvPr/>
        </p:nvSpPr>
        <p:spPr bwMode="auto">
          <a:xfrm>
            <a:off x="388368" y="4498975"/>
            <a:ext cx="16030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0.4</a:t>
            </a:r>
            <a:endParaRPr kumimoji="0" lang="en-US" sz="18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1" name="Line 63"/>
          <p:cNvSpPr>
            <a:spLocks noChangeShapeType="1"/>
          </p:cNvSpPr>
          <p:nvPr/>
        </p:nvSpPr>
        <p:spPr bwMode="auto">
          <a:xfrm flipH="1">
            <a:off x="622300" y="4357688"/>
            <a:ext cx="33337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" name="Rectangle 64"/>
          <p:cNvSpPr>
            <a:spLocks noChangeArrowheads="1"/>
          </p:cNvSpPr>
          <p:nvPr/>
        </p:nvSpPr>
        <p:spPr bwMode="auto">
          <a:xfrm>
            <a:off x="388368" y="4279900"/>
            <a:ext cx="16030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0.5</a:t>
            </a:r>
            <a:endParaRPr kumimoji="0" lang="en-US" sz="18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3" name="Line 65"/>
          <p:cNvSpPr>
            <a:spLocks noChangeShapeType="1"/>
          </p:cNvSpPr>
          <p:nvPr/>
        </p:nvSpPr>
        <p:spPr bwMode="auto">
          <a:xfrm flipH="1">
            <a:off x="622300" y="4137025"/>
            <a:ext cx="33337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4" name="Rectangle 66"/>
          <p:cNvSpPr>
            <a:spLocks noChangeArrowheads="1"/>
          </p:cNvSpPr>
          <p:nvPr/>
        </p:nvSpPr>
        <p:spPr bwMode="auto">
          <a:xfrm>
            <a:off x="388368" y="4060825"/>
            <a:ext cx="16030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0.6</a:t>
            </a:r>
            <a:endParaRPr kumimoji="0" lang="en-US" sz="18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5" name="Line 67"/>
          <p:cNvSpPr>
            <a:spLocks noChangeShapeType="1"/>
          </p:cNvSpPr>
          <p:nvPr/>
        </p:nvSpPr>
        <p:spPr bwMode="auto">
          <a:xfrm flipH="1">
            <a:off x="622300" y="3916363"/>
            <a:ext cx="33337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6" name="Rectangle 68"/>
          <p:cNvSpPr>
            <a:spLocks noChangeArrowheads="1"/>
          </p:cNvSpPr>
          <p:nvPr/>
        </p:nvSpPr>
        <p:spPr bwMode="auto">
          <a:xfrm>
            <a:off x="388368" y="3838575"/>
            <a:ext cx="16030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0.7</a:t>
            </a:r>
            <a:endParaRPr kumimoji="0" lang="en-US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7" name="Rectangle 72"/>
          <p:cNvSpPr>
            <a:spLocks noChangeArrowheads="1"/>
          </p:cNvSpPr>
          <p:nvPr/>
        </p:nvSpPr>
        <p:spPr bwMode="auto">
          <a:xfrm>
            <a:off x="1188322" y="3848939"/>
            <a:ext cx="8976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*</a:t>
            </a:r>
            <a:endParaRPr kumimoji="0" lang="en-US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8" name="Rectangle 270"/>
          <p:cNvSpPr>
            <a:spLocks noChangeArrowheads="1"/>
          </p:cNvSpPr>
          <p:nvPr/>
        </p:nvSpPr>
        <p:spPr bwMode="auto">
          <a:xfrm rot="16200000">
            <a:off x="-230772" y="4488780"/>
            <a:ext cx="79508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PGF</a:t>
            </a:r>
            <a:r>
              <a:rPr lang="en-US" sz="1000" baseline="-25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 (</a:t>
            </a:r>
            <a:r>
              <a:rPr lang="en-US" sz="1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n</a:t>
            </a:r>
            <a:r>
              <a:rPr lang="en-US" sz="10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g</a:t>
            </a:r>
            <a:r>
              <a:rPr lang="en-US" sz="1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/ml)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9" name="Rectangle 15"/>
          <p:cNvSpPr>
            <a:spLocks noChangeArrowheads="1"/>
          </p:cNvSpPr>
          <p:nvPr/>
        </p:nvSpPr>
        <p:spPr bwMode="auto">
          <a:xfrm rot="18900000">
            <a:off x="502229" y="5355429"/>
            <a:ext cx="91110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Healthy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plasma</a:t>
            </a:r>
            <a:endParaRPr kumimoji="0" lang="en-US" sz="1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0" name="Rectangle 15"/>
          <p:cNvSpPr>
            <a:spLocks noChangeArrowheads="1"/>
          </p:cNvSpPr>
          <p:nvPr/>
        </p:nvSpPr>
        <p:spPr bwMode="auto">
          <a:xfrm rot="18900000">
            <a:off x="916452" y="5222575"/>
            <a:ext cx="108920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AD</a:t>
            </a:r>
            <a:r>
              <a:rPr kumimoji="0" lang="en-US" sz="1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plasma</a:t>
            </a:r>
            <a:endParaRPr kumimoji="0" lang="en-US" sz="1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2700758" y="3900089"/>
            <a:ext cx="58862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latin typeface="Times New Roman" pitchFamily="18" charset="0"/>
                <a:cs typeface="Times New Roman" pitchFamily="18" charset="0"/>
              </a:rPr>
              <a:t>Standards</a:t>
            </a:r>
            <a:endParaRPr lang="en-GB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2700758" y="4221455"/>
            <a:ext cx="5084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latin typeface="Times New Roman" pitchFamily="18" charset="0"/>
                <a:cs typeface="Times New Roman" pitchFamily="18" charset="0"/>
              </a:rPr>
              <a:t>Healthy</a:t>
            </a:r>
          </a:p>
          <a:p>
            <a:r>
              <a:rPr lang="en-GB" sz="800" dirty="0" smtClean="0">
                <a:latin typeface="Times New Roman" pitchFamily="18" charset="0"/>
                <a:cs typeface="Times New Roman" pitchFamily="18" charset="0"/>
              </a:rPr>
              <a:t>plasma</a:t>
            </a:r>
            <a:endParaRPr lang="en-GB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2700758" y="4628595"/>
            <a:ext cx="4748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latin typeface="Times New Roman" pitchFamily="18" charset="0"/>
                <a:cs typeface="Times New Roman" pitchFamily="18" charset="0"/>
              </a:rPr>
              <a:t>AD  </a:t>
            </a:r>
          </a:p>
          <a:p>
            <a:r>
              <a:rPr lang="en-GB" sz="800" dirty="0" smtClean="0">
                <a:latin typeface="Times New Roman" pitchFamily="18" charset="0"/>
                <a:cs typeface="Times New Roman" pitchFamily="18" charset="0"/>
              </a:rPr>
              <a:t>plasma</a:t>
            </a:r>
            <a:endParaRPr lang="en-GB" sz="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4" name="Picture 20"/>
          <p:cNvPicPr preferRelativeResize="0"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2898" y="3585105"/>
            <a:ext cx="1260000" cy="180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5" name="Rectangle 82"/>
          <p:cNvSpPr>
            <a:spLocks noChangeArrowheads="1"/>
          </p:cNvSpPr>
          <p:nvPr/>
        </p:nvSpPr>
        <p:spPr bwMode="auto">
          <a:xfrm>
            <a:off x="799281" y="7740651"/>
            <a:ext cx="285750" cy="3222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6" name="Freeform 83"/>
          <p:cNvSpPr>
            <a:spLocks/>
          </p:cNvSpPr>
          <p:nvPr/>
        </p:nvSpPr>
        <p:spPr bwMode="auto">
          <a:xfrm>
            <a:off x="799281" y="7740651"/>
            <a:ext cx="284163" cy="322263"/>
          </a:xfrm>
          <a:custGeom>
            <a:avLst/>
            <a:gdLst>
              <a:gd name="T0" fmla="*/ 0 w 273"/>
              <a:gd name="T1" fmla="*/ 204 h 204"/>
              <a:gd name="T2" fmla="*/ 0 w 273"/>
              <a:gd name="T3" fmla="*/ 0 h 204"/>
              <a:gd name="T4" fmla="*/ 273 w 273"/>
              <a:gd name="T5" fmla="*/ 0 h 204"/>
              <a:gd name="T6" fmla="*/ 273 w 273"/>
              <a:gd name="T7" fmla="*/ 204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3" h="204">
                <a:moveTo>
                  <a:pt x="0" y="204"/>
                </a:moveTo>
                <a:lnTo>
                  <a:pt x="0" y="0"/>
                </a:lnTo>
                <a:lnTo>
                  <a:pt x="273" y="0"/>
                </a:lnTo>
                <a:lnTo>
                  <a:pt x="273" y="204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7" name="Freeform 84"/>
          <p:cNvSpPr>
            <a:spLocks/>
          </p:cNvSpPr>
          <p:nvPr/>
        </p:nvSpPr>
        <p:spPr bwMode="auto">
          <a:xfrm>
            <a:off x="872306" y="7616826"/>
            <a:ext cx="141288" cy="0"/>
          </a:xfrm>
          <a:custGeom>
            <a:avLst/>
            <a:gdLst>
              <a:gd name="T0" fmla="*/ 0 w 136"/>
              <a:gd name="T1" fmla="*/ 136 w 136"/>
              <a:gd name="T2" fmla="*/ 0 w 136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36">
                <a:moveTo>
                  <a:pt x="0" y="0"/>
                </a:moveTo>
                <a:lnTo>
                  <a:pt x="136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8" name="Line 85"/>
          <p:cNvSpPr>
            <a:spLocks noChangeShapeType="1"/>
          </p:cNvSpPr>
          <p:nvPr/>
        </p:nvSpPr>
        <p:spPr bwMode="auto">
          <a:xfrm>
            <a:off x="942156" y="7616826"/>
            <a:ext cx="0" cy="123825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9" name="Rectangle 86"/>
          <p:cNvSpPr>
            <a:spLocks noChangeArrowheads="1"/>
          </p:cNvSpPr>
          <p:nvPr/>
        </p:nvSpPr>
        <p:spPr bwMode="auto">
          <a:xfrm>
            <a:off x="1229493" y="6837363"/>
            <a:ext cx="284163" cy="122555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0" name="Freeform 88"/>
          <p:cNvSpPr>
            <a:spLocks/>
          </p:cNvSpPr>
          <p:nvPr/>
        </p:nvSpPr>
        <p:spPr bwMode="auto">
          <a:xfrm>
            <a:off x="1300931" y="6538913"/>
            <a:ext cx="141288" cy="0"/>
          </a:xfrm>
          <a:custGeom>
            <a:avLst/>
            <a:gdLst>
              <a:gd name="T0" fmla="*/ 0 w 136"/>
              <a:gd name="T1" fmla="*/ 136 w 136"/>
              <a:gd name="T2" fmla="*/ 0 w 136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36">
                <a:moveTo>
                  <a:pt x="0" y="0"/>
                </a:moveTo>
                <a:lnTo>
                  <a:pt x="136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1" name="Line 89"/>
          <p:cNvSpPr>
            <a:spLocks noChangeShapeType="1"/>
          </p:cNvSpPr>
          <p:nvPr/>
        </p:nvSpPr>
        <p:spPr bwMode="auto">
          <a:xfrm>
            <a:off x="1370781" y="6538913"/>
            <a:ext cx="0" cy="29845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2" name="Line 90"/>
          <p:cNvSpPr>
            <a:spLocks noChangeShapeType="1"/>
          </p:cNvSpPr>
          <p:nvPr/>
        </p:nvSpPr>
        <p:spPr bwMode="auto">
          <a:xfrm>
            <a:off x="727843" y="8062913"/>
            <a:ext cx="858838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" name="Line 93"/>
          <p:cNvSpPr>
            <a:spLocks noChangeShapeType="1"/>
          </p:cNvSpPr>
          <p:nvPr/>
        </p:nvSpPr>
        <p:spPr bwMode="auto">
          <a:xfrm flipV="1">
            <a:off x="727843" y="6351588"/>
            <a:ext cx="0" cy="1711325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4" name="Line 94"/>
          <p:cNvSpPr>
            <a:spLocks noChangeShapeType="1"/>
          </p:cNvSpPr>
          <p:nvPr/>
        </p:nvSpPr>
        <p:spPr bwMode="auto">
          <a:xfrm flipH="1">
            <a:off x="691331" y="8062913"/>
            <a:ext cx="36513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5" name="Rectangle 95"/>
          <p:cNvSpPr>
            <a:spLocks noChangeArrowheads="1"/>
          </p:cNvSpPr>
          <p:nvPr/>
        </p:nvSpPr>
        <p:spPr bwMode="auto">
          <a:xfrm>
            <a:off x="569457" y="7977188"/>
            <a:ext cx="6412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0</a:t>
            </a:r>
            <a:endParaRPr kumimoji="0" lang="en-US" sz="1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6" name="Line 96"/>
          <p:cNvSpPr>
            <a:spLocks noChangeShapeType="1"/>
          </p:cNvSpPr>
          <p:nvPr/>
        </p:nvSpPr>
        <p:spPr bwMode="auto">
          <a:xfrm flipH="1">
            <a:off x="691331" y="7780338"/>
            <a:ext cx="36513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7" name="Rectangle 97"/>
          <p:cNvSpPr>
            <a:spLocks noChangeArrowheads="1"/>
          </p:cNvSpPr>
          <p:nvPr/>
        </p:nvSpPr>
        <p:spPr bwMode="auto">
          <a:xfrm>
            <a:off x="463659" y="7694613"/>
            <a:ext cx="16030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0.1</a:t>
            </a:r>
            <a:endParaRPr kumimoji="0" lang="en-US" sz="10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8" name="Line 98"/>
          <p:cNvSpPr>
            <a:spLocks noChangeShapeType="1"/>
          </p:cNvSpPr>
          <p:nvPr/>
        </p:nvSpPr>
        <p:spPr bwMode="auto">
          <a:xfrm flipH="1">
            <a:off x="691331" y="7494588"/>
            <a:ext cx="36513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9" name="Rectangle 99"/>
          <p:cNvSpPr>
            <a:spLocks noChangeArrowheads="1"/>
          </p:cNvSpPr>
          <p:nvPr/>
        </p:nvSpPr>
        <p:spPr bwMode="auto">
          <a:xfrm>
            <a:off x="463659" y="7408863"/>
            <a:ext cx="16030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0.2</a:t>
            </a:r>
            <a:endParaRPr kumimoji="0" lang="en-US" sz="10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0" name="Line 100"/>
          <p:cNvSpPr>
            <a:spLocks noChangeShapeType="1"/>
          </p:cNvSpPr>
          <p:nvPr/>
        </p:nvSpPr>
        <p:spPr bwMode="auto">
          <a:xfrm flipH="1">
            <a:off x="691331" y="7208838"/>
            <a:ext cx="36513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1" name="Rectangle 101"/>
          <p:cNvSpPr>
            <a:spLocks noChangeArrowheads="1"/>
          </p:cNvSpPr>
          <p:nvPr/>
        </p:nvSpPr>
        <p:spPr bwMode="auto">
          <a:xfrm>
            <a:off x="463659" y="7123113"/>
            <a:ext cx="16030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0.3</a:t>
            </a:r>
            <a:endParaRPr kumimoji="0" lang="en-US" sz="10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2" name="Line 102"/>
          <p:cNvSpPr>
            <a:spLocks noChangeShapeType="1"/>
          </p:cNvSpPr>
          <p:nvPr/>
        </p:nvSpPr>
        <p:spPr bwMode="auto">
          <a:xfrm flipH="1">
            <a:off x="691331" y="6923088"/>
            <a:ext cx="36513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" name="Rectangle 103"/>
          <p:cNvSpPr>
            <a:spLocks noChangeArrowheads="1"/>
          </p:cNvSpPr>
          <p:nvPr/>
        </p:nvSpPr>
        <p:spPr bwMode="auto">
          <a:xfrm>
            <a:off x="463659" y="6837363"/>
            <a:ext cx="16030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0.4</a:t>
            </a:r>
            <a:endParaRPr kumimoji="0" lang="en-US" sz="10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4" name="Line 104"/>
          <p:cNvSpPr>
            <a:spLocks noChangeShapeType="1"/>
          </p:cNvSpPr>
          <p:nvPr/>
        </p:nvSpPr>
        <p:spPr bwMode="auto">
          <a:xfrm flipH="1">
            <a:off x="691331" y="6637338"/>
            <a:ext cx="36513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5" name="Rectangle 105"/>
          <p:cNvSpPr>
            <a:spLocks noChangeArrowheads="1"/>
          </p:cNvSpPr>
          <p:nvPr/>
        </p:nvSpPr>
        <p:spPr bwMode="auto">
          <a:xfrm>
            <a:off x="463659" y="6551613"/>
            <a:ext cx="16030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0.5</a:t>
            </a:r>
            <a:endParaRPr kumimoji="0" lang="en-US" sz="10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6" name="Line 106"/>
          <p:cNvSpPr>
            <a:spLocks noChangeShapeType="1"/>
          </p:cNvSpPr>
          <p:nvPr/>
        </p:nvSpPr>
        <p:spPr bwMode="auto">
          <a:xfrm flipH="1">
            <a:off x="691331" y="6353176"/>
            <a:ext cx="36513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7" name="Rectangle 107"/>
          <p:cNvSpPr>
            <a:spLocks noChangeArrowheads="1"/>
          </p:cNvSpPr>
          <p:nvPr/>
        </p:nvSpPr>
        <p:spPr bwMode="auto">
          <a:xfrm>
            <a:off x="463659" y="6267451"/>
            <a:ext cx="16030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0.6</a:t>
            </a:r>
            <a:endParaRPr kumimoji="0" lang="en-US" sz="1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8" name="Rectangle 111"/>
          <p:cNvSpPr>
            <a:spLocks noChangeArrowheads="1"/>
          </p:cNvSpPr>
          <p:nvPr/>
        </p:nvSpPr>
        <p:spPr bwMode="auto">
          <a:xfrm>
            <a:off x="1323101" y="6279224"/>
            <a:ext cx="8976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*</a:t>
            </a:r>
            <a:endParaRPr kumimoji="0" lang="en-US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9" name="Rectangle 120"/>
          <p:cNvSpPr>
            <a:spLocks noChangeArrowheads="1"/>
          </p:cNvSpPr>
          <p:nvPr/>
        </p:nvSpPr>
        <p:spPr bwMode="auto">
          <a:xfrm>
            <a:off x="4232276" y="5460552"/>
            <a:ext cx="284163" cy="1587"/>
          </a:xfrm>
          <a:prstGeom prst="rect">
            <a:avLst/>
          </a:prstGeom>
          <a:blipFill dpi="0" rotWithShape="0">
            <a:blip r:embed="rId5"/>
            <a:srcRect/>
            <a:tile tx="0" ty="0" sx="100000" sy="100000" flip="none" algn="tl"/>
          </a:blip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0" name="Freeform 121"/>
          <p:cNvSpPr>
            <a:spLocks/>
          </p:cNvSpPr>
          <p:nvPr/>
        </p:nvSpPr>
        <p:spPr bwMode="auto">
          <a:xfrm>
            <a:off x="4232276" y="5460552"/>
            <a:ext cx="282575" cy="0"/>
          </a:xfrm>
          <a:custGeom>
            <a:avLst/>
            <a:gdLst>
              <a:gd name="T0" fmla="*/ 0 w 273"/>
              <a:gd name="T1" fmla="*/ 0 w 273"/>
              <a:gd name="T2" fmla="*/ 273 w 273"/>
              <a:gd name="T3" fmla="*/ 273 w 273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273">
                <a:moveTo>
                  <a:pt x="0" y="0"/>
                </a:moveTo>
                <a:lnTo>
                  <a:pt x="0" y="0"/>
                </a:lnTo>
                <a:lnTo>
                  <a:pt x="273" y="0"/>
                </a:lnTo>
                <a:lnTo>
                  <a:pt x="273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1" name="Rectangle 122"/>
          <p:cNvSpPr>
            <a:spLocks noChangeArrowheads="1"/>
          </p:cNvSpPr>
          <p:nvPr/>
        </p:nvSpPr>
        <p:spPr bwMode="auto">
          <a:xfrm>
            <a:off x="4659313" y="4230688"/>
            <a:ext cx="284163" cy="12366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2" name="Freeform 123"/>
          <p:cNvSpPr>
            <a:spLocks/>
          </p:cNvSpPr>
          <p:nvPr/>
        </p:nvSpPr>
        <p:spPr bwMode="auto">
          <a:xfrm>
            <a:off x="4659313" y="4230688"/>
            <a:ext cx="284163" cy="1236662"/>
          </a:xfrm>
          <a:custGeom>
            <a:avLst/>
            <a:gdLst>
              <a:gd name="T0" fmla="*/ 0 w 273"/>
              <a:gd name="T1" fmla="*/ 779 h 779"/>
              <a:gd name="T2" fmla="*/ 0 w 273"/>
              <a:gd name="T3" fmla="*/ 0 h 779"/>
              <a:gd name="T4" fmla="*/ 273 w 273"/>
              <a:gd name="T5" fmla="*/ 0 h 779"/>
              <a:gd name="T6" fmla="*/ 273 w 273"/>
              <a:gd name="T7" fmla="*/ 779 h 7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3" h="779">
                <a:moveTo>
                  <a:pt x="0" y="779"/>
                </a:moveTo>
                <a:lnTo>
                  <a:pt x="0" y="0"/>
                </a:lnTo>
                <a:lnTo>
                  <a:pt x="273" y="0"/>
                </a:lnTo>
                <a:lnTo>
                  <a:pt x="273" y="779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" name="Freeform 124"/>
          <p:cNvSpPr>
            <a:spLocks/>
          </p:cNvSpPr>
          <p:nvPr/>
        </p:nvSpPr>
        <p:spPr bwMode="auto">
          <a:xfrm>
            <a:off x="4732338" y="4056063"/>
            <a:ext cx="139700" cy="0"/>
          </a:xfrm>
          <a:custGeom>
            <a:avLst/>
            <a:gdLst>
              <a:gd name="T0" fmla="*/ 0 w 136"/>
              <a:gd name="T1" fmla="*/ 136 w 136"/>
              <a:gd name="T2" fmla="*/ 0 w 136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36">
                <a:moveTo>
                  <a:pt x="0" y="0"/>
                </a:moveTo>
                <a:lnTo>
                  <a:pt x="136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4" name="Line 125"/>
          <p:cNvSpPr>
            <a:spLocks noChangeShapeType="1"/>
          </p:cNvSpPr>
          <p:nvPr/>
        </p:nvSpPr>
        <p:spPr bwMode="auto">
          <a:xfrm>
            <a:off x="4802188" y="4056063"/>
            <a:ext cx="0" cy="174625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5" name="Line 126"/>
          <p:cNvSpPr>
            <a:spLocks noChangeShapeType="1"/>
          </p:cNvSpPr>
          <p:nvPr/>
        </p:nvSpPr>
        <p:spPr bwMode="auto">
          <a:xfrm>
            <a:off x="4160838" y="5467350"/>
            <a:ext cx="855663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6" name="Line 129"/>
          <p:cNvSpPr>
            <a:spLocks noChangeShapeType="1"/>
          </p:cNvSpPr>
          <p:nvPr/>
        </p:nvSpPr>
        <p:spPr bwMode="auto">
          <a:xfrm flipV="1">
            <a:off x="4160838" y="3754438"/>
            <a:ext cx="0" cy="1712912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7" name="Line 130"/>
          <p:cNvSpPr>
            <a:spLocks noChangeShapeType="1"/>
          </p:cNvSpPr>
          <p:nvPr/>
        </p:nvSpPr>
        <p:spPr bwMode="auto">
          <a:xfrm flipH="1">
            <a:off x="4124326" y="5467350"/>
            <a:ext cx="36513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8" name="Rectangle 131"/>
          <p:cNvSpPr>
            <a:spLocks noChangeArrowheads="1"/>
          </p:cNvSpPr>
          <p:nvPr/>
        </p:nvSpPr>
        <p:spPr bwMode="auto">
          <a:xfrm>
            <a:off x="4011138" y="5402173"/>
            <a:ext cx="6412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0</a:t>
            </a:r>
            <a:endParaRPr kumimoji="0" lang="en-US" sz="1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9" name="Line 132"/>
          <p:cNvSpPr>
            <a:spLocks noChangeShapeType="1"/>
          </p:cNvSpPr>
          <p:nvPr/>
        </p:nvSpPr>
        <p:spPr bwMode="auto">
          <a:xfrm flipH="1">
            <a:off x="4124326" y="4611688"/>
            <a:ext cx="36513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0" name="Rectangle 133"/>
          <p:cNvSpPr>
            <a:spLocks noChangeArrowheads="1"/>
          </p:cNvSpPr>
          <p:nvPr/>
        </p:nvSpPr>
        <p:spPr bwMode="auto">
          <a:xfrm>
            <a:off x="3905340" y="4546511"/>
            <a:ext cx="16030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0.5</a:t>
            </a:r>
            <a:endParaRPr kumimoji="0" lang="en-US" sz="1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1" name="Line 134"/>
          <p:cNvSpPr>
            <a:spLocks noChangeShapeType="1"/>
          </p:cNvSpPr>
          <p:nvPr/>
        </p:nvSpPr>
        <p:spPr bwMode="auto">
          <a:xfrm flipH="1">
            <a:off x="4124326" y="3754438"/>
            <a:ext cx="36513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2" name="Rectangle 135"/>
          <p:cNvSpPr>
            <a:spLocks noChangeArrowheads="1"/>
          </p:cNvSpPr>
          <p:nvPr/>
        </p:nvSpPr>
        <p:spPr bwMode="auto">
          <a:xfrm>
            <a:off x="3905340" y="3689261"/>
            <a:ext cx="16030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1.0</a:t>
            </a:r>
            <a:endParaRPr kumimoji="0" lang="en-US" sz="1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" name="Rectangle 139"/>
          <p:cNvSpPr>
            <a:spLocks noChangeArrowheads="1"/>
          </p:cNvSpPr>
          <p:nvPr/>
        </p:nvSpPr>
        <p:spPr bwMode="auto">
          <a:xfrm>
            <a:off x="4764784" y="3778074"/>
            <a:ext cx="8976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*</a:t>
            </a:r>
            <a:endParaRPr kumimoji="0" lang="en-US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4" name="Rectangle 270"/>
          <p:cNvSpPr>
            <a:spLocks noChangeArrowheads="1"/>
          </p:cNvSpPr>
          <p:nvPr/>
        </p:nvSpPr>
        <p:spPr bwMode="auto">
          <a:xfrm rot="16200000">
            <a:off x="3267082" y="4429551"/>
            <a:ext cx="91691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15-HETE (</a:t>
            </a:r>
            <a:r>
              <a:rPr lang="en-US" sz="1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n</a:t>
            </a:r>
            <a:r>
              <a:rPr lang="en-US" sz="10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g</a:t>
            </a:r>
            <a:r>
              <a:rPr lang="en-US" sz="1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/ml)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5" name="Rectangle 270"/>
          <p:cNvSpPr>
            <a:spLocks noChangeArrowheads="1"/>
          </p:cNvSpPr>
          <p:nvPr/>
        </p:nvSpPr>
        <p:spPr bwMode="auto">
          <a:xfrm rot="16200000">
            <a:off x="-96787" y="7023134"/>
            <a:ext cx="85279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5-HETE (</a:t>
            </a:r>
            <a:r>
              <a:rPr lang="en-US" sz="1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n</a:t>
            </a:r>
            <a:r>
              <a:rPr lang="en-US" sz="10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g</a:t>
            </a:r>
            <a:r>
              <a:rPr lang="en-US" sz="1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/ml)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6" name="Rectangle 15"/>
          <p:cNvSpPr>
            <a:spLocks noChangeArrowheads="1"/>
          </p:cNvSpPr>
          <p:nvPr/>
        </p:nvSpPr>
        <p:spPr bwMode="auto">
          <a:xfrm rot="18900000">
            <a:off x="608252" y="7974954"/>
            <a:ext cx="91110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Healthy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plasma</a:t>
            </a:r>
            <a:endParaRPr kumimoji="0" lang="en-US" sz="1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7" name="Rectangle 15"/>
          <p:cNvSpPr>
            <a:spLocks noChangeArrowheads="1"/>
          </p:cNvSpPr>
          <p:nvPr/>
        </p:nvSpPr>
        <p:spPr bwMode="auto">
          <a:xfrm rot="18900000">
            <a:off x="1089150" y="7832575"/>
            <a:ext cx="108920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sz="1000" dirty="0" smtClean="0">
                <a:latin typeface="Times New Roman" pitchFamily="18" charset="0"/>
                <a:cs typeface="Times New Roman" pitchFamily="18" charset="0"/>
              </a:rPr>
              <a:t>AD </a:t>
            </a:r>
            <a:r>
              <a:rPr kumimoji="0" lang="en-US" sz="1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plasma</a:t>
            </a:r>
            <a:endParaRPr kumimoji="0" lang="en-US" sz="1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8" name="Rectangle 15"/>
          <p:cNvSpPr>
            <a:spLocks noChangeArrowheads="1"/>
          </p:cNvSpPr>
          <p:nvPr/>
        </p:nvSpPr>
        <p:spPr bwMode="auto">
          <a:xfrm rot="18900000">
            <a:off x="4051855" y="5385262"/>
            <a:ext cx="91110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Healthy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plasma</a:t>
            </a:r>
            <a:endParaRPr kumimoji="0" lang="en-US" sz="1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9" name="Rectangle 15"/>
          <p:cNvSpPr>
            <a:spLocks noChangeArrowheads="1"/>
          </p:cNvSpPr>
          <p:nvPr/>
        </p:nvSpPr>
        <p:spPr bwMode="auto">
          <a:xfrm rot="18900000">
            <a:off x="4494653" y="5252407"/>
            <a:ext cx="108920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sz="1000" dirty="0" smtClean="0">
                <a:latin typeface="Times New Roman" pitchFamily="18" charset="0"/>
                <a:cs typeface="Times New Roman" pitchFamily="18" charset="0"/>
              </a:rPr>
              <a:t>AD </a:t>
            </a:r>
            <a:r>
              <a:rPr kumimoji="0" lang="en-US" sz="1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plasma</a:t>
            </a:r>
            <a:endParaRPr kumimoji="0" lang="en-US" sz="1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0" name="TextBox 169"/>
          <p:cNvSpPr txBox="1"/>
          <p:nvPr/>
        </p:nvSpPr>
        <p:spPr>
          <a:xfrm>
            <a:off x="2759877" y="6493819"/>
            <a:ext cx="58862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latin typeface="Times New Roman" pitchFamily="18" charset="0"/>
                <a:cs typeface="Times New Roman" pitchFamily="18" charset="0"/>
              </a:rPr>
              <a:t>Standards</a:t>
            </a:r>
            <a:endParaRPr lang="en-GB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2759877" y="6824031"/>
            <a:ext cx="5084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latin typeface="Times New Roman" pitchFamily="18" charset="0"/>
                <a:cs typeface="Times New Roman" pitchFamily="18" charset="0"/>
              </a:rPr>
              <a:t>Healthy</a:t>
            </a:r>
          </a:p>
          <a:p>
            <a:r>
              <a:rPr lang="en-GB" sz="800" dirty="0" smtClean="0">
                <a:latin typeface="Times New Roman" pitchFamily="18" charset="0"/>
                <a:cs typeface="Times New Roman" pitchFamily="18" charset="0"/>
              </a:rPr>
              <a:t>plasma</a:t>
            </a:r>
            <a:endParaRPr lang="en-GB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2759877" y="7277353"/>
            <a:ext cx="4748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latin typeface="Times New Roman" pitchFamily="18" charset="0"/>
                <a:cs typeface="Times New Roman" pitchFamily="18" charset="0"/>
              </a:rPr>
              <a:t>AD  </a:t>
            </a:r>
          </a:p>
          <a:p>
            <a:r>
              <a:rPr lang="en-GB" sz="800" dirty="0" smtClean="0">
                <a:latin typeface="Times New Roman" pitchFamily="18" charset="0"/>
                <a:cs typeface="Times New Roman" pitchFamily="18" charset="0"/>
              </a:rPr>
              <a:t>plasma</a:t>
            </a:r>
            <a:endParaRPr lang="en-GB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3" name="TextBox 172"/>
          <p:cNvSpPr txBox="1"/>
          <p:nvPr/>
        </p:nvSpPr>
        <p:spPr>
          <a:xfrm>
            <a:off x="6159977" y="3903019"/>
            <a:ext cx="58862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latin typeface="Times New Roman" pitchFamily="18" charset="0"/>
                <a:cs typeface="Times New Roman" pitchFamily="18" charset="0"/>
              </a:rPr>
              <a:t>Standards</a:t>
            </a:r>
            <a:endParaRPr lang="en-GB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6159977" y="4254902"/>
            <a:ext cx="5084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latin typeface="Times New Roman" pitchFamily="18" charset="0"/>
                <a:cs typeface="Times New Roman" pitchFamily="18" charset="0"/>
              </a:rPr>
              <a:t>Healthy</a:t>
            </a:r>
          </a:p>
          <a:p>
            <a:r>
              <a:rPr lang="en-GB" sz="800" dirty="0" smtClean="0">
                <a:latin typeface="Times New Roman" pitchFamily="18" charset="0"/>
                <a:cs typeface="Times New Roman" pitchFamily="18" charset="0"/>
              </a:rPr>
              <a:t>plasma</a:t>
            </a:r>
            <a:endParaRPr lang="en-GB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5" name="TextBox 174"/>
          <p:cNvSpPr txBox="1"/>
          <p:nvPr/>
        </p:nvSpPr>
        <p:spPr>
          <a:xfrm>
            <a:off x="6159977" y="4729896"/>
            <a:ext cx="4748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latin typeface="Times New Roman" pitchFamily="18" charset="0"/>
                <a:cs typeface="Times New Roman" pitchFamily="18" charset="0"/>
              </a:rPr>
              <a:t>AD  </a:t>
            </a:r>
          </a:p>
          <a:p>
            <a:r>
              <a:rPr lang="en-GB" sz="800" dirty="0" smtClean="0">
                <a:latin typeface="Times New Roman" pitchFamily="18" charset="0"/>
                <a:cs typeface="Times New Roman" pitchFamily="18" charset="0"/>
              </a:rPr>
              <a:t>plasma</a:t>
            </a:r>
            <a:endParaRPr lang="en-GB" sz="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0270" y="6186183"/>
            <a:ext cx="1260000" cy="1670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7" name="TextBox 2"/>
          <p:cNvSpPr txBox="1">
            <a:spLocks noChangeArrowheads="1"/>
          </p:cNvSpPr>
          <p:nvPr/>
        </p:nvSpPr>
        <p:spPr bwMode="auto">
          <a:xfrm>
            <a:off x="3540125" y="3535363"/>
            <a:ext cx="25359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600" b="1" dirty="0" smtClean="0">
                <a:latin typeface="Times New Roman" pitchFamily="18" charset="0"/>
                <a:cs typeface="Times New Roman" pitchFamily="18" charset="0"/>
              </a:rPr>
              <a:t>f</a:t>
            </a:r>
            <a:endParaRPr lang="en-GB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8" name="TextBox 2"/>
          <p:cNvSpPr txBox="1">
            <a:spLocks noChangeArrowheads="1"/>
          </p:cNvSpPr>
          <p:nvPr/>
        </p:nvSpPr>
        <p:spPr bwMode="auto">
          <a:xfrm>
            <a:off x="73025" y="6113463"/>
            <a:ext cx="28725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600" b="1" dirty="0" smtClean="0">
                <a:latin typeface="Times New Roman" pitchFamily="18" charset="0"/>
                <a:cs typeface="Times New Roman" pitchFamily="18" charset="0"/>
              </a:rPr>
              <a:t>g</a:t>
            </a:r>
            <a:endParaRPr lang="en-GB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00306" y="345672"/>
            <a:ext cx="3068906" cy="2544884"/>
            <a:chOff x="2020851" y="3547508"/>
            <a:chExt cx="3068906" cy="2544884"/>
          </a:xfrm>
        </p:grpSpPr>
        <p:grpSp>
          <p:nvGrpSpPr>
            <p:cNvPr id="5" name="Group 566"/>
            <p:cNvGrpSpPr>
              <a:grpSpLocks/>
            </p:cNvGrpSpPr>
            <p:nvPr/>
          </p:nvGrpSpPr>
          <p:grpSpPr bwMode="auto">
            <a:xfrm>
              <a:off x="2604171" y="4817508"/>
              <a:ext cx="185738" cy="282575"/>
              <a:chOff x="2225675" y="4851400"/>
              <a:chExt cx="185737" cy="282575"/>
            </a:xfrm>
          </p:grpSpPr>
          <p:sp>
            <p:nvSpPr>
              <p:cNvPr id="72" name="Rectangle 96"/>
              <p:cNvSpPr>
                <a:spLocks noChangeArrowheads="1"/>
              </p:cNvSpPr>
              <p:nvPr/>
            </p:nvSpPr>
            <p:spPr bwMode="auto">
              <a:xfrm>
                <a:off x="2225675" y="4914900"/>
                <a:ext cx="185737" cy="21907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3" name="Freeform 97"/>
              <p:cNvSpPr>
                <a:spLocks/>
              </p:cNvSpPr>
              <p:nvPr/>
            </p:nvSpPr>
            <p:spPr bwMode="auto">
              <a:xfrm>
                <a:off x="2225675" y="4914900"/>
                <a:ext cx="184150" cy="219075"/>
              </a:xfrm>
              <a:custGeom>
                <a:avLst/>
                <a:gdLst>
                  <a:gd name="T0" fmla="*/ 0 w 101"/>
                  <a:gd name="T1" fmla="*/ 299961598 h 160"/>
                  <a:gd name="T2" fmla="*/ 0 w 101"/>
                  <a:gd name="T3" fmla="*/ 0 h 160"/>
                  <a:gd name="T4" fmla="*/ 335754678 w 101"/>
                  <a:gd name="T5" fmla="*/ 0 h 160"/>
                  <a:gd name="T6" fmla="*/ 335754678 w 101"/>
                  <a:gd name="T7" fmla="*/ 299961598 h 16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01" h="160">
                    <a:moveTo>
                      <a:pt x="0" y="160"/>
                    </a:moveTo>
                    <a:lnTo>
                      <a:pt x="0" y="0"/>
                    </a:lnTo>
                    <a:lnTo>
                      <a:pt x="101" y="0"/>
                    </a:lnTo>
                    <a:lnTo>
                      <a:pt x="101" y="16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4" name="Freeform 98"/>
              <p:cNvSpPr>
                <a:spLocks/>
              </p:cNvSpPr>
              <p:nvPr/>
            </p:nvSpPr>
            <p:spPr bwMode="auto">
              <a:xfrm>
                <a:off x="2273300" y="4851400"/>
                <a:ext cx="90487" cy="0"/>
              </a:xfrm>
              <a:custGeom>
                <a:avLst/>
                <a:gdLst>
                  <a:gd name="T0" fmla="*/ 0 w 50"/>
                  <a:gd name="T1" fmla="*/ 163757943 w 50"/>
                  <a:gd name="T2" fmla="*/ 0 w 50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50">
                    <a:moveTo>
                      <a:pt x="0" y="0"/>
                    </a:moveTo>
                    <a:lnTo>
                      <a:pt x="50" y="0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5" name="Line 99"/>
              <p:cNvSpPr>
                <a:spLocks noChangeShapeType="1"/>
              </p:cNvSpPr>
              <p:nvPr/>
            </p:nvSpPr>
            <p:spPr bwMode="auto">
              <a:xfrm>
                <a:off x="2317750" y="4851400"/>
                <a:ext cx="0" cy="6350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6" name="Group 565"/>
            <p:cNvGrpSpPr>
              <a:grpSpLocks/>
            </p:cNvGrpSpPr>
            <p:nvPr/>
          </p:nvGrpSpPr>
          <p:grpSpPr bwMode="auto">
            <a:xfrm>
              <a:off x="2924846" y="4061858"/>
              <a:ext cx="185738" cy="1038225"/>
              <a:chOff x="2506663" y="4095750"/>
              <a:chExt cx="185737" cy="1038225"/>
            </a:xfrm>
          </p:grpSpPr>
          <p:sp>
            <p:nvSpPr>
              <p:cNvPr id="68" name="Rectangle 100"/>
              <p:cNvSpPr>
                <a:spLocks noChangeArrowheads="1"/>
              </p:cNvSpPr>
              <p:nvPr/>
            </p:nvSpPr>
            <p:spPr bwMode="auto">
              <a:xfrm>
                <a:off x="2506663" y="4222750"/>
                <a:ext cx="185737" cy="911225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9" name="Freeform 101"/>
              <p:cNvSpPr>
                <a:spLocks/>
              </p:cNvSpPr>
              <p:nvPr/>
            </p:nvSpPr>
            <p:spPr bwMode="auto">
              <a:xfrm>
                <a:off x="2506663" y="4222750"/>
                <a:ext cx="184150" cy="911225"/>
              </a:xfrm>
              <a:custGeom>
                <a:avLst/>
                <a:gdLst>
                  <a:gd name="T0" fmla="*/ 0 w 101"/>
                  <a:gd name="T1" fmla="*/ 1248618046 h 665"/>
                  <a:gd name="T2" fmla="*/ 0 w 101"/>
                  <a:gd name="T3" fmla="*/ 0 h 665"/>
                  <a:gd name="T4" fmla="*/ 335754678 w 101"/>
                  <a:gd name="T5" fmla="*/ 0 h 665"/>
                  <a:gd name="T6" fmla="*/ 335754678 w 101"/>
                  <a:gd name="T7" fmla="*/ 1248618046 h 66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01" h="665">
                    <a:moveTo>
                      <a:pt x="0" y="665"/>
                    </a:moveTo>
                    <a:lnTo>
                      <a:pt x="0" y="0"/>
                    </a:lnTo>
                    <a:lnTo>
                      <a:pt x="101" y="0"/>
                    </a:lnTo>
                    <a:lnTo>
                      <a:pt x="101" y="665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0" name="Freeform 102"/>
              <p:cNvSpPr>
                <a:spLocks/>
              </p:cNvSpPr>
              <p:nvPr/>
            </p:nvSpPr>
            <p:spPr bwMode="auto">
              <a:xfrm>
                <a:off x="2554288" y="4095750"/>
                <a:ext cx="90487" cy="0"/>
              </a:xfrm>
              <a:custGeom>
                <a:avLst/>
                <a:gdLst>
                  <a:gd name="T0" fmla="*/ 0 w 50"/>
                  <a:gd name="T1" fmla="*/ 163757943 w 50"/>
                  <a:gd name="T2" fmla="*/ 0 w 50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50">
                    <a:moveTo>
                      <a:pt x="0" y="0"/>
                    </a:moveTo>
                    <a:lnTo>
                      <a:pt x="50" y="0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1" name="Line 103"/>
              <p:cNvSpPr>
                <a:spLocks noChangeShapeType="1"/>
              </p:cNvSpPr>
              <p:nvPr/>
            </p:nvSpPr>
            <p:spPr bwMode="auto">
              <a:xfrm>
                <a:off x="2598738" y="4095750"/>
                <a:ext cx="0" cy="12700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7" name="Group 564"/>
            <p:cNvGrpSpPr>
              <a:grpSpLocks/>
            </p:cNvGrpSpPr>
            <p:nvPr/>
          </p:nvGrpSpPr>
          <p:grpSpPr bwMode="auto">
            <a:xfrm>
              <a:off x="3245521" y="3941208"/>
              <a:ext cx="185738" cy="1158875"/>
              <a:chOff x="2787650" y="3975100"/>
              <a:chExt cx="185737" cy="1158875"/>
            </a:xfrm>
          </p:grpSpPr>
          <p:sp>
            <p:nvSpPr>
              <p:cNvPr id="64" name="Rectangle 104"/>
              <p:cNvSpPr>
                <a:spLocks noChangeArrowheads="1"/>
              </p:cNvSpPr>
              <p:nvPr/>
            </p:nvSpPr>
            <p:spPr bwMode="auto">
              <a:xfrm>
                <a:off x="2787650" y="4098925"/>
                <a:ext cx="185737" cy="1035050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5" name="Freeform 105"/>
              <p:cNvSpPr>
                <a:spLocks/>
              </p:cNvSpPr>
              <p:nvPr/>
            </p:nvSpPr>
            <p:spPr bwMode="auto">
              <a:xfrm>
                <a:off x="2787650" y="4098925"/>
                <a:ext cx="184150" cy="1035050"/>
              </a:xfrm>
              <a:custGeom>
                <a:avLst/>
                <a:gdLst>
                  <a:gd name="T0" fmla="*/ 0 w 101"/>
                  <a:gd name="T1" fmla="*/ 1418978149 h 755"/>
                  <a:gd name="T2" fmla="*/ 0 w 101"/>
                  <a:gd name="T3" fmla="*/ 0 h 755"/>
                  <a:gd name="T4" fmla="*/ 335754678 w 101"/>
                  <a:gd name="T5" fmla="*/ 0 h 755"/>
                  <a:gd name="T6" fmla="*/ 335754678 w 101"/>
                  <a:gd name="T7" fmla="*/ 1418978149 h 75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01" h="755">
                    <a:moveTo>
                      <a:pt x="0" y="755"/>
                    </a:moveTo>
                    <a:lnTo>
                      <a:pt x="0" y="0"/>
                    </a:lnTo>
                    <a:lnTo>
                      <a:pt x="101" y="0"/>
                    </a:lnTo>
                    <a:lnTo>
                      <a:pt x="101" y="755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6" name="Freeform 106"/>
              <p:cNvSpPr>
                <a:spLocks/>
              </p:cNvSpPr>
              <p:nvPr/>
            </p:nvSpPr>
            <p:spPr bwMode="auto">
              <a:xfrm>
                <a:off x="2833688" y="3975100"/>
                <a:ext cx="92075" cy="0"/>
              </a:xfrm>
              <a:custGeom>
                <a:avLst/>
                <a:gdLst>
                  <a:gd name="T0" fmla="*/ 0 w 50"/>
                  <a:gd name="T1" fmla="*/ 169556113 w 50"/>
                  <a:gd name="T2" fmla="*/ 0 w 50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50">
                    <a:moveTo>
                      <a:pt x="0" y="0"/>
                    </a:moveTo>
                    <a:lnTo>
                      <a:pt x="50" y="0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7" name="Line 107"/>
              <p:cNvSpPr>
                <a:spLocks noChangeShapeType="1"/>
              </p:cNvSpPr>
              <p:nvPr/>
            </p:nvSpPr>
            <p:spPr bwMode="auto">
              <a:xfrm>
                <a:off x="2879725" y="3975100"/>
                <a:ext cx="0" cy="12382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8" name="Group 563"/>
            <p:cNvGrpSpPr>
              <a:grpSpLocks/>
            </p:cNvGrpSpPr>
            <p:nvPr/>
          </p:nvGrpSpPr>
          <p:grpSpPr bwMode="auto">
            <a:xfrm>
              <a:off x="3566196" y="4828621"/>
              <a:ext cx="187325" cy="271462"/>
              <a:chOff x="3067050" y="4862513"/>
              <a:chExt cx="187325" cy="271462"/>
            </a:xfrm>
          </p:grpSpPr>
          <p:sp>
            <p:nvSpPr>
              <p:cNvPr id="60" name="Rectangle 108"/>
              <p:cNvSpPr>
                <a:spLocks noChangeArrowheads="1"/>
              </p:cNvSpPr>
              <p:nvPr/>
            </p:nvSpPr>
            <p:spPr bwMode="auto">
              <a:xfrm>
                <a:off x="3067050" y="4916488"/>
                <a:ext cx="187325" cy="217487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1" name="Freeform 109"/>
              <p:cNvSpPr>
                <a:spLocks/>
              </p:cNvSpPr>
              <p:nvPr/>
            </p:nvSpPr>
            <p:spPr bwMode="auto">
              <a:xfrm>
                <a:off x="3067050" y="4916488"/>
                <a:ext cx="184150" cy="217487"/>
              </a:xfrm>
              <a:custGeom>
                <a:avLst/>
                <a:gdLst>
                  <a:gd name="T0" fmla="*/ 0 w 101"/>
                  <a:gd name="T1" fmla="*/ 297488020 h 159"/>
                  <a:gd name="T2" fmla="*/ 0 w 101"/>
                  <a:gd name="T3" fmla="*/ 0 h 159"/>
                  <a:gd name="T4" fmla="*/ 335754678 w 101"/>
                  <a:gd name="T5" fmla="*/ 0 h 159"/>
                  <a:gd name="T6" fmla="*/ 335754678 w 101"/>
                  <a:gd name="T7" fmla="*/ 297488020 h 15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01" h="159">
                    <a:moveTo>
                      <a:pt x="0" y="159"/>
                    </a:moveTo>
                    <a:lnTo>
                      <a:pt x="0" y="0"/>
                    </a:lnTo>
                    <a:lnTo>
                      <a:pt x="101" y="0"/>
                    </a:lnTo>
                    <a:lnTo>
                      <a:pt x="101" y="159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2" name="Freeform 110"/>
              <p:cNvSpPr>
                <a:spLocks/>
              </p:cNvSpPr>
              <p:nvPr/>
            </p:nvSpPr>
            <p:spPr bwMode="auto">
              <a:xfrm>
                <a:off x="3114675" y="4862513"/>
                <a:ext cx="92075" cy="0"/>
              </a:xfrm>
              <a:custGeom>
                <a:avLst/>
                <a:gdLst>
                  <a:gd name="T0" fmla="*/ 0 w 50"/>
                  <a:gd name="T1" fmla="*/ 169556113 w 50"/>
                  <a:gd name="T2" fmla="*/ 0 w 50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50">
                    <a:moveTo>
                      <a:pt x="0" y="0"/>
                    </a:moveTo>
                    <a:lnTo>
                      <a:pt x="50" y="0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3" name="Line 111"/>
              <p:cNvSpPr>
                <a:spLocks noChangeShapeType="1"/>
              </p:cNvSpPr>
              <p:nvPr/>
            </p:nvSpPr>
            <p:spPr bwMode="auto">
              <a:xfrm>
                <a:off x="3160713" y="4862513"/>
                <a:ext cx="0" cy="5397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9" name="Group 562"/>
            <p:cNvGrpSpPr>
              <a:grpSpLocks/>
            </p:cNvGrpSpPr>
            <p:nvPr/>
          </p:nvGrpSpPr>
          <p:grpSpPr bwMode="auto">
            <a:xfrm>
              <a:off x="3888459" y="3872946"/>
              <a:ext cx="185737" cy="1227137"/>
              <a:chOff x="3348038" y="3906838"/>
              <a:chExt cx="185737" cy="1227137"/>
            </a:xfrm>
          </p:grpSpPr>
          <p:sp>
            <p:nvSpPr>
              <p:cNvPr id="56" name="Rectangle 112"/>
              <p:cNvSpPr>
                <a:spLocks noChangeArrowheads="1"/>
              </p:cNvSpPr>
              <p:nvPr/>
            </p:nvSpPr>
            <p:spPr bwMode="auto">
              <a:xfrm>
                <a:off x="3348038" y="4027488"/>
                <a:ext cx="185737" cy="1106487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7" name="Freeform 113"/>
              <p:cNvSpPr>
                <a:spLocks/>
              </p:cNvSpPr>
              <p:nvPr/>
            </p:nvSpPr>
            <p:spPr bwMode="auto">
              <a:xfrm>
                <a:off x="3348038" y="4027488"/>
                <a:ext cx="184150" cy="1106487"/>
              </a:xfrm>
              <a:custGeom>
                <a:avLst/>
                <a:gdLst>
                  <a:gd name="T0" fmla="*/ 0 w 101"/>
                  <a:gd name="T1" fmla="*/ 1517117077 h 807"/>
                  <a:gd name="T2" fmla="*/ 0 w 101"/>
                  <a:gd name="T3" fmla="*/ 0 h 807"/>
                  <a:gd name="T4" fmla="*/ 335754678 w 101"/>
                  <a:gd name="T5" fmla="*/ 0 h 807"/>
                  <a:gd name="T6" fmla="*/ 335754678 w 101"/>
                  <a:gd name="T7" fmla="*/ 1517117077 h 80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01" h="807">
                    <a:moveTo>
                      <a:pt x="0" y="807"/>
                    </a:moveTo>
                    <a:lnTo>
                      <a:pt x="0" y="0"/>
                    </a:lnTo>
                    <a:lnTo>
                      <a:pt x="101" y="0"/>
                    </a:lnTo>
                    <a:lnTo>
                      <a:pt x="101" y="807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8" name="Freeform 114"/>
              <p:cNvSpPr>
                <a:spLocks/>
              </p:cNvSpPr>
              <p:nvPr/>
            </p:nvSpPr>
            <p:spPr bwMode="auto">
              <a:xfrm>
                <a:off x="3395663" y="3906838"/>
                <a:ext cx="92075" cy="0"/>
              </a:xfrm>
              <a:custGeom>
                <a:avLst/>
                <a:gdLst>
                  <a:gd name="T0" fmla="*/ 0 w 50"/>
                  <a:gd name="T1" fmla="*/ 169556113 w 50"/>
                  <a:gd name="T2" fmla="*/ 0 w 50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50">
                    <a:moveTo>
                      <a:pt x="0" y="0"/>
                    </a:moveTo>
                    <a:lnTo>
                      <a:pt x="50" y="0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9" name="Line 115"/>
              <p:cNvSpPr>
                <a:spLocks noChangeShapeType="1"/>
              </p:cNvSpPr>
              <p:nvPr/>
            </p:nvSpPr>
            <p:spPr bwMode="auto">
              <a:xfrm>
                <a:off x="3441700" y="3906838"/>
                <a:ext cx="0" cy="12065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0" name="Group 561"/>
            <p:cNvGrpSpPr>
              <a:grpSpLocks/>
            </p:cNvGrpSpPr>
            <p:nvPr/>
          </p:nvGrpSpPr>
          <p:grpSpPr bwMode="auto">
            <a:xfrm>
              <a:off x="4209134" y="4736546"/>
              <a:ext cx="185737" cy="363537"/>
              <a:chOff x="3629025" y="4770438"/>
              <a:chExt cx="185737" cy="363537"/>
            </a:xfrm>
          </p:grpSpPr>
          <p:sp>
            <p:nvSpPr>
              <p:cNvPr id="52" name="Rectangle 116"/>
              <p:cNvSpPr>
                <a:spLocks noChangeArrowheads="1"/>
              </p:cNvSpPr>
              <p:nvPr/>
            </p:nvSpPr>
            <p:spPr bwMode="auto">
              <a:xfrm>
                <a:off x="3629025" y="4786313"/>
                <a:ext cx="185737" cy="347662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3" name="Freeform 117"/>
              <p:cNvSpPr>
                <a:spLocks/>
              </p:cNvSpPr>
              <p:nvPr/>
            </p:nvSpPr>
            <p:spPr bwMode="auto">
              <a:xfrm>
                <a:off x="3629025" y="4786313"/>
                <a:ext cx="184150" cy="347662"/>
              </a:xfrm>
              <a:custGeom>
                <a:avLst/>
                <a:gdLst>
                  <a:gd name="T0" fmla="*/ 0 w 101"/>
                  <a:gd name="T1" fmla="*/ 475861678 h 254"/>
                  <a:gd name="T2" fmla="*/ 0 w 101"/>
                  <a:gd name="T3" fmla="*/ 0 h 254"/>
                  <a:gd name="T4" fmla="*/ 335754678 w 101"/>
                  <a:gd name="T5" fmla="*/ 0 h 254"/>
                  <a:gd name="T6" fmla="*/ 335754678 w 101"/>
                  <a:gd name="T7" fmla="*/ 475861678 h 25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01" h="254">
                    <a:moveTo>
                      <a:pt x="0" y="254"/>
                    </a:moveTo>
                    <a:lnTo>
                      <a:pt x="0" y="0"/>
                    </a:lnTo>
                    <a:lnTo>
                      <a:pt x="101" y="0"/>
                    </a:lnTo>
                    <a:lnTo>
                      <a:pt x="101" y="254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4" name="Freeform 118"/>
              <p:cNvSpPr>
                <a:spLocks/>
              </p:cNvSpPr>
              <p:nvPr/>
            </p:nvSpPr>
            <p:spPr bwMode="auto">
              <a:xfrm>
                <a:off x="3676650" y="4770438"/>
                <a:ext cx="90487" cy="0"/>
              </a:xfrm>
              <a:custGeom>
                <a:avLst/>
                <a:gdLst>
                  <a:gd name="T0" fmla="*/ 0 w 50"/>
                  <a:gd name="T1" fmla="*/ 163757943 w 50"/>
                  <a:gd name="T2" fmla="*/ 0 w 50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50">
                    <a:moveTo>
                      <a:pt x="0" y="0"/>
                    </a:moveTo>
                    <a:lnTo>
                      <a:pt x="50" y="0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5" name="Line 119"/>
              <p:cNvSpPr>
                <a:spLocks noChangeShapeType="1"/>
              </p:cNvSpPr>
              <p:nvPr/>
            </p:nvSpPr>
            <p:spPr bwMode="auto">
              <a:xfrm>
                <a:off x="3722688" y="4770438"/>
                <a:ext cx="0" cy="1587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1" name="Group 560"/>
            <p:cNvGrpSpPr>
              <a:grpSpLocks/>
            </p:cNvGrpSpPr>
            <p:nvPr/>
          </p:nvGrpSpPr>
          <p:grpSpPr bwMode="auto">
            <a:xfrm>
              <a:off x="4529809" y="4401583"/>
              <a:ext cx="185737" cy="698500"/>
              <a:chOff x="3910013" y="4435475"/>
              <a:chExt cx="185737" cy="698500"/>
            </a:xfrm>
          </p:grpSpPr>
          <p:sp>
            <p:nvSpPr>
              <p:cNvPr id="48" name="Rectangle 120"/>
              <p:cNvSpPr>
                <a:spLocks noChangeArrowheads="1"/>
              </p:cNvSpPr>
              <p:nvPr/>
            </p:nvSpPr>
            <p:spPr bwMode="auto">
              <a:xfrm>
                <a:off x="3910013" y="4606925"/>
                <a:ext cx="185737" cy="527050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9" name="Freeform 121"/>
              <p:cNvSpPr>
                <a:spLocks/>
              </p:cNvSpPr>
              <p:nvPr/>
            </p:nvSpPr>
            <p:spPr bwMode="auto">
              <a:xfrm>
                <a:off x="3910013" y="4606925"/>
                <a:ext cx="184150" cy="527050"/>
              </a:xfrm>
              <a:custGeom>
                <a:avLst/>
                <a:gdLst>
                  <a:gd name="T0" fmla="*/ 0 w 101"/>
                  <a:gd name="T1" fmla="*/ 723389850 h 384"/>
                  <a:gd name="T2" fmla="*/ 0 w 101"/>
                  <a:gd name="T3" fmla="*/ 0 h 384"/>
                  <a:gd name="T4" fmla="*/ 335754678 w 101"/>
                  <a:gd name="T5" fmla="*/ 0 h 384"/>
                  <a:gd name="T6" fmla="*/ 335754678 w 101"/>
                  <a:gd name="T7" fmla="*/ 723389850 h 38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01" h="384">
                    <a:moveTo>
                      <a:pt x="0" y="384"/>
                    </a:moveTo>
                    <a:lnTo>
                      <a:pt x="0" y="0"/>
                    </a:lnTo>
                    <a:lnTo>
                      <a:pt x="101" y="0"/>
                    </a:lnTo>
                    <a:lnTo>
                      <a:pt x="101" y="384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0" name="Freeform 122"/>
              <p:cNvSpPr>
                <a:spLocks/>
              </p:cNvSpPr>
              <p:nvPr/>
            </p:nvSpPr>
            <p:spPr bwMode="auto">
              <a:xfrm>
                <a:off x="3957638" y="4435475"/>
                <a:ext cx="90487" cy="0"/>
              </a:xfrm>
              <a:custGeom>
                <a:avLst/>
                <a:gdLst>
                  <a:gd name="T0" fmla="*/ 0 w 50"/>
                  <a:gd name="T1" fmla="*/ 163757943 w 50"/>
                  <a:gd name="T2" fmla="*/ 0 w 50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50">
                    <a:moveTo>
                      <a:pt x="0" y="0"/>
                    </a:moveTo>
                    <a:lnTo>
                      <a:pt x="50" y="0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1" name="Line 123"/>
              <p:cNvSpPr>
                <a:spLocks noChangeShapeType="1"/>
              </p:cNvSpPr>
              <p:nvPr/>
            </p:nvSpPr>
            <p:spPr bwMode="auto">
              <a:xfrm>
                <a:off x="4003675" y="4435475"/>
                <a:ext cx="0" cy="17145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2" name="Group 559"/>
            <p:cNvGrpSpPr>
              <a:grpSpLocks/>
            </p:cNvGrpSpPr>
            <p:nvPr/>
          </p:nvGrpSpPr>
          <p:grpSpPr bwMode="auto">
            <a:xfrm>
              <a:off x="4850484" y="4668283"/>
              <a:ext cx="185737" cy="431800"/>
              <a:chOff x="4471988" y="4702175"/>
              <a:chExt cx="185737" cy="431800"/>
            </a:xfrm>
          </p:grpSpPr>
          <p:sp>
            <p:nvSpPr>
              <p:cNvPr id="44" name="Rectangle 128"/>
              <p:cNvSpPr>
                <a:spLocks noChangeArrowheads="1"/>
              </p:cNvSpPr>
              <p:nvPr/>
            </p:nvSpPr>
            <p:spPr bwMode="auto">
              <a:xfrm>
                <a:off x="4471988" y="4714875"/>
                <a:ext cx="185737" cy="419100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5" name="Freeform 129"/>
              <p:cNvSpPr>
                <a:spLocks/>
              </p:cNvSpPr>
              <p:nvPr/>
            </p:nvSpPr>
            <p:spPr bwMode="auto">
              <a:xfrm>
                <a:off x="4471988" y="4714875"/>
                <a:ext cx="184150" cy="419100"/>
              </a:xfrm>
              <a:custGeom>
                <a:avLst/>
                <a:gdLst>
                  <a:gd name="T0" fmla="*/ 0 w 101"/>
                  <a:gd name="T1" fmla="*/ 574002647 h 306"/>
                  <a:gd name="T2" fmla="*/ 0 w 101"/>
                  <a:gd name="T3" fmla="*/ 0 h 306"/>
                  <a:gd name="T4" fmla="*/ 335754678 w 101"/>
                  <a:gd name="T5" fmla="*/ 0 h 306"/>
                  <a:gd name="T6" fmla="*/ 335754678 w 101"/>
                  <a:gd name="T7" fmla="*/ 574002647 h 30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01" h="306">
                    <a:moveTo>
                      <a:pt x="0" y="306"/>
                    </a:moveTo>
                    <a:lnTo>
                      <a:pt x="0" y="0"/>
                    </a:lnTo>
                    <a:lnTo>
                      <a:pt x="101" y="0"/>
                    </a:lnTo>
                    <a:lnTo>
                      <a:pt x="101" y="306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" name="Freeform 130"/>
              <p:cNvSpPr>
                <a:spLocks/>
              </p:cNvSpPr>
              <p:nvPr/>
            </p:nvSpPr>
            <p:spPr bwMode="auto">
              <a:xfrm>
                <a:off x="4519613" y="4702175"/>
                <a:ext cx="90487" cy="0"/>
              </a:xfrm>
              <a:custGeom>
                <a:avLst/>
                <a:gdLst>
                  <a:gd name="T0" fmla="*/ 0 w 50"/>
                  <a:gd name="T1" fmla="*/ 163757943 w 50"/>
                  <a:gd name="T2" fmla="*/ 0 w 50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50">
                    <a:moveTo>
                      <a:pt x="0" y="0"/>
                    </a:moveTo>
                    <a:lnTo>
                      <a:pt x="50" y="0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7" name="Line 131"/>
              <p:cNvSpPr>
                <a:spLocks noChangeShapeType="1"/>
              </p:cNvSpPr>
              <p:nvPr/>
            </p:nvSpPr>
            <p:spPr bwMode="auto">
              <a:xfrm>
                <a:off x="4564063" y="4702175"/>
                <a:ext cx="0" cy="1270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3" name="Line 132"/>
            <p:cNvSpPr>
              <a:spLocks noChangeShapeType="1"/>
            </p:cNvSpPr>
            <p:nvPr/>
          </p:nvSpPr>
          <p:spPr bwMode="auto">
            <a:xfrm>
              <a:off x="2556546" y="5100083"/>
              <a:ext cx="253047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Line 142"/>
            <p:cNvSpPr>
              <a:spLocks noChangeShapeType="1"/>
            </p:cNvSpPr>
            <p:nvPr/>
          </p:nvSpPr>
          <p:spPr bwMode="auto">
            <a:xfrm flipV="1">
              <a:off x="2556546" y="3620533"/>
              <a:ext cx="0" cy="147955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Line 143"/>
            <p:cNvSpPr>
              <a:spLocks noChangeShapeType="1"/>
            </p:cNvSpPr>
            <p:nvPr/>
          </p:nvSpPr>
          <p:spPr bwMode="auto">
            <a:xfrm flipH="1">
              <a:off x="2493046" y="5100083"/>
              <a:ext cx="635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Rectangle 144"/>
            <p:cNvSpPr>
              <a:spLocks noChangeArrowheads="1"/>
            </p:cNvSpPr>
            <p:nvPr/>
          </p:nvSpPr>
          <p:spPr bwMode="auto">
            <a:xfrm>
              <a:off x="2398057" y="5027058"/>
              <a:ext cx="6412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en-US" sz="1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Line 145"/>
            <p:cNvSpPr>
              <a:spLocks noChangeShapeType="1"/>
            </p:cNvSpPr>
            <p:nvPr/>
          </p:nvSpPr>
          <p:spPr bwMode="auto">
            <a:xfrm flipH="1">
              <a:off x="2493046" y="4804808"/>
              <a:ext cx="635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Rectangle 146"/>
            <p:cNvSpPr>
              <a:spLocks noChangeArrowheads="1"/>
            </p:cNvSpPr>
            <p:nvPr/>
          </p:nvSpPr>
          <p:spPr bwMode="auto">
            <a:xfrm>
              <a:off x="2381795" y="4731783"/>
              <a:ext cx="6412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  <a:endParaRPr lang="en-US" sz="1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Line 147"/>
            <p:cNvSpPr>
              <a:spLocks noChangeShapeType="1"/>
            </p:cNvSpPr>
            <p:nvPr/>
          </p:nvSpPr>
          <p:spPr bwMode="auto">
            <a:xfrm flipH="1">
              <a:off x="2493046" y="4509533"/>
              <a:ext cx="635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Rectangle 148"/>
            <p:cNvSpPr>
              <a:spLocks noChangeArrowheads="1"/>
            </p:cNvSpPr>
            <p:nvPr/>
          </p:nvSpPr>
          <p:spPr bwMode="auto">
            <a:xfrm>
              <a:off x="2311263" y="4434921"/>
              <a:ext cx="12824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10</a:t>
              </a:r>
              <a:endParaRPr lang="en-US" sz="1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Line 149"/>
            <p:cNvSpPr>
              <a:spLocks noChangeShapeType="1"/>
            </p:cNvSpPr>
            <p:nvPr/>
          </p:nvSpPr>
          <p:spPr bwMode="auto">
            <a:xfrm flipH="1">
              <a:off x="2493046" y="4212671"/>
              <a:ext cx="635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Rectangle 150"/>
            <p:cNvSpPr>
              <a:spLocks noChangeArrowheads="1"/>
            </p:cNvSpPr>
            <p:nvPr/>
          </p:nvSpPr>
          <p:spPr bwMode="auto">
            <a:xfrm>
              <a:off x="2311263" y="4138058"/>
              <a:ext cx="12824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15</a:t>
              </a:r>
              <a:endParaRPr lang="en-US" sz="1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Line 151"/>
            <p:cNvSpPr>
              <a:spLocks noChangeShapeType="1"/>
            </p:cNvSpPr>
            <p:nvPr/>
          </p:nvSpPr>
          <p:spPr bwMode="auto">
            <a:xfrm flipH="1">
              <a:off x="2493046" y="3915808"/>
              <a:ext cx="635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Rectangle 152"/>
            <p:cNvSpPr>
              <a:spLocks noChangeArrowheads="1"/>
            </p:cNvSpPr>
            <p:nvPr/>
          </p:nvSpPr>
          <p:spPr bwMode="auto">
            <a:xfrm>
              <a:off x="2311263" y="3842783"/>
              <a:ext cx="12824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20</a:t>
              </a:r>
              <a:endParaRPr lang="en-US" sz="1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Line 153"/>
            <p:cNvSpPr>
              <a:spLocks noChangeShapeType="1"/>
            </p:cNvSpPr>
            <p:nvPr/>
          </p:nvSpPr>
          <p:spPr bwMode="auto">
            <a:xfrm flipH="1">
              <a:off x="2493046" y="3622121"/>
              <a:ext cx="635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Rectangle 154"/>
            <p:cNvSpPr>
              <a:spLocks noChangeArrowheads="1"/>
            </p:cNvSpPr>
            <p:nvPr/>
          </p:nvSpPr>
          <p:spPr bwMode="auto">
            <a:xfrm>
              <a:off x="2311263" y="3547508"/>
              <a:ext cx="12824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25</a:t>
              </a:r>
              <a:endParaRPr lang="en-US" sz="1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" name="Line 155"/>
            <p:cNvSpPr>
              <a:spLocks noChangeShapeType="1"/>
            </p:cNvSpPr>
            <p:nvPr/>
          </p:nvSpPr>
          <p:spPr bwMode="auto">
            <a:xfrm>
              <a:off x="2629532" y="3855483"/>
              <a:ext cx="4320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Line 160"/>
            <p:cNvSpPr>
              <a:spLocks noChangeShapeType="1"/>
            </p:cNvSpPr>
            <p:nvPr/>
          </p:nvSpPr>
          <p:spPr bwMode="auto">
            <a:xfrm>
              <a:off x="3269466" y="3855483"/>
              <a:ext cx="4320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" name="Line 161"/>
            <p:cNvSpPr>
              <a:spLocks noChangeShapeType="1"/>
            </p:cNvSpPr>
            <p:nvPr/>
          </p:nvSpPr>
          <p:spPr bwMode="auto">
            <a:xfrm>
              <a:off x="3647502" y="3707846"/>
              <a:ext cx="4320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" name="Rectangle 172"/>
            <p:cNvSpPr>
              <a:spLocks noChangeArrowheads="1"/>
            </p:cNvSpPr>
            <p:nvPr/>
          </p:nvSpPr>
          <p:spPr bwMode="auto">
            <a:xfrm>
              <a:off x="2743108" y="3714317"/>
              <a:ext cx="230832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***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Rectangle 173"/>
            <p:cNvSpPr>
              <a:spLocks noChangeArrowheads="1"/>
            </p:cNvSpPr>
            <p:nvPr/>
          </p:nvSpPr>
          <p:spPr bwMode="auto">
            <a:xfrm>
              <a:off x="3382870" y="3714317"/>
              <a:ext cx="230832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***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" name="Rectangle 174"/>
            <p:cNvSpPr>
              <a:spLocks noChangeArrowheads="1"/>
            </p:cNvSpPr>
            <p:nvPr/>
          </p:nvSpPr>
          <p:spPr bwMode="auto">
            <a:xfrm>
              <a:off x="3780645" y="3565092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**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3" name="Rectangle 175"/>
            <p:cNvSpPr>
              <a:spLocks noChangeArrowheads="1"/>
            </p:cNvSpPr>
            <p:nvPr/>
          </p:nvSpPr>
          <p:spPr bwMode="auto">
            <a:xfrm rot="16200000">
              <a:off x="1725257" y="4128317"/>
              <a:ext cx="775853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IL-6 (</a:t>
              </a:r>
              <a:r>
                <a:rPr lang="en-US" sz="1200" dirty="0" err="1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ng</a:t>
              </a:r>
              <a:r>
                <a:rPr lang="en-US" sz="12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/ml)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Rectangle 224"/>
            <p:cNvSpPr>
              <a:spLocks noChangeArrowheads="1"/>
            </p:cNvSpPr>
            <p:nvPr/>
          </p:nvSpPr>
          <p:spPr bwMode="auto">
            <a:xfrm rot="18900000">
              <a:off x="2518504" y="5245976"/>
              <a:ext cx="27090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Cells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Rectangle 225"/>
            <p:cNvSpPr>
              <a:spLocks noChangeArrowheads="1"/>
            </p:cNvSpPr>
            <p:nvPr/>
          </p:nvSpPr>
          <p:spPr bwMode="auto">
            <a:xfrm rot="18900000">
              <a:off x="2875700" y="5257984"/>
              <a:ext cx="219612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LPS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Rectangle 226"/>
            <p:cNvSpPr>
              <a:spLocks noChangeArrowheads="1"/>
            </p:cNvSpPr>
            <p:nvPr/>
          </p:nvSpPr>
          <p:spPr bwMode="auto">
            <a:xfrm rot="18900000">
              <a:off x="2629025" y="5348902"/>
              <a:ext cx="1065793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Healthy plasma </a:t>
              </a:r>
            </a:p>
            <a:p>
              <a:r>
                <a:rPr lang="en-US" sz="10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+ LPS</a:t>
              </a:r>
              <a:endParaRPr lang="en-US" sz="1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Rectangle 227"/>
            <p:cNvSpPr>
              <a:spLocks noChangeArrowheads="1"/>
            </p:cNvSpPr>
            <p:nvPr/>
          </p:nvSpPr>
          <p:spPr bwMode="auto">
            <a:xfrm rot="18900000">
              <a:off x="3059897" y="5381527"/>
              <a:ext cx="851221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Plasma (BDL)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Rectangle 229"/>
            <p:cNvSpPr>
              <a:spLocks noChangeArrowheads="1"/>
            </p:cNvSpPr>
            <p:nvPr/>
          </p:nvSpPr>
          <p:spPr bwMode="auto">
            <a:xfrm rot="18900000">
              <a:off x="3401997" y="5405154"/>
              <a:ext cx="706925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Indomethacin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" name="Rectangle 230"/>
            <p:cNvSpPr>
              <a:spLocks noChangeArrowheads="1"/>
            </p:cNvSpPr>
            <p:nvPr/>
          </p:nvSpPr>
          <p:spPr bwMode="auto">
            <a:xfrm rot="18900000">
              <a:off x="3918898" y="5338844"/>
              <a:ext cx="519373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SKF525A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Rectangle 231"/>
            <p:cNvSpPr>
              <a:spLocks noChangeArrowheads="1"/>
            </p:cNvSpPr>
            <p:nvPr/>
          </p:nvSpPr>
          <p:spPr bwMode="auto">
            <a:xfrm rot="18900000">
              <a:off x="4267167" y="5342093"/>
              <a:ext cx="500137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L-NAME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" name="Rectangle 233"/>
            <p:cNvSpPr>
              <a:spLocks noChangeArrowheads="1"/>
            </p:cNvSpPr>
            <p:nvPr/>
          </p:nvSpPr>
          <p:spPr bwMode="auto">
            <a:xfrm rot="18900000">
              <a:off x="4604047" y="5311872"/>
              <a:ext cx="48571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err="1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Baicalein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Line 247"/>
            <p:cNvSpPr>
              <a:spLocks noChangeShapeType="1"/>
            </p:cNvSpPr>
            <p:nvPr/>
          </p:nvSpPr>
          <p:spPr bwMode="auto">
            <a:xfrm>
              <a:off x="3136590" y="5863199"/>
              <a:ext cx="18360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Rectangle 268"/>
            <p:cNvSpPr>
              <a:spLocks noChangeArrowheads="1"/>
            </p:cNvSpPr>
            <p:nvPr/>
          </p:nvSpPr>
          <p:spPr bwMode="auto">
            <a:xfrm>
              <a:off x="3358549" y="5923115"/>
              <a:ext cx="1203856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1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BDL plasma (+ LPS)</a:t>
              </a:r>
              <a:endParaRPr lang="en-US" sz="11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76" name="TextBox 3"/>
          <p:cNvSpPr txBox="1">
            <a:spLocks noChangeArrowheads="1"/>
          </p:cNvSpPr>
          <p:nvPr/>
        </p:nvSpPr>
        <p:spPr bwMode="auto">
          <a:xfrm>
            <a:off x="1191" y="3011277"/>
            <a:ext cx="27603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600" b="1" dirty="0">
                <a:latin typeface="Times New Roman" pitchFamily="18" charset="0"/>
                <a:cs typeface="Times New Roman" pitchFamily="18" charset="0"/>
              </a:rPr>
              <a:t>c</a:t>
            </a:r>
          </a:p>
        </p:txBody>
      </p:sp>
      <p:sp>
        <p:nvSpPr>
          <p:cNvPr id="273" name="TextBox 272"/>
          <p:cNvSpPr txBox="1"/>
          <p:nvPr/>
        </p:nvSpPr>
        <p:spPr>
          <a:xfrm>
            <a:off x="-26327" y="-46701"/>
            <a:ext cx="10406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S Figure 2</a:t>
            </a:r>
            <a:endParaRPr lang="en-GB" sz="16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47" name="Group 346"/>
          <p:cNvGrpSpPr/>
          <p:nvPr/>
        </p:nvGrpSpPr>
        <p:grpSpPr>
          <a:xfrm>
            <a:off x="3698995" y="419064"/>
            <a:ext cx="2938535" cy="2453088"/>
            <a:chOff x="1744590" y="140707"/>
            <a:chExt cx="2938535" cy="2453088"/>
          </a:xfrm>
        </p:grpSpPr>
        <p:grpSp>
          <p:nvGrpSpPr>
            <p:cNvPr id="348" name="Group 573"/>
            <p:cNvGrpSpPr>
              <a:grpSpLocks/>
            </p:cNvGrpSpPr>
            <p:nvPr/>
          </p:nvGrpSpPr>
          <p:grpSpPr bwMode="auto">
            <a:xfrm>
              <a:off x="2197100" y="1391657"/>
              <a:ext cx="166688" cy="227013"/>
              <a:chOff x="2197100" y="8099425"/>
              <a:chExt cx="166688" cy="227013"/>
            </a:xfrm>
          </p:grpSpPr>
          <p:sp>
            <p:nvSpPr>
              <p:cNvPr id="473" name="Rectangle 6"/>
              <p:cNvSpPr>
                <a:spLocks noChangeArrowheads="1"/>
              </p:cNvSpPr>
              <p:nvPr/>
            </p:nvSpPr>
            <p:spPr bwMode="auto">
              <a:xfrm>
                <a:off x="2197100" y="8115300"/>
                <a:ext cx="166688" cy="21113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74" name="Freeform 7"/>
              <p:cNvSpPr>
                <a:spLocks/>
              </p:cNvSpPr>
              <p:nvPr/>
            </p:nvSpPr>
            <p:spPr bwMode="auto">
              <a:xfrm>
                <a:off x="2197100" y="8115300"/>
                <a:ext cx="165100" cy="211138"/>
              </a:xfrm>
              <a:custGeom>
                <a:avLst/>
                <a:gdLst>
                  <a:gd name="T0" fmla="*/ 0 w 91"/>
                  <a:gd name="T1" fmla="*/ 287608097 h 155"/>
                  <a:gd name="T2" fmla="*/ 0 w 91"/>
                  <a:gd name="T3" fmla="*/ 0 h 155"/>
                  <a:gd name="T4" fmla="*/ 299538571 w 91"/>
                  <a:gd name="T5" fmla="*/ 0 h 155"/>
                  <a:gd name="T6" fmla="*/ 299538571 w 91"/>
                  <a:gd name="T7" fmla="*/ 287608097 h 15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91" h="155">
                    <a:moveTo>
                      <a:pt x="0" y="155"/>
                    </a:moveTo>
                    <a:lnTo>
                      <a:pt x="0" y="0"/>
                    </a:lnTo>
                    <a:lnTo>
                      <a:pt x="91" y="0"/>
                    </a:lnTo>
                    <a:lnTo>
                      <a:pt x="91" y="155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75" name="Freeform 8"/>
              <p:cNvSpPr>
                <a:spLocks/>
              </p:cNvSpPr>
              <p:nvPr/>
            </p:nvSpPr>
            <p:spPr bwMode="auto">
              <a:xfrm>
                <a:off x="2238375" y="8099425"/>
                <a:ext cx="84138" cy="0"/>
              </a:xfrm>
              <a:custGeom>
                <a:avLst/>
                <a:gdLst>
                  <a:gd name="T0" fmla="*/ 0 w 46"/>
                  <a:gd name="T1" fmla="*/ 153895718 w 46"/>
                  <a:gd name="T2" fmla="*/ 0 w 4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46">
                    <a:moveTo>
                      <a:pt x="0" y="0"/>
                    </a:moveTo>
                    <a:lnTo>
                      <a:pt x="46" y="0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76" name="Line 9"/>
              <p:cNvSpPr>
                <a:spLocks noChangeShapeType="1"/>
              </p:cNvSpPr>
              <p:nvPr/>
            </p:nvSpPr>
            <p:spPr bwMode="auto">
              <a:xfrm>
                <a:off x="2279650" y="8099425"/>
                <a:ext cx="0" cy="1587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349" name="Group 572"/>
            <p:cNvGrpSpPr>
              <a:grpSpLocks/>
            </p:cNvGrpSpPr>
            <p:nvPr/>
          </p:nvGrpSpPr>
          <p:grpSpPr bwMode="auto">
            <a:xfrm>
              <a:off x="2557463" y="999545"/>
              <a:ext cx="166687" cy="619125"/>
              <a:chOff x="2447925" y="7707313"/>
              <a:chExt cx="166688" cy="619125"/>
            </a:xfrm>
          </p:grpSpPr>
          <p:sp>
            <p:nvSpPr>
              <p:cNvPr id="469" name="Rectangle 10"/>
              <p:cNvSpPr>
                <a:spLocks noChangeArrowheads="1"/>
              </p:cNvSpPr>
              <p:nvPr/>
            </p:nvSpPr>
            <p:spPr bwMode="auto">
              <a:xfrm>
                <a:off x="2447925" y="7770813"/>
                <a:ext cx="166688" cy="555625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70" name="Freeform 11"/>
              <p:cNvSpPr>
                <a:spLocks/>
              </p:cNvSpPr>
              <p:nvPr/>
            </p:nvSpPr>
            <p:spPr bwMode="auto">
              <a:xfrm>
                <a:off x="2447925" y="7770813"/>
                <a:ext cx="165100" cy="555625"/>
              </a:xfrm>
              <a:custGeom>
                <a:avLst/>
                <a:gdLst>
                  <a:gd name="T0" fmla="*/ 0 w 91"/>
                  <a:gd name="T1" fmla="*/ 760391972 h 406"/>
                  <a:gd name="T2" fmla="*/ 0 w 91"/>
                  <a:gd name="T3" fmla="*/ 0 h 406"/>
                  <a:gd name="T4" fmla="*/ 299538571 w 91"/>
                  <a:gd name="T5" fmla="*/ 0 h 406"/>
                  <a:gd name="T6" fmla="*/ 299538571 w 91"/>
                  <a:gd name="T7" fmla="*/ 760391972 h 40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91" h="406">
                    <a:moveTo>
                      <a:pt x="0" y="406"/>
                    </a:moveTo>
                    <a:lnTo>
                      <a:pt x="0" y="0"/>
                    </a:lnTo>
                    <a:lnTo>
                      <a:pt x="91" y="0"/>
                    </a:lnTo>
                    <a:lnTo>
                      <a:pt x="91" y="406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71" name="Freeform 12"/>
              <p:cNvSpPr>
                <a:spLocks/>
              </p:cNvSpPr>
              <p:nvPr/>
            </p:nvSpPr>
            <p:spPr bwMode="auto">
              <a:xfrm>
                <a:off x="2489200" y="7707313"/>
                <a:ext cx="84138" cy="0"/>
              </a:xfrm>
              <a:custGeom>
                <a:avLst/>
                <a:gdLst>
                  <a:gd name="T0" fmla="*/ 0 w 46"/>
                  <a:gd name="T1" fmla="*/ 153895718 w 46"/>
                  <a:gd name="T2" fmla="*/ 0 w 4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46">
                    <a:moveTo>
                      <a:pt x="0" y="0"/>
                    </a:moveTo>
                    <a:lnTo>
                      <a:pt x="46" y="0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72" name="Line 13"/>
              <p:cNvSpPr>
                <a:spLocks noChangeShapeType="1"/>
              </p:cNvSpPr>
              <p:nvPr/>
            </p:nvSpPr>
            <p:spPr bwMode="auto">
              <a:xfrm>
                <a:off x="2532063" y="7707313"/>
                <a:ext cx="0" cy="6350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350" name="Group 571"/>
            <p:cNvGrpSpPr>
              <a:grpSpLocks/>
            </p:cNvGrpSpPr>
            <p:nvPr/>
          </p:nvGrpSpPr>
          <p:grpSpPr bwMode="auto">
            <a:xfrm>
              <a:off x="2916238" y="1131307"/>
              <a:ext cx="168275" cy="487363"/>
              <a:chOff x="2698750" y="7839075"/>
              <a:chExt cx="168275" cy="487363"/>
            </a:xfrm>
          </p:grpSpPr>
          <p:sp>
            <p:nvSpPr>
              <p:cNvPr id="465" name="Rectangle 14"/>
              <p:cNvSpPr>
                <a:spLocks noChangeArrowheads="1"/>
              </p:cNvSpPr>
              <p:nvPr/>
            </p:nvSpPr>
            <p:spPr bwMode="auto">
              <a:xfrm>
                <a:off x="2698750" y="7885113"/>
                <a:ext cx="168275" cy="441325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6" name="Freeform 15"/>
              <p:cNvSpPr>
                <a:spLocks/>
              </p:cNvSpPr>
              <p:nvPr/>
            </p:nvSpPr>
            <p:spPr bwMode="auto">
              <a:xfrm>
                <a:off x="2698750" y="7885113"/>
                <a:ext cx="166688" cy="441325"/>
              </a:xfrm>
              <a:custGeom>
                <a:avLst/>
                <a:gdLst>
                  <a:gd name="T0" fmla="*/ 0 w 91"/>
                  <a:gd name="T1" fmla="*/ 602996147 h 323"/>
                  <a:gd name="T2" fmla="*/ 0 w 91"/>
                  <a:gd name="T3" fmla="*/ 0 h 323"/>
                  <a:gd name="T4" fmla="*/ 305328454 w 91"/>
                  <a:gd name="T5" fmla="*/ 0 h 323"/>
                  <a:gd name="T6" fmla="*/ 305328454 w 91"/>
                  <a:gd name="T7" fmla="*/ 602996147 h 32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91" h="323">
                    <a:moveTo>
                      <a:pt x="0" y="323"/>
                    </a:moveTo>
                    <a:lnTo>
                      <a:pt x="0" y="0"/>
                    </a:lnTo>
                    <a:lnTo>
                      <a:pt x="91" y="0"/>
                    </a:lnTo>
                    <a:lnTo>
                      <a:pt x="91" y="323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7" name="Freeform 16"/>
              <p:cNvSpPr>
                <a:spLocks/>
              </p:cNvSpPr>
              <p:nvPr/>
            </p:nvSpPr>
            <p:spPr bwMode="auto">
              <a:xfrm>
                <a:off x="2741613" y="7839075"/>
                <a:ext cx="82550" cy="0"/>
              </a:xfrm>
              <a:custGeom>
                <a:avLst/>
                <a:gdLst>
                  <a:gd name="T0" fmla="*/ 0 w 46"/>
                  <a:gd name="T1" fmla="*/ 148141359 w 46"/>
                  <a:gd name="T2" fmla="*/ 0 w 4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46">
                    <a:moveTo>
                      <a:pt x="0" y="0"/>
                    </a:moveTo>
                    <a:lnTo>
                      <a:pt x="46" y="0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8" name="Line 17"/>
              <p:cNvSpPr>
                <a:spLocks noChangeShapeType="1"/>
              </p:cNvSpPr>
              <p:nvPr/>
            </p:nvSpPr>
            <p:spPr bwMode="auto">
              <a:xfrm>
                <a:off x="2782888" y="7839075"/>
                <a:ext cx="0" cy="4603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351" name="Group 570"/>
            <p:cNvGrpSpPr>
              <a:grpSpLocks/>
            </p:cNvGrpSpPr>
            <p:nvPr/>
          </p:nvGrpSpPr>
          <p:grpSpPr bwMode="auto">
            <a:xfrm>
              <a:off x="3278188" y="747132"/>
              <a:ext cx="168275" cy="871538"/>
              <a:chOff x="3201988" y="7454900"/>
              <a:chExt cx="168275" cy="871538"/>
            </a:xfrm>
          </p:grpSpPr>
          <p:sp>
            <p:nvSpPr>
              <p:cNvPr id="461" name="Rectangle 22"/>
              <p:cNvSpPr>
                <a:spLocks noChangeArrowheads="1"/>
              </p:cNvSpPr>
              <p:nvPr/>
            </p:nvSpPr>
            <p:spPr bwMode="auto">
              <a:xfrm>
                <a:off x="3201988" y="7561263"/>
                <a:ext cx="168275" cy="765175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2" name="Freeform 23"/>
              <p:cNvSpPr>
                <a:spLocks/>
              </p:cNvSpPr>
              <p:nvPr/>
            </p:nvSpPr>
            <p:spPr bwMode="auto">
              <a:xfrm>
                <a:off x="3201988" y="7561263"/>
                <a:ext cx="165100" cy="765175"/>
              </a:xfrm>
              <a:custGeom>
                <a:avLst/>
                <a:gdLst>
                  <a:gd name="T0" fmla="*/ 0 w 91"/>
                  <a:gd name="T1" fmla="*/ 1047393167 h 559"/>
                  <a:gd name="T2" fmla="*/ 0 w 91"/>
                  <a:gd name="T3" fmla="*/ 0 h 559"/>
                  <a:gd name="T4" fmla="*/ 299538571 w 91"/>
                  <a:gd name="T5" fmla="*/ 0 h 559"/>
                  <a:gd name="T6" fmla="*/ 299538571 w 91"/>
                  <a:gd name="T7" fmla="*/ 1047393167 h 55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91" h="559">
                    <a:moveTo>
                      <a:pt x="0" y="559"/>
                    </a:moveTo>
                    <a:lnTo>
                      <a:pt x="0" y="0"/>
                    </a:lnTo>
                    <a:lnTo>
                      <a:pt x="91" y="0"/>
                    </a:lnTo>
                    <a:lnTo>
                      <a:pt x="91" y="559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3" name="Freeform 24"/>
              <p:cNvSpPr>
                <a:spLocks/>
              </p:cNvSpPr>
              <p:nvPr/>
            </p:nvSpPr>
            <p:spPr bwMode="auto">
              <a:xfrm>
                <a:off x="3243263" y="7454900"/>
                <a:ext cx="84138" cy="0"/>
              </a:xfrm>
              <a:custGeom>
                <a:avLst/>
                <a:gdLst>
                  <a:gd name="T0" fmla="*/ 0 w 46"/>
                  <a:gd name="T1" fmla="*/ 153895718 w 46"/>
                  <a:gd name="T2" fmla="*/ 0 w 4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46">
                    <a:moveTo>
                      <a:pt x="0" y="0"/>
                    </a:moveTo>
                    <a:lnTo>
                      <a:pt x="46" y="0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4" name="Line 25"/>
              <p:cNvSpPr>
                <a:spLocks noChangeShapeType="1"/>
              </p:cNvSpPr>
              <p:nvPr/>
            </p:nvSpPr>
            <p:spPr bwMode="auto">
              <a:xfrm>
                <a:off x="3286125" y="7454900"/>
                <a:ext cx="0" cy="10636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352" name="Group 569"/>
            <p:cNvGrpSpPr>
              <a:grpSpLocks/>
            </p:cNvGrpSpPr>
            <p:nvPr/>
          </p:nvGrpSpPr>
          <p:grpSpPr bwMode="auto">
            <a:xfrm>
              <a:off x="3640138" y="1293232"/>
              <a:ext cx="166687" cy="325438"/>
              <a:chOff x="3705225" y="8001000"/>
              <a:chExt cx="166688" cy="325438"/>
            </a:xfrm>
          </p:grpSpPr>
          <p:sp>
            <p:nvSpPr>
              <p:cNvPr id="457" name="Rectangle 30"/>
              <p:cNvSpPr>
                <a:spLocks noChangeArrowheads="1"/>
              </p:cNvSpPr>
              <p:nvPr/>
            </p:nvSpPr>
            <p:spPr bwMode="auto">
              <a:xfrm>
                <a:off x="3705225" y="8037513"/>
                <a:ext cx="166688" cy="288925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58" name="Freeform 31"/>
              <p:cNvSpPr>
                <a:spLocks/>
              </p:cNvSpPr>
              <p:nvPr/>
            </p:nvSpPr>
            <p:spPr bwMode="auto">
              <a:xfrm>
                <a:off x="3705225" y="8037513"/>
                <a:ext cx="165100" cy="288925"/>
              </a:xfrm>
              <a:custGeom>
                <a:avLst/>
                <a:gdLst>
                  <a:gd name="T0" fmla="*/ 0 w 91"/>
                  <a:gd name="T1" fmla="*/ 395628700 h 211"/>
                  <a:gd name="T2" fmla="*/ 0 w 91"/>
                  <a:gd name="T3" fmla="*/ 0 h 211"/>
                  <a:gd name="T4" fmla="*/ 299538571 w 91"/>
                  <a:gd name="T5" fmla="*/ 0 h 211"/>
                  <a:gd name="T6" fmla="*/ 299538571 w 91"/>
                  <a:gd name="T7" fmla="*/ 395628700 h 21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91" h="211">
                    <a:moveTo>
                      <a:pt x="0" y="211"/>
                    </a:moveTo>
                    <a:lnTo>
                      <a:pt x="0" y="0"/>
                    </a:lnTo>
                    <a:lnTo>
                      <a:pt x="91" y="0"/>
                    </a:lnTo>
                    <a:lnTo>
                      <a:pt x="91" y="211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59" name="Freeform 32"/>
              <p:cNvSpPr>
                <a:spLocks/>
              </p:cNvSpPr>
              <p:nvPr/>
            </p:nvSpPr>
            <p:spPr bwMode="auto">
              <a:xfrm>
                <a:off x="3746500" y="8001000"/>
                <a:ext cx="84138" cy="0"/>
              </a:xfrm>
              <a:custGeom>
                <a:avLst/>
                <a:gdLst>
                  <a:gd name="T0" fmla="*/ 0 w 46"/>
                  <a:gd name="T1" fmla="*/ 153895718 w 46"/>
                  <a:gd name="T2" fmla="*/ 0 w 4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46">
                    <a:moveTo>
                      <a:pt x="0" y="0"/>
                    </a:moveTo>
                    <a:lnTo>
                      <a:pt x="46" y="0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0" name="Line 33"/>
              <p:cNvSpPr>
                <a:spLocks noChangeShapeType="1"/>
              </p:cNvSpPr>
              <p:nvPr/>
            </p:nvSpPr>
            <p:spPr bwMode="auto">
              <a:xfrm>
                <a:off x="3787775" y="8001000"/>
                <a:ext cx="0" cy="3651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353" name="Group 568"/>
            <p:cNvGrpSpPr>
              <a:grpSpLocks/>
            </p:cNvGrpSpPr>
            <p:nvPr/>
          </p:nvGrpSpPr>
          <p:grpSpPr bwMode="auto">
            <a:xfrm>
              <a:off x="4000500" y="615370"/>
              <a:ext cx="168275" cy="1003300"/>
              <a:chOff x="3956050" y="7323138"/>
              <a:chExt cx="168275" cy="1003300"/>
            </a:xfrm>
          </p:grpSpPr>
          <p:sp>
            <p:nvSpPr>
              <p:cNvPr id="453" name="Rectangle 34"/>
              <p:cNvSpPr>
                <a:spLocks noChangeArrowheads="1"/>
              </p:cNvSpPr>
              <p:nvPr/>
            </p:nvSpPr>
            <p:spPr bwMode="auto">
              <a:xfrm>
                <a:off x="3956050" y="7448550"/>
                <a:ext cx="168275" cy="877888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54" name="Freeform 35"/>
              <p:cNvSpPr>
                <a:spLocks/>
              </p:cNvSpPr>
              <p:nvPr/>
            </p:nvSpPr>
            <p:spPr bwMode="auto">
              <a:xfrm>
                <a:off x="3956050" y="7448550"/>
                <a:ext cx="165100" cy="877888"/>
              </a:xfrm>
              <a:custGeom>
                <a:avLst/>
                <a:gdLst>
                  <a:gd name="T0" fmla="*/ 0 w 91"/>
                  <a:gd name="T1" fmla="*/ 1202320344 h 641"/>
                  <a:gd name="T2" fmla="*/ 0 w 91"/>
                  <a:gd name="T3" fmla="*/ 0 h 641"/>
                  <a:gd name="T4" fmla="*/ 299538571 w 91"/>
                  <a:gd name="T5" fmla="*/ 0 h 641"/>
                  <a:gd name="T6" fmla="*/ 299538571 w 91"/>
                  <a:gd name="T7" fmla="*/ 1202320344 h 64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91" h="641">
                    <a:moveTo>
                      <a:pt x="0" y="641"/>
                    </a:moveTo>
                    <a:lnTo>
                      <a:pt x="0" y="0"/>
                    </a:lnTo>
                    <a:lnTo>
                      <a:pt x="91" y="0"/>
                    </a:lnTo>
                    <a:lnTo>
                      <a:pt x="91" y="641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55" name="Freeform 36"/>
              <p:cNvSpPr>
                <a:spLocks/>
              </p:cNvSpPr>
              <p:nvPr/>
            </p:nvSpPr>
            <p:spPr bwMode="auto">
              <a:xfrm>
                <a:off x="3997325" y="7323138"/>
                <a:ext cx="84138" cy="0"/>
              </a:xfrm>
              <a:custGeom>
                <a:avLst/>
                <a:gdLst>
                  <a:gd name="T0" fmla="*/ 0 w 46"/>
                  <a:gd name="T1" fmla="*/ 153895718 w 46"/>
                  <a:gd name="T2" fmla="*/ 0 w 4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46">
                    <a:moveTo>
                      <a:pt x="0" y="0"/>
                    </a:moveTo>
                    <a:lnTo>
                      <a:pt x="46" y="0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56" name="Line 37"/>
              <p:cNvSpPr>
                <a:spLocks noChangeShapeType="1"/>
              </p:cNvSpPr>
              <p:nvPr/>
            </p:nvSpPr>
            <p:spPr bwMode="auto">
              <a:xfrm>
                <a:off x="4040188" y="7323138"/>
                <a:ext cx="0" cy="12541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354" name="Group 567"/>
            <p:cNvGrpSpPr>
              <a:grpSpLocks/>
            </p:cNvGrpSpPr>
            <p:nvPr/>
          </p:nvGrpSpPr>
          <p:grpSpPr bwMode="auto">
            <a:xfrm>
              <a:off x="4360863" y="905882"/>
              <a:ext cx="168275" cy="712788"/>
              <a:chOff x="4206875" y="7613650"/>
              <a:chExt cx="168275" cy="712788"/>
            </a:xfrm>
          </p:grpSpPr>
          <p:sp>
            <p:nvSpPr>
              <p:cNvPr id="449" name="Rectangle 38"/>
              <p:cNvSpPr>
                <a:spLocks noChangeArrowheads="1"/>
              </p:cNvSpPr>
              <p:nvPr/>
            </p:nvSpPr>
            <p:spPr bwMode="auto">
              <a:xfrm>
                <a:off x="4206875" y="7685088"/>
                <a:ext cx="168275" cy="641350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50" name="Freeform 39"/>
              <p:cNvSpPr>
                <a:spLocks/>
              </p:cNvSpPr>
              <p:nvPr/>
            </p:nvSpPr>
            <p:spPr bwMode="auto">
              <a:xfrm>
                <a:off x="4206875" y="7685088"/>
                <a:ext cx="166688" cy="641350"/>
              </a:xfrm>
              <a:custGeom>
                <a:avLst/>
                <a:gdLst>
                  <a:gd name="T0" fmla="*/ 0 w 91"/>
                  <a:gd name="T1" fmla="*/ 878909877 h 468"/>
                  <a:gd name="T2" fmla="*/ 0 w 91"/>
                  <a:gd name="T3" fmla="*/ 0 h 468"/>
                  <a:gd name="T4" fmla="*/ 305328454 w 91"/>
                  <a:gd name="T5" fmla="*/ 0 h 468"/>
                  <a:gd name="T6" fmla="*/ 305328454 w 91"/>
                  <a:gd name="T7" fmla="*/ 878909877 h 46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91" h="468">
                    <a:moveTo>
                      <a:pt x="0" y="468"/>
                    </a:moveTo>
                    <a:lnTo>
                      <a:pt x="0" y="0"/>
                    </a:lnTo>
                    <a:lnTo>
                      <a:pt x="91" y="0"/>
                    </a:lnTo>
                    <a:lnTo>
                      <a:pt x="91" y="468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51" name="Freeform 40"/>
              <p:cNvSpPr>
                <a:spLocks/>
              </p:cNvSpPr>
              <p:nvPr/>
            </p:nvSpPr>
            <p:spPr bwMode="auto">
              <a:xfrm>
                <a:off x="4249738" y="7613650"/>
                <a:ext cx="84138" cy="0"/>
              </a:xfrm>
              <a:custGeom>
                <a:avLst/>
                <a:gdLst>
                  <a:gd name="T0" fmla="*/ 0 w 46"/>
                  <a:gd name="T1" fmla="*/ 153895718 w 46"/>
                  <a:gd name="T2" fmla="*/ 0 w 4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46">
                    <a:moveTo>
                      <a:pt x="0" y="0"/>
                    </a:moveTo>
                    <a:lnTo>
                      <a:pt x="46" y="0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52" name="Line 41"/>
              <p:cNvSpPr>
                <a:spLocks noChangeShapeType="1"/>
              </p:cNvSpPr>
              <p:nvPr/>
            </p:nvSpPr>
            <p:spPr bwMode="auto">
              <a:xfrm>
                <a:off x="4291013" y="7613650"/>
                <a:ext cx="0" cy="7143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355" name="Line 46"/>
            <p:cNvSpPr>
              <a:spLocks noChangeShapeType="1"/>
            </p:cNvSpPr>
            <p:nvPr/>
          </p:nvSpPr>
          <p:spPr bwMode="auto">
            <a:xfrm>
              <a:off x="2154238" y="1618670"/>
              <a:ext cx="252888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6" name="Line 57"/>
            <p:cNvSpPr>
              <a:spLocks noChangeShapeType="1"/>
            </p:cNvSpPr>
            <p:nvPr/>
          </p:nvSpPr>
          <p:spPr bwMode="auto">
            <a:xfrm flipV="1">
              <a:off x="2154238" y="140707"/>
              <a:ext cx="0" cy="147796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7" name="Line 58"/>
            <p:cNvSpPr>
              <a:spLocks noChangeShapeType="1"/>
            </p:cNvSpPr>
            <p:nvPr/>
          </p:nvSpPr>
          <p:spPr bwMode="auto">
            <a:xfrm flipH="1">
              <a:off x="2090738" y="1618670"/>
              <a:ext cx="635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8" name="Rectangle 59"/>
            <p:cNvSpPr>
              <a:spLocks noChangeArrowheads="1"/>
            </p:cNvSpPr>
            <p:nvPr/>
          </p:nvSpPr>
          <p:spPr bwMode="auto">
            <a:xfrm>
              <a:off x="1984545" y="1539707"/>
              <a:ext cx="6412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9" name="Line 60"/>
            <p:cNvSpPr>
              <a:spLocks noChangeShapeType="1"/>
            </p:cNvSpPr>
            <p:nvPr/>
          </p:nvSpPr>
          <p:spPr bwMode="auto">
            <a:xfrm flipH="1">
              <a:off x="2090738" y="963032"/>
              <a:ext cx="635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0" name="Rectangle 61"/>
            <p:cNvSpPr>
              <a:spLocks noChangeArrowheads="1"/>
            </p:cNvSpPr>
            <p:nvPr/>
          </p:nvSpPr>
          <p:spPr bwMode="auto">
            <a:xfrm>
              <a:off x="1984545" y="882482"/>
              <a:ext cx="6412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1" name="Line 62"/>
            <p:cNvSpPr>
              <a:spLocks noChangeShapeType="1"/>
            </p:cNvSpPr>
            <p:nvPr/>
          </p:nvSpPr>
          <p:spPr bwMode="auto">
            <a:xfrm flipH="1">
              <a:off x="2090738" y="304220"/>
              <a:ext cx="635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2" name="Rectangle 63"/>
            <p:cNvSpPr>
              <a:spLocks noChangeArrowheads="1"/>
            </p:cNvSpPr>
            <p:nvPr/>
          </p:nvSpPr>
          <p:spPr bwMode="auto">
            <a:xfrm>
              <a:off x="1984545" y="225257"/>
              <a:ext cx="6412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3" name="Line 67"/>
            <p:cNvSpPr>
              <a:spLocks noChangeShapeType="1"/>
            </p:cNvSpPr>
            <p:nvPr/>
          </p:nvSpPr>
          <p:spPr bwMode="auto">
            <a:xfrm>
              <a:off x="2918273" y="678076"/>
              <a:ext cx="5040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4" name="Rectangle 69"/>
            <p:cNvSpPr>
              <a:spLocks noChangeArrowheads="1"/>
            </p:cNvSpPr>
            <p:nvPr/>
          </p:nvSpPr>
          <p:spPr bwMode="auto">
            <a:xfrm rot="16200000">
              <a:off x="1410524" y="810427"/>
              <a:ext cx="85279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IL-10 (</a:t>
              </a:r>
              <a:r>
                <a:rPr lang="en-US" sz="1200" dirty="0" err="1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ng</a:t>
              </a:r>
              <a:r>
                <a:rPr lang="en-US" sz="12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/ml)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5" name="Rectangle 85"/>
            <p:cNvSpPr>
              <a:spLocks noChangeArrowheads="1"/>
            </p:cNvSpPr>
            <p:nvPr/>
          </p:nvSpPr>
          <p:spPr bwMode="auto">
            <a:xfrm>
              <a:off x="3133434" y="539703"/>
              <a:ext cx="7694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*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5" name="Rectangle 87"/>
            <p:cNvSpPr>
              <a:spLocks noChangeArrowheads="1"/>
            </p:cNvSpPr>
            <p:nvPr/>
          </p:nvSpPr>
          <p:spPr bwMode="auto">
            <a:xfrm>
              <a:off x="3447759" y="412703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**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6" name="Line 90"/>
            <p:cNvSpPr>
              <a:spLocks noChangeShapeType="1"/>
            </p:cNvSpPr>
            <p:nvPr/>
          </p:nvSpPr>
          <p:spPr bwMode="auto">
            <a:xfrm>
              <a:off x="2222633" y="910645"/>
              <a:ext cx="4320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7" name="Rectangle 91"/>
            <p:cNvSpPr>
              <a:spLocks noChangeArrowheads="1"/>
            </p:cNvSpPr>
            <p:nvPr/>
          </p:nvSpPr>
          <p:spPr bwMode="auto">
            <a:xfrm>
              <a:off x="2423822" y="776240"/>
              <a:ext cx="7694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*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8" name="Rectangle 224"/>
            <p:cNvSpPr>
              <a:spLocks noChangeArrowheads="1"/>
            </p:cNvSpPr>
            <p:nvPr/>
          </p:nvSpPr>
          <p:spPr bwMode="auto">
            <a:xfrm rot="18900000">
              <a:off x="2119915" y="1747379"/>
              <a:ext cx="27090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Cells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0" name="Rectangle 225"/>
            <p:cNvSpPr>
              <a:spLocks noChangeArrowheads="1"/>
            </p:cNvSpPr>
            <p:nvPr/>
          </p:nvSpPr>
          <p:spPr bwMode="auto">
            <a:xfrm rot="18900000">
              <a:off x="2477111" y="1759387"/>
              <a:ext cx="219612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LPS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1" name="Rectangle 226"/>
            <p:cNvSpPr>
              <a:spLocks noChangeArrowheads="1"/>
            </p:cNvSpPr>
            <p:nvPr/>
          </p:nvSpPr>
          <p:spPr bwMode="auto">
            <a:xfrm rot="18900000">
              <a:off x="2226809" y="1909223"/>
              <a:ext cx="97530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Healthy plasma</a:t>
              </a:r>
            </a:p>
            <a:p>
              <a:r>
                <a:rPr lang="en-US" sz="10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+ LPS</a:t>
              </a:r>
              <a:endParaRPr lang="en-US" sz="1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2" name="Rectangle 227"/>
            <p:cNvSpPr>
              <a:spLocks noChangeArrowheads="1"/>
            </p:cNvSpPr>
            <p:nvPr/>
          </p:nvSpPr>
          <p:spPr bwMode="auto">
            <a:xfrm rot="18900000">
              <a:off x="2761788" y="1882930"/>
              <a:ext cx="851221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Plasma (BDL)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3" name="Rectangle 229"/>
            <p:cNvSpPr>
              <a:spLocks noChangeArrowheads="1"/>
            </p:cNvSpPr>
            <p:nvPr/>
          </p:nvSpPr>
          <p:spPr bwMode="auto">
            <a:xfrm rot="18900000">
              <a:off x="3134032" y="1906557"/>
              <a:ext cx="706925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Indomethacin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4" name="Rectangle 230"/>
            <p:cNvSpPr>
              <a:spLocks noChangeArrowheads="1"/>
            </p:cNvSpPr>
            <p:nvPr/>
          </p:nvSpPr>
          <p:spPr bwMode="auto">
            <a:xfrm rot="18900000">
              <a:off x="3681077" y="1840247"/>
              <a:ext cx="519373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SKF525A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5" name="Rectangle 231"/>
            <p:cNvSpPr>
              <a:spLocks noChangeArrowheads="1"/>
            </p:cNvSpPr>
            <p:nvPr/>
          </p:nvSpPr>
          <p:spPr bwMode="auto">
            <a:xfrm rot="18900000">
              <a:off x="4039394" y="1843496"/>
              <a:ext cx="500137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L-NAME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6" name="Line 247"/>
            <p:cNvSpPr>
              <a:spLocks noChangeShapeType="1"/>
            </p:cNvSpPr>
            <p:nvPr/>
          </p:nvSpPr>
          <p:spPr bwMode="auto">
            <a:xfrm>
              <a:off x="2738001" y="2364602"/>
              <a:ext cx="18360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7" name="Rectangle 268"/>
            <p:cNvSpPr>
              <a:spLocks noChangeArrowheads="1"/>
            </p:cNvSpPr>
            <p:nvPr/>
          </p:nvSpPr>
          <p:spPr bwMode="auto">
            <a:xfrm>
              <a:off x="2959960" y="2424518"/>
              <a:ext cx="1203856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1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BDL plasma (+ LPS)</a:t>
              </a:r>
              <a:endParaRPr lang="en-US" sz="11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8" name="Line 67"/>
            <p:cNvSpPr>
              <a:spLocks noChangeShapeType="1"/>
            </p:cNvSpPr>
            <p:nvPr/>
          </p:nvSpPr>
          <p:spPr bwMode="auto">
            <a:xfrm>
              <a:off x="3293095" y="577163"/>
              <a:ext cx="5040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77" name="TextBox 3"/>
          <p:cNvSpPr txBox="1">
            <a:spLocks noChangeArrowheads="1"/>
          </p:cNvSpPr>
          <p:nvPr/>
        </p:nvSpPr>
        <p:spPr bwMode="auto">
          <a:xfrm>
            <a:off x="78271" y="197615"/>
            <a:ext cx="28725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600" b="1" dirty="0"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  <p:sp>
        <p:nvSpPr>
          <p:cNvPr id="478" name="TextBox 3"/>
          <p:cNvSpPr txBox="1">
            <a:spLocks noChangeArrowheads="1"/>
          </p:cNvSpPr>
          <p:nvPr/>
        </p:nvSpPr>
        <p:spPr bwMode="auto">
          <a:xfrm>
            <a:off x="3549755" y="193979"/>
            <a:ext cx="29848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600" b="1" dirty="0">
                <a:latin typeface="Times New Roman" pitchFamily="18" charset="0"/>
                <a:cs typeface="Times New Roman" pitchFamily="18" charset="0"/>
              </a:rPr>
              <a:t>b</a:t>
            </a:r>
          </a:p>
        </p:txBody>
      </p:sp>
      <p:sp>
        <p:nvSpPr>
          <p:cNvPr id="212" name="AutoShape 3"/>
          <p:cNvSpPr>
            <a:spLocks noChangeAspect="1" noChangeArrowheads="1" noTextEdit="1"/>
          </p:cNvSpPr>
          <p:nvPr/>
        </p:nvSpPr>
        <p:spPr bwMode="auto">
          <a:xfrm>
            <a:off x="624080" y="6566942"/>
            <a:ext cx="1462087" cy="211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6" name="AutoShape 3"/>
          <p:cNvSpPr>
            <a:spLocks noChangeAspect="1" noChangeArrowheads="1" noTextEdit="1"/>
          </p:cNvSpPr>
          <p:nvPr/>
        </p:nvSpPr>
        <p:spPr bwMode="auto">
          <a:xfrm>
            <a:off x="658246" y="6200956"/>
            <a:ext cx="1440000" cy="255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222" name="Group 221"/>
          <p:cNvGrpSpPr/>
          <p:nvPr/>
        </p:nvGrpSpPr>
        <p:grpSpPr>
          <a:xfrm>
            <a:off x="1896052" y="2996986"/>
            <a:ext cx="1921864" cy="3039412"/>
            <a:chOff x="4160568" y="2339301"/>
            <a:chExt cx="1921864" cy="3039412"/>
          </a:xfrm>
        </p:grpSpPr>
        <p:sp>
          <p:nvSpPr>
            <p:cNvPr id="310" name="Rectangle 69"/>
            <p:cNvSpPr>
              <a:spLocks noChangeArrowheads="1"/>
            </p:cNvSpPr>
            <p:nvPr/>
          </p:nvSpPr>
          <p:spPr bwMode="auto">
            <a:xfrm rot="16200000">
              <a:off x="3826502" y="3496278"/>
              <a:ext cx="85279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IL-10 (</a:t>
              </a:r>
              <a:r>
                <a:rPr lang="en-US" sz="1200" dirty="0" err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r>
                <a:rPr lang="en-US" sz="1200" dirty="0" err="1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g</a:t>
              </a:r>
              <a:r>
                <a:rPr lang="en-US" sz="12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/ml)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366" name="Group 365"/>
            <p:cNvGrpSpPr/>
            <p:nvPr/>
          </p:nvGrpSpPr>
          <p:grpSpPr>
            <a:xfrm>
              <a:off x="4375198" y="2339301"/>
              <a:ext cx="1707234" cy="3039412"/>
              <a:chOff x="4375198" y="2339301"/>
              <a:chExt cx="1707234" cy="3039412"/>
            </a:xfrm>
          </p:grpSpPr>
          <p:sp>
            <p:nvSpPr>
              <p:cNvPr id="367" name="Rectangle 153"/>
              <p:cNvSpPr>
                <a:spLocks noChangeArrowheads="1"/>
              </p:cNvSpPr>
              <p:nvPr/>
            </p:nvSpPr>
            <p:spPr bwMode="auto">
              <a:xfrm>
                <a:off x="4655258" y="4228873"/>
                <a:ext cx="165100" cy="22701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68" name="Freeform 154"/>
              <p:cNvSpPr>
                <a:spLocks/>
              </p:cNvSpPr>
              <p:nvPr/>
            </p:nvSpPr>
            <p:spPr bwMode="auto">
              <a:xfrm>
                <a:off x="4655258" y="4228873"/>
                <a:ext cx="163513" cy="227013"/>
              </a:xfrm>
              <a:custGeom>
                <a:avLst/>
                <a:gdLst>
                  <a:gd name="T0" fmla="*/ 0 w 191"/>
                  <a:gd name="T1" fmla="*/ 149 h 149"/>
                  <a:gd name="T2" fmla="*/ 0 w 191"/>
                  <a:gd name="T3" fmla="*/ 0 h 149"/>
                  <a:gd name="T4" fmla="*/ 191 w 191"/>
                  <a:gd name="T5" fmla="*/ 0 h 149"/>
                  <a:gd name="T6" fmla="*/ 191 w 191"/>
                  <a:gd name="T7" fmla="*/ 149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1" h="149">
                    <a:moveTo>
                      <a:pt x="0" y="149"/>
                    </a:moveTo>
                    <a:lnTo>
                      <a:pt x="0" y="0"/>
                    </a:lnTo>
                    <a:lnTo>
                      <a:pt x="191" y="0"/>
                    </a:lnTo>
                    <a:lnTo>
                      <a:pt x="191" y="149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69" name="Freeform 155"/>
              <p:cNvSpPr>
                <a:spLocks/>
              </p:cNvSpPr>
              <p:nvPr/>
            </p:nvSpPr>
            <p:spPr bwMode="auto">
              <a:xfrm>
                <a:off x="4696533" y="4166961"/>
                <a:ext cx="82550" cy="0"/>
              </a:xfrm>
              <a:custGeom>
                <a:avLst/>
                <a:gdLst>
                  <a:gd name="T0" fmla="*/ 0 w 96"/>
                  <a:gd name="T1" fmla="*/ 96 w 96"/>
                  <a:gd name="T2" fmla="*/ 0 w 9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96">
                    <a:moveTo>
                      <a:pt x="0" y="0"/>
                    </a:moveTo>
                    <a:lnTo>
                      <a:pt x="96" y="0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70" name="Line 156"/>
              <p:cNvSpPr>
                <a:spLocks noChangeShapeType="1"/>
              </p:cNvSpPr>
              <p:nvPr/>
            </p:nvSpPr>
            <p:spPr bwMode="auto">
              <a:xfrm>
                <a:off x="4737808" y="4166961"/>
                <a:ext cx="0" cy="6191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71" name="Rectangle 157"/>
              <p:cNvSpPr>
                <a:spLocks noChangeArrowheads="1"/>
              </p:cNvSpPr>
              <p:nvPr/>
            </p:nvSpPr>
            <p:spPr bwMode="auto">
              <a:xfrm>
                <a:off x="5023484" y="3630386"/>
                <a:ext cx="165100" cy="825500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72" name="Freeform 158"/>
              <p:cNvSpPr>
                <a:spLocks/>
              </p:cNvSpPr>
              <p:nvPr/>
            </p:nvSpPr>
            <p:spPr bwMode="auto">
              <a:xfrm>
                <a:off x="5023484" y="3630386"/>
                <a:ext cx="163513" cy="825500"/>
              </a:xfrm>
              <a:custGeom>
                <a:avLst/>
                <a:gdLst>
                  <a:gd name="T0" fmla="*/ 0 w 191"/>
                  <a:gd name="T1" fmla="*/ 541 h 541"/>
                  <a:gd name="T2" fmla="*/ 0 w 191"/>
                  <a:gd name="T3" fmla="*/ 0 h 541"/>
                  <a:gd name="T4" fmla="*/ 191 w 191"/>
                  <a:gd name="T5" fmla="*/ 0 h 541"/>
                  <a:gd name="T6" fmla="*/ 191 w 191"/>
                  <a:gd name="T7" fmla="*/ 541 h 5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1" h="541">
                    <a:moveTo>
                      <a:pt x="0" y="541"/>
                    </a:moveTo>
                    <a:lnTo>
                      <a:pt x="0" y="0"/>
                    </a:lnTo>
                    <a:lnTo>
                      <a:pt x="191" y="0"/>
                    </a:lnTo>
                    <a:lnTo>
                      <a:pt x="191" y="541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73" name="Freeform 159"/>
              <p:cNvSpPr>
                <a:spLocks/>
              </p:cNvSpPr>
              <p:nvPr/>
            </p:nvSpPr>
            <p:spPr bwMode="auto">
              <a:xfrm>
                <a:off x="5064759" y="3458936"/>
                <a:ext cx="82550" cy="0"/>
              </a:xfrm>
              <a:custGeom>
                <a:avLst/>
                <a:gdLst>
                  <a:gd name="T0" fmla="*/ 0 w 96"/>
                  <a:gd name="T1" fmla="*/ 96 w 96"/>
                  <a:gd name="T2" fmla="*/ 0 w 9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96">
                    <a:moveTo>
                      <a:pt x="0" y="0"/>
                    </a:moveTo>
                    <a:lnTo>
                      <a:pt x="96" y="0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74" name="Line 160"/>
              <p:cNvSpPr>
                <a:spLocks noChangeShapeType="1"/>
              </p:cNvSpPr>
              <p:nvPr/>
            </p:nvSpPr>
            <p:spPr bwMode="auto">
              <a:xfrm>
                <a:off x="5106034" y="3458936"/>
                <a:ext cx="0" cy="17145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75" name="Rectangle 161"/>
              <p:cNvSpPr>
                <a:spLocks noChangeArrowheads="1"/>
              </p:cNvSpPr>
              <p:nvPr/>
            </p:nvSpPr>
            <p:spPr bwMode="auto">
              <a:xfrm>
                <a:off x="5391710" y="3149373"/>
                <a:ext cx="165100" cy="1306513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76" name="Freeform 162"/>
              <p:cNvSpPr>
                <a:spLocks/>
              </p:cNvSpPr>
              <p:nvPr/>
            </p:nvSpPr>
            <p:spPr bwMode="auto">
              <a:xfrm>
                <a:off x="5391710" y="3149373"/>
                <a:ext cx="163513" cy="1306513"/>
              </a:xfrm>
              <a:custGeom>
                <a:avLst/>
                <a:gdLst>
                  <a:gd name="T0" fmla="*/ 0 w 191"/>
                  <a:gd name="T1" fmla="*/ 857 h 857"/>
                  <a:gd name="T2" fmla="*/ 0 w 191"/>
                  <a:gd name="T3" fmla="*/ 0 h 857"/>
                  <a:gd name="T4" fmla="*/ 191 w 191"/>
                  <a:gd name="T5" fmla="*/ 0 h 857"/>
                  <a:gd name="T6" fmla="*/ 191 w 191"/>
                  <a:gd name="T7" fmla="*/ 857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1" h="857">
                    <a:moveTo>
                      <a:pt x="0" y="857"/>
                    </a:moveTo>
                    <a:lnTo>
                      <a:pt x="0" y="0"/>
                    </a:lnTo>
                    <a:lnTo>
                      <a:pt x="191" y="0"/>
                    </a:lnTo>
                    <a:lnTo>
                      <a:pt x="191" y="857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77" name="Freeform 163"/>
              <p:cNvSpPr>
                <a:spLocks/>
              </p:cNvSpPr>
              <p:nvPr/>
            </p:nvSpPr>
            <p:spPr bwMode="auto">
              <a:xfrm>
                <a:off x="5432985" y="3043011"/>
                <a:ext cx="82550" cy="0"/>
              </a:xfrm>
              <a:custGeom>
                <a:avLst/>
                <a:gdLst>
                  <a:gd name="T0" fmla="*/ 0 w 96"/>
                  <a:gd name="T1" fmla="*/ 96 w 96"/>
                  <a:gd name="T2" fmla="*/ 0 w 9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96">
                    <a:moveTo>
                      <a:pt x="0" y="0"/>
                    </a:moveTo>
                    <a:lnTo>
                      <a:pt x="96" y="0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78" name="Line 164"/>
              <p:cNvSpPr>
                <a:spLocks noChangeShapeType="1"/>
              </p:cNvSpPr>
              <p:nvPr/>
            </p:nvSpPr>
            <p:spPr bwMode="auto">
              <a:xfrm>
                <a:off x="5474260" y="3043011"/>
                <a:ext cx="0" cy="10636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79" name="Rectangle 165"/>
              <p:cNvSpPr>
                <a:spLocks noChangeArrowheads="1"/>
              </p:cNvSpPr>
              <p:nvPr/>
            </p:nvSpPr>
            <p:spPr bwMode="auto">
              <a:xfrm>
                <a:off x="5729792" y="3030311"/>
                <a:ext cx="165100" cy="1425575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80" name="Freeform 166"/>
              <p:cNvSpPr>
                <a:spLocks/>
              </p:cNvSpPr>
              <p:nvPr/>
            </p:nvSpPr>
            <p:spPr bwMode="auto">
              <a:xfrm>
                <a:off x="5729792" y="3030311"/>
                <a:ext cx="163513" cy="1425575"/>
              </a:xfrm>
              <a:custGeom>
                <a:avLst/>
                <a:gdLst>
                  <a:gd name="T0" fmla="*/ 0 w 191"/>
                  <a:gd name="T1" fmla="*/ 935 h 935"/>
                  <a:gd name="T2" fmla="*/ 0 w 191"/>
                  <a:gd name="T3" fmla="*/ 0 h 935"/>
                  <a:gd name="T4" fmla="*/ 191 w 191"/>
                  <a:gd name="T5" fmla="*/ 0 h 935"/>
                  <a:gd name="T6" fmla="*/ 191 w 191"/>
                  <a:gd name="T7" fmla="*/ 935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1" h="935">
                    <a:moveTo>
                      <a:pt x="0" y="935"/>
                    </a:moveTo>
                    <a:lnTo>
                      <a:pt x="0" y="0"/>
                    </a:lnTo>
                    <a:lnTo>
                      <a:pt x="191" y="0"/>
                    </a:lnTo>
                    <a:lnTo>
                      <a:pt x="191" y="935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81" name="Freeform 167"/>
              <p:cNvSpPr>
                <a:spLocks/>
              </p:cNvSpPr>
              <p:nvPr/>
            </p:nvSpPr>
            <p:spPr bwMode="auto">
              <a:xfrm>
                <a:off x="5771067" y="2928711"/>
                <a:ext cx="82550" cy="0"/>
              </a:xfrm>
              <a:custGeom>
                <a:avLst/>
                <a:gdLst>
                  <a:gd name="T0" fmla="*/ 0 w 96"/>
                  <a:gd name="T1" fmla="*/ 96 w 96"/>
                  <a:gd name="T2" fmla="*/ 0 w 9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96">
                    <a:moveTo>
                      <a:pt x="0" y="0"/>
                    </a:moveTo>
                    <a:lnTo>
                      <a:pt x="96" y="0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82" name="Line 168"/>
              <p:cNvSpPr>
                <a:spLocks noChangeShapeType="1"/>
              </p:cNvSpPr>
              <p:nvPr/>
            </p:nvSpPr>
            <p:spPr bwMode="auto">
              <a:xfrm>
                <a:off x="5812342" y="2928711"/>
                <a:ext cx="0" cy="10160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83" name="Line 169"/>
              <p:cNvSpPr>
                <a:spLocks noChangeShapeType="1"/>
              </p:cNvSpPr>
              <p:nvPr/>
            </p:nvSpPr>
            <p:spPr bwMode="auto">
              <a:xfrm>
                <a:off x="4613983" y="4455886"/>
                <a:ext cx="144000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84" name="Line 174"/>
              <p:cNvSpPr>
                <a:spLocks noChangeShapeType="1"/>
              </p:cNvSpPr>
              <p:nvPr/>
            </p:nvSpPr>
            <p:spPr bwMode="auto">
              <a:xfrm flipV="1">
                <a:off x="4613983" y="2809648"/>
                <a:ext cx="0" cy="164623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85" name="Line 175"/>
              <p:cNvSpPr>
                <a:spLocks noChangeShapeType="1"/>
              </p:cNvSpPr>
              <p:nvPr/>
            </p:nvSpPr>
            <p:spPr bwMode="auto">
              <a:xfrm flipH="1">
                <a:off x="4583820" y="4455886"/>
                <a:ext cx="30163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86" name="Rectangle 176"/>
              <p:cNvSpPr>
                <a:spLocks noChangeArrowheads="1"/>
              </p:cNvSpPr>
              <p:nvPr/>
            </p:nvSpPr>
            <p:spPr bwMode="auto">
              <a:xfrm>
                <a:off x="4480996" y="4351988"/>
                <a:ext cx="64120" cy="153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0</a:t>
                </a:r>
                <a:endParaRPr kumimoji="0" lang="en-US" sz="100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87" name="Line 177"/>
              <p:cNvSpPr>
                <a:spLocks noChangeShapeType="1"/>
              </p:cNvSpPr>
              <p:nvPr/>
            </p:nvSpPr>
            <p:spPr bwMode="auto">
              <a:xfrm flipH="1">
                <a:off x="4583820" y="3633561"/>
                <a:ext cx="30163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88" name="Rectangle 178"/>
              <p:cNvSpPr>
                <a:spLocks noChangeArrowheads="1"/>
              </p:cNvSpPr>
              <p:nvPr/>
            </p:nvSpPr>
            <p:spPr bwMode="auto">
              <a:xfrm>
                <a:off x="4375198" y="3551011"/>
                <a:ext cx="160300" cy="153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1.0</a:t>
                </a:r>
                <a:endParaRPr kumimoji="0" lang="en-US" sz="10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89" name="Line 179"/>
              <p:cNvSpPr>
                <a:spLocks noChangeShapeType="1"/>
              </p:cNvSpPr>
              <p:nvPr/>
            </p:nvSpPr>
            <p:spPr bwMode="auto">
              <a:xfrm flipH="1">
                <a:off x="4583820" y="2811236"/>
                <a:ext cx="30163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90" name="Rectangle 180"/>
              <p:cNvSpPr>
                <a:spLocks noChangeArrowheads="1"/>
              </p:cNvSpPr>
              <p:nvPr/>
            </p:nvSpPr>
            <p:spPr bwMode="auto">
              <a:xfrm>
                <a:off x="4375198" y="2728686"/>
                <a:ext cx="160300" cy="153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2.0</a:t>
                </a:r>
                <a:endParaRPr kumimoji="0" lang="en-US" sz="10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91" name="Rectangle 109"/>
              <p:cNvSpPr>
                <a:spLocks noChangeArrowheads="1"/>
              </p:cNvSpPr>
              <p:nvPr/>
            </p:nvSpPr>
            <p:spPr bwMode="auto">
              <a:xfrm rot="18900000">
                <a:off x="4554528" y="4539685"/>
                <a:ext cx="270908" cy="153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Cells</a:t>
                </a:r>
                <a:endParaRPr kumimoji="0" lang="en-US" sz="10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92" name="Rectangle 110"/>
              <p:cNvSpPr>
                <a:spLocks noChangeArrowheads="1"/>
              </p:cNvSpPr>
              <p:nvPr/>
            </p:nvSpPr>
            <p:spPr bwMode="auto">
              <a:xfrm rot="18900000">
                <a:off x="4964772" y="4535793"/>
                <a:ext cx="219612" cy="153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LPS</a:t>
                </a:r>
                <a:endParaRPr kumimoji="0" lang="en-US" sz="10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93" name="Rectangle 111"/>
              <p:cNvSpPr>
                <a:spLocks noChangeArrowheads="1"/>
              </p:cNvSpPr>
              <p:nvPr/>
            </p:nvSpPr>
            <p:spPr bwMode="auto">
              <a:xfrm rot="18900000">
                <a:off x="4866694" y="4705140"/>
                <a:ext cx="766235" cy="153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PGE</a:t>
                </a:r>
                <a:r>
                  <a:rPr kumimoji="0" lang="en-US" sz="1000" i="0" u="none" strike="noStrike" cap="none" normalizeH="0" baseline="-2500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kumimoji="0" lang="en-US" sz="100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 (1ng/ml)</a:t>
                </a:r>
                <a:endParaRPr kumimoji="0" lang="en-US" sz="10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94" name="Rectangle 112"/>
              <p:cNvSpPr>
                <a:spLocks noChangeArrowheads="1"/>
              </p:cNvSpPr>
              <p:nvPr/>
            </p:nvSpPr>
            <p:spPr bwMode="auto">
              <a:xfrm rot="18900000">
                <a:off x="5138926" y="4686546"/>
                <a:ext cx="943506" cy="153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PGE</a:t>
                </a:r>
                <a:r>
                  <a:rPr kumimoji="0" lang="en-US" sz="1000" i="0" u="none" strike="noStrike" cap="none" normalizeH="0" baseline="-2500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kumimoji="0" lang="en-US" sz="100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 (10ng/ml)</a:t>
                </a:r>
                <a:endParaRPr kumimoji="0" lang="en-US" sz="10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395" name="Straight Connector 394"/>
              <p:cNvCxnSpPr/>
              <p:nvPr/>
            </p:nvCxnSpPr>
            <p:spPr>
              <a:xfrm>
                <a:off x="5022014" y="5160430"/>
                <a:ext cx="88215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6" name="TextBox 395"/>
              <p:cNvSpPr txBox="1"/>
              <p:nvPr/>
            </p:nvSpPr>
            <p:spPr>
              <a:xfrm>
                <a:off x="5251534" y="5132492"/>
                <a:ext cx="40427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 smtClean="0">
                    <a:latin typeface="Times New Roman" pitchFamily="18" charset="0"/>
                    <a:cs typeface="Times New Roman" pitchFamily="18" charset="0"/>
                  </a:rPr>
                  <a:t>LPS</a:t>
                </a:r>
                <a:endParaRPr lang="en-GB" sz="1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97" name="Rectangle 135"/>
              <p:cNvSpPr>
                <a:spLocks noChangeArrowheads="1"/>
              </p:cNvSpPr>
              <p:nvPr/>
            </p:nvSpPr>
            <p:spPr bwMode="auto">
              <a:xfrm>
                <a:off x="5368349" y="2339301"/>
                <a:ext cx="89768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*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98" name="Rectangle 138"/>
              <p:cNvSpPr>
                <a:spLocks noChangeArrowheads="1"/>
              </p:cNvSpPr>
              <p:nvPr/>
            </p:nvSpPr>
            <p:spPr bwMode="auto">
              <a:xfrm>
                <a:off x="5182206" y="2543564"/>
                <a:ext cx="89768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*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99" name="Rectangle 139"/>
              <p:cNvSpPr>
                <a:spLocks noChangeArrowheads="1"/>
              </p:cNvSpPr>
              <p:nvPr/>
            </p:nvSpPr>
            <p:spPr bwMode="auto">
              <a:xfrm>
                <a:off x="4851173" y="2732887"/>
                <a:ext cx="89768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*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400" name="Straight Connector 399"/>
              <p:cNvCxnSpPr/>
              <p:nvPr/>
            </p:nvCxnSpPr>
            <p:spPr>
              <a:xfrm>
                <a:off x="4665360" y="2894784"/>
                <a:ext cx="432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01" name="Group 400"/>
              <p:cNvGrpSpPr/>
              <p:nvPr/>
            </p:nvGrpSpPr>
            <p:grpSpPr>
              <a:xfrm>
                <a:off x="4921904" y="2533248"/>
                <a:ext cx="972000" cy="144000"/>
                <a:chOff x="1287780" y="6327648"/>
                <a:chExt cx="581388" cy="0"/>
              </a:xfrm>
            </p:grpSpPr>
            <p:cxnSp>
              <p:nvCxnSpPr>
                <p:cNvPr id="403" name="Straight Connector 402"/>
                <p:cNvCxnSpPr/>
                <p:nvPr/>
              </p:nvCxnSpPr>
              <p:spPr>
                <a:xfrm>
                  <a:off x="1287780" y="6327648"/>
                  <a:ext cx="144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4" name="Straight Connector 403"/>
                <p:cNvCxnSpPr/>
                <p:nvPr/>
              </p:nvCxnSpPr>
              <p:spPr>
                <a:xfrm>
                  <a:off x="1477963" y="6327648"/>
                  <a:ext cx="216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5" name="Straight Connector 404"/>
                <p:cNvCxnSpPr/>
                <p:nvPr/>
              </p:nvCxnSpPr>
              <p:spPr>
                <a:xfrm>
                  <a:off x="1725168" y="6327648"/>
                  <a:ext cx="144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02" name="Straight Connector 401"/>
              <p:cNvCxnSpPr/>
              <p:nvPr/>
            </p:nvCxnSpPr>
            <p:spPr>
              <a:xfrm>
                <a:off x="4938381" y="2713279"/>
                <a:ext cx="576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" name="Group 1"/>
          <p:cNvGrpSpPr/>
          <p:nvPr/>
        </p:nvGrpSpPr>
        <p:grpSpPr>
          <a:xfrm>
            <a:off x="9210" y="2996986"/>
            <a:ext cx="1921669" cy="3056017"/>
            <a:chOff x="74526" y="3519514"/>
            <a:chExt cx="1921669" cy="3056017"/>
          </a:xfrm>
        </p:grpSpPr>
        <p:sp>
          <p:nvSpPr>
            <p:cNvPr id="221" name="Line 108"/>
            <p:cNvSpPr>
              <a:spLocks noChangeShapeType="1"/>
            </p:cNvSpPr>
            <p:nvPr/>
          </p:nvSpPr>
          <p:spPr bwMode="auto">
            <a:xfrm>
              <a:off x="556195" y="5622395"/>
              <a:ext cx="14400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3" name="Rectangle 135"/>
            <p:cNvSpPr>
              <a:spLocks noChangeArrowheads="1"/>
            </p:cNvSpPr>
            <p:nvPr/>
          </p:nvSpPr>
          <p:spPr bwMode="auto">
            <a:xfrm>
              <a:off x="1354769" y="3609721"/>
              <a:ext cx="8976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*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4" name="TextBox 223"/>
            <p:cNvSpPr txBox="1"/>
            <p:nvPr/>
          </p:nvSpPr>
          <p:spPr>
            <a:xfrm>
              <a:off x="1183105" y="6329310"/>
              <a:ext cx="40427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>
                  <a:latin typeface="Times New Roman" pitchFamily="18" charset="0"/>
                  <a:cs typeface="Times New Roman" pitchFamily="18" charset="0"/>
                </a:rPr>
                <a:t>LPS</a:t>
              </a:r>
              <a:endParaRPr lang="en-GB" sz="1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5" name="TextBox 2"/>
            <p:cNvSpPr txBox="1">
              <a:spLocks noChangeArrowheads="1"/>
            </p:cNvSpPr>
            <p:nvPr/>
          </p:nvSpPr>
          <p:spPr bwMode="auto">
            <a:xfrm>
              <a:off x="306239" y="3519514"/>
              <a:ext cx="431528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en-GB" sz="1600" b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GB" sz="1600" dirty="0" smtClean="0">
                  <a:latin typeface="Times New Roman" pitchFamily="18" charset="0"/>
                  <a:cs typeface="Times New Roman" pitchFamily="18" charset="0"/>
                </a:rPr>
                <a:t>(</a:t>
              </a:r>
              <a:r>
                <a:rPr lang="en-GB" sz="1600" dirty="0" err="1" smtClean="0"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GB" sz="1600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en-GB" sz="16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6" name="Rectangle 92"/>
            <p:cNvSpPr>
              <a:spLocks noChangeArrowheads="1"/>
            </p:cNvSpPr>
            <p:nvPr/>
          </p:nvSpPr>
          <p:spPr bwMode="auto">
            <a:xfrm>
              <a:off x="582230" y="5117570"/>
              <a:ext cx="165100" cy="5048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7" name="Freeform 93"/>
            <p:cNvSpPr>
              <a:spLocks/>
            </p:cNvSpPr>
            <p:nvPr/>
          </p:nvSpPr>
          <p:spPr bwMode="auto">
            <a:xfrm>
              <a:off x="582230" y="5117570"/>
              <a:ext cx="165100" cy="504825"/>
            </a:xfrm>
            <a:custGeom>
              <a:avLst/>
              <a:gdLst>
                <a:gd name="T0" fmla="*/ 0 w 191"/>
                <a:gd name="T1" fmla="*/ 329 h 329"/>
                <a:gd name="T2" fmla="*/ 0 w 191"/>
                <a:gd name="T3" fmla="*/ 0 h 329"/>
                <a:gd name="T4" fmla="*/ 191 w 191"/>
                <a:gd name="T5" fmla="*/ 0 h 329"/>
                <a:gd name="T6" fmla="*/ 191 w 191"/>
                <a:gd name="T7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329">
                  <a:moveTo>
                    <a:pt x="0" y="329"/>
                  </a:moveTo>
                  <a:lnTo>
                    <a:pt x="0" y="0"/>
                  </a:lnTo>
                  <a:lnTo>
                    <a:pt x="191" y="0"/>
                  </a:lnTo>
                  <a:lnTo>
                    <a:pt x="191" y="329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8" name="Freeform 94"/>
            <p:cNvSpPr>
              <a:spLocks/>
            </p:cNvSpPr>
            <p:nvPr/>
          </p:nvSpPr>
          <p:spPr bwMode="auto">
            <a:xfrm>
              <a:off x="623505" y="5052483"/>
              <a:ext cx="82550" cy="0"/>
            </a:xfrm>
            <a:custGeom>
              <a:avLst/>
              <a:gdLst>
                <a:gd name="T0" fmla="*/ 0 w 96"/>
                <a:gd name="T1" fmla="*/ 96 w 96"/>
                <a:gd name="T2" fmla="*/ 0 w 9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96">
                  <a:moveTo>
                    <a:pt x="0" y="0"/>
                  </a:moveTo>
                  <a:lnTo>
                    <a:pt x="96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9" name="Line 95"/>
            <p:cNvSpPr>
              <a:spLocks noChangeShapeType="1"/>
            </p:cNvSpPr>
            <p:nvPr/>
          </p:nvSpPr>
          <p:spPr bwMode="auto">
            <a:xfrm>
              <a:off x="664780" y="5052483"/>
              <a:ext cx="0" cy="650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0" name="Rectangle 96"/>
            <p:cNvSpPr>
              <a:spLocks noChangeArrowheads="1"/>
            </p:cNvSpPr>
            <p:nvPr/>
          </p:nvSpPr>
          <p:spPr bwMode="auto">
            <a:xfrm>
              <a:off x="950456" y="4328583"/>
              <a:ext cx="165100" cy="1293813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1" name="Freeform 97"/>
            <p:cNvSpPr>
              <a:spLocks/>
            </p:cNvSpPr>
            <p:nvPr/>
          </p:nvSpPr>
          <p:spPr bwMode="auto">
            <a:xfrm>
              <a:off x="940408" y="4328583"/>
              <a:ext cx="165100" cy="1293813"/>
            </a:xfrm>
            <a:custGeom>
              <a:avLst/>
              <a:gdLst>
                <a:gd name="T0" fmla="*/ 0 w 191"/>
                <a:gd name="T1" fmla="*/ 845 h 845"/>
                <a:gd name="T2" fmla="*/ 0 w 191"/>
                <a:gd name="T3" fmla="*/ 0 h 845"/>
                <a:gd name="T4" fmla="*/ 191 w 191"/>
                <a:gd name="T5" fmla="*/ 0 h 845"/>
                <a:gd name="T6" fmla="*/ 191 w 191"/>
                <a:gd name="T7" fmla="*/ 845 h 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845">
                  <a:moveTo>
                    <a:pt x="0" y="845"/>
                  </a:moveTo>
                  <a:lnTo>
                    <a:pt x="0" y="0"/>
                  </a:lnTo>
                  <a:lnTo>
                    <a:pt x="191" y="0"/>
                  </a:lnTo>
                  <a:lnTo>
                    <a:pt x="191" y="845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2" name="Freeform 98"/>
            <p:cNvSpPr>
              <a:spLocks/>
            </p:cNvSpPr>
            <p:nvPr/>
          </p:nvSpPr>
          <p:spPr bwMode="auto">
            <a:xfrm>
              <a:off x="991731" y="4153582"/>
              <a:ext cx="82550" cy="0"/>
            </a:xfrm>
            <a:custGeom>
              <a:avLst/>
              <a:gdLst>
                <a:gd name="T0" fmla="*/ 0 w 96"/>
                <a:gd name="T1" fmla="*/ 96 w 96"/>
                <a:gd name="T2" fmla="*/ 0 w 9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96">
                  <a:moveTo>
                    <a:pt x="0" y="0"/>
                  </a:moveTo>
                  <a:lnTo>
                    <a:pt x="96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3" name="Line 99"/>
            <p:cNvSpPr>
              <a:spLocks noChangeShapeType="1"/>
            </p:cNvSpPr>
            <p:nvPr/>
          </p:nvSpPr>
          <p:spPr bwMode="auto">
            <a:xfrm>
              <a:off x="1033006" y="4161895"/>
              <a:ext cx="0" cy="1666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4" name="Rectangle 100"/>
            <p:cNvSpPr>
              <a:spLocks noChangeArrowheads="1"/>
            </p:cNvSpPr>
            <p:nvPr/>
          </p:nvSpPr>
          <p:spPr bwMode="auto">
            <a:xfrm>
              <a:off x="1298586" y="4966758"/>
              <a:ext cx="165100" cy="655638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5" name="Freeform 101"/>
            <p:cNvSpPr>
              <a:spLocks/>
            </p:cNvSpPr>
            <p:nvPr/>
          </p:nvSpPr>
          <p:spPr bwMode="auto">
            <a:xfrm>
              <a:off x="1298586" y="4966758"/>
              <a:ext cx="163513" cy="655638"/>
            </a:xfrm>
            <a:custGeom>
              <a:avLst/>
              <a:gdLst>
                <a:gd name="T0" fmla="*/ 0 w 191"/>
                <a:gd name="T1" fmla="*/ 428 h 428"/>
                <a:gd name="T2" fmla="*/ 0 w 191"/>
                <a:gd name="T3" fmla="*/ 0 h 428"/>
                <a:gd name="T4" fmla="*/ 191 w 191"/>
                <a:gd name="T5" fmla="*/ 0 h 428"/>
                <a:gd name="T6" fmla="*/ 191 w 191"/>
                <a:gd name="T7" fmla="*/ 428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428">
                  <a:moveTo>
                    <a:pt x="0" y="428"/>
                  </a:moveTo>
                  <a:lnTo>
                    <a:pt x="0" y="0"/>
                  </a:lnTo>
                  <a:lnTo>
                    <a:pt x="191" y="0"/>
                  </a:lnTo>
                  <a:lnTo>
                    <a:pt x="191" y="428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6" name="Freeform 102"/>
            <p:cNvSpPr>
              <a:spLocks/>
            </p:cNvSpPr>
            <p:nvPr/>
          </p:nvSpPr>
          <p:spPr bwMode="auto">
            <a:xfrm>
              <a:off x="1339861" y="4769908"/>
              <a:ext cx="82550" cy="0"/>
            </a:xfrm>
            <a:custGeom>
              <a:avLst/>
              <a:gdLst>
                <a:gd name="T0" fmla="*/ 0 w 96"/>
                <a:gd name="T1" fmla="*/ 96 w 96"/>
                <a:gd name="T2" fmla="*/ 0 w 9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96">
                  <a:moveTo>
                    <a:pt x="0" y="0"/>
                  </a:moveTo>
                  <a:lnTo>
                    <a:pt x="96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7" name="Line 103"/>
            <p:cNvSpPr>
              <a:spLocks noChangeShapeType="1"/>
            </p:cNvSpPr>
            <p:nvPr/>
          </p:nvSpPr>
          <p:spPr bwMode="auto">
            <a:xfrm>
              <a:off x="1381136" y="4769908"/>
              <a:ext cx="0" cy="19685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8" name="Rectangle 104"/>
            <p:cNvSpPr>
              <a:spLocks noChangeArrowheads="1"/>
            </p:cNvSpPr>
            <p:nvPr/>
          </p:nvSpPr>
          <p:spPr bwMode="auto">
            <a:xfrm>
              <a:off x="1616582" y="5068358"/>
              <a:ext cx="165100" cy="554038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9" name="Freeform 105"/>
            <p:cNvSpPr>
              <a:spLocks/>
            </p:cNvSpPr>
            <p:nvPr/>
          </p:nvSpPr>
          <p:spPr bwMode="auto">
            <a:xfrm>
              <a:off x="1616582" y="5068358"/>
              <a:ext cx="163513" cy="554038"/>
            </a:xfrm>
            <a:custGeom>
              <a:avLst/>
              <a:gdLst>
                <a:gd name="T0" fmla="*/ 0 w 191"/>
                <a:gd name="T1" fmla="*/ 361 h 361"/>
                <a:gd name="T2" fmla="*/ 0 w 191"/>
                <a:gd name="T3" fmla="*/ 0 h 361"/>
                <a:gd name="T4" fmla="*/ 191 w 191"/>
                <a:gd name="T5" fmla="*/ 0 h 361"/>
                <a:gd name="T6" fmla="*/ 191 w 191"/>
                <a:gd name="T7" fmla="*/ 361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361">
                  <a:moveTo>
                    <a:pt x="0" y="361"/>
                  </a:moveTo>
                  <a:lnTo>
                    <a:pt x="0" y="0"/>
                  </a:lnTo>
                  <a:lnTo>
                    <a:pt x="191" y="0"/>
                  </a:lnTo>
                  <a:lnTo>
                    <a:pt x="191" y="361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0" name="Freeform 106"/>
            <p:cNvSpPr>
              <a:spLocks/>
            </p:cNvSpPr>
            <p:nvPr/>
          </p:nvSpPr>
          <p:spPr bwMode="auto">
            <a:xfrm>
              <a:off x="1657857" y="4912783"/>
              <a:ext cx="82550" cy="0"/>
            </a:xfrm>
            <a:custGeom>
              <a:avLst/>
              <a:gdLst>
                <a:gd name="T0" fmla="*/ 0 w 96"/>
                <a:gd name="T1" fmla="*/ 96 w 96"/>
                <a:gd name="T2" fmla="*/ 0 w 9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96">
                  <a:moveTo>
                    <a:pt x="0" y="0"/>
                  </a:moveTo>
                  <a:lnTo>
                    <a:pt x="96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1" name="Line 107"/>
            <p:cNvSpPr>
              <a:spLocks noChangeShapeType="1"/>
            </p:cNvSpPr>
            <p:nvPr/>
          </p:nvSpPr>
          <p:spPr bwMode="auto">
            <a:xfrm>
              <a:off x="1699132" y="4912783"/>
              <a:ext cx="0" cy="15557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2" name="Rectangle 109"/>
            <p:cNvSpPr>
              <a:spLocks noChangeArrowheads="1"/>
            </p:cNvSpPr>
            <p:nvPr/>
          </p:nvSpPr>
          <p:spPr bwMode="auto">
            <a:xfrm rot="18900000">
              <a:off x="465780" y="5706515"/>
              <a:ext cx="27090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Cells</a:t>
              </a:r>
              <a:endParaRPr kumimoji="0" 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3" name="Rectangle 110"/>
            <p:cNvSpPr>
              <a:spLocks noChangeArrowheads="1"/>
            </p:cNvSpPr>
            <p:nvPr/>
          </p:nvSpPr>
          <p:spPr bwMode="auto">
            <a:xfrm rot="18900000">
              <a:off x="876024" y="5702623"/>
              <a:ext cx="219612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LPS</a:t>
              </a:r>
              <a:endParaRPr kumimoji="0" 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4" name="Rectangle 111"/>
            <p:cNvSpPr>
              <a:spLocks noChangeArrowheads="1"/>
            </p:cNvSpPr>
            <p:nvPr/>
          </p:nvSpPr>
          <p:spPr bwMode="auto">
            <a:xfrm rot="18900000">
              <a:off x="777946" y="5871970"/>
              <a:ext cx="766235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PGE</a:t>
              </a:r>
              <a:r>
                <a:rPr kumimoji="0" lang="en-US" sz="1000" i="0" u="none" strike="noStrike" cap="none" normalizeH="0" baseline="-2500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kumimoji="0" lang="en-US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(1ng/ml)</a:t>
              </a:r>
              <a:endParaRPr kumimoji="0" 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5" name="Rectangle 112"/>
            <p:cNvSpPr>
              <a:spLocks noChangeArrowheads="1"/>
            </p:cNvSpPr>
            <p:nvPr/>
          </p:nvSpPr>
          <p:spPr bwMode="auto">
            <a:xfrm rot="18900000">
              <a:off x="1050178" y="5853376"/>
              <a:ext cx="94350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PGE</a:t>
              </a:r>
              <a:r>
                <a:rPr kumimoji="0" lang="en-US" sz="1000" i="0" u="none" strike="noStrike" cap="none" normalizeH="0" baseline="-2500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kumimoji="0" lang="en-US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(10ng/ml)</a:t>
              </a:r>
              <a:endParaRPr kumimoji="0" 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6" name="Line 113"/>
            <p:cNvSpPr>
              <a:spLocks noChangeShapeType="1"/>
            </p:cNvSpPr>
            <p:nvPr/>
          </p:nvSpPr>
          <p:spPr bwMode="auto">
            <a:xfrm flipV="1">
              <a:off x="540955" y="3969808"/>
              <a:ext cx="0" cy="1652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7" name="Line 114"/>
            <p:cNvSpPr>
              <a:spLocks noChangeShapeType="1"/>
            </p:cNvSpPr>
            <p:nvPr/>
          </p:nvSpPr>
          <p:spPr bwMode="auto">
            <a:xfrm flipH="1">
              <a:off x="510793" y="5622395"/>
              <a:ext cx="3016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8" name="Rectangle 115"/>
            <p:cNvSpPr>
              <a:spLocks noChangeArrowheads="1"/>
            </p:cNvSpPr>
            <p:nvPr/>
          </p:nvSpPr>
          <p:spPr bwMode="auto">
            <a:xfrm>
              <a:off x="412088" y="5539845"/>
              <a:ext cx="6412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0</a:t>
              </a:r>
              <a:endParaRPr kumimoji="0" lang="en-US" sz="10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9" name="Line 116"/>
            <p:cNvSpPr>
              <a:spLocks noChangeShapeType="1"/>
            </p:cNvSpPr>
            <p:nvPr/>
          </p:nvSpPr>
          <p:spPr bwMode="auto">
            <a:xfrm flipH="1">
              <a:off x="510793" y="5347758"/>
              <a:ext cx="3016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0" name="Rectangle 117"/>
            <p:cNvSpPr>
              <a:spLocks noChangeArrowheads="1"/>
            </p:cNvSpPr>
            <p:nvPr/>
          </p:nvSpPr>
          <p:spPr bwMode="auto">
            <a:xfrm>
              <a:off x="328174" y="5265208"/>
              <a:ext cx="16030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0.1</a:t>
              </a:r>
              <a:endParaRPr kumimoji="0" 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1" name="Line 118"/>
            <p:cNvSpPr>
              <a:spLocks noChangeShapeType="1"/>
            </p:cNvSpPr>
            <p:nvPr/>
          </p:nvSpPr>
          <p:spPr bwMode="auto">
            <a:xfrm flipH="1">
              <a:off x="510793" y="5071533"/>
              <a:ext cx="3016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2" name="Rectangle 119"/>
            <p:cNvSpPr>
              <a:spLocks noChangeArrowheads="1"/>
            </p:cNvSpPr>
            <p:nvPr/>
          </p:nvSpPr>
          <p:spPr bwMode="auto">
            <a:xfrm>
              <a:off x="328174" y="4988983"/>
              <a:ext cx="16030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0.2</a:t>
              </a:r>
              <a:endParaRPr kumimoji="0" 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3" name="Line 120"/>
            <p:cNvSpPr>
              <a:spLocks noChangeShapeType="1"/>
            </p:cNvSpPr>
            <p:nvPr/>
          </p:nvSpPr>
          <p:spPr bwMode="auto">
            <a:xfrm flipH="1">
              <a:off x="510793" y="4796895"/>
              <a:ext cx="3016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4" name="Rectangle 121"/>
            <p:cNvSpPr>
              <a:spLocks noChangeArrowheads="1"/>
            </p:cNvSpPr>
            <p:nvPr/>
          </p:nvSpPr>
          <p:spPr bwMode="auto">
            <a:xfrm>
              <a:off x="328174" y="4714345"/>
              <a:ext cx="16030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0.3</a:t>
              </a:r>
              <a:endParaRPr kumimoji="0" 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5" name="Line 122"/>
            <p:cNvSpPr>
              <a:spLocks noChangeShapeType="1"/>
            </p:cNvSpPr>
            <p:nvPr/>
          </p:nvSpPr>
          <p:spPr bwMode="auto">
            <a:xfrm flipH="1">
              <a:off x="510793" y="4520670"/>
              <a:ext cx="3016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6" name="Rectangle 123"/>
            <p:cNvSpPr>
              <a:spLocks noChangeArrowheads="1"/>
            </p:cNvSpPr>
            <p:nvPr/>
          </p:nvSpPr>
          <p:spPr bwMode="auto">
            <a:xfrm>
              <a:off x="328174" y="4438120"/>
              <a:ext cx="16030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0.4</a:t>
              </a:r>
              <a:endParaRPr kumimoji="0" 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7" name="Line 124"/>
            <p:cNvSpPr>
              <a:spLocks noChangeShapeType="1"/>
            </p:cNvSpPr>
            <p:nvPr/>
          </p:nvSpPr>
          <p:spPr bwMode="auto">
            <a:xfrm flipH="1">
              <a:off x="510793" y="4244445"/>
              <a:ext cx="3016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8" name="Rectangle 125"/>
            <p:cNvSpPr>
              <a:spLocks noChangeArrowheads="1"/>
            </p:cNvSpPr>
            <p:nvPr/>
          </p:nvSpPr>
          <p:spPr bwMode="auto">
            <a:xfrm>
              <a:off x="328174" y="4161895"/>
              <a:ext cx="16030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0.5</a:t>
              </a:r>
              <a:endParaRPr kumimoji="0" 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9" name="Line 126"/>
            <p:cNvSpPr>
              <a:spLocks noChangeShapeType="1"/>
            </p:cNvSpPr>
            <p:nvPr/>
          </p:nvSpPr>
          <p:spPr bwMode="auto">
            <a:xfrm flipH="1">
              <a:off x="510793" y="3971395"/>
              <a:ext cx="3016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0" name="Rectangle 127"/>
            <p:cNvSpPr>
              <a:spLocks noChangeArrowheads="1"/>
            </p:cNvSpPr>
            <p:nvPr/>
          </p:nvSpPr>
          <p:spPr bwMode="auto">
            <a:xfrm>
              <a:off x="328174" y="3888845"/>
              <a:ext cx="16030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0.6</a:t>
              </a:r>
              <a:endParaRPr kumimoji="0" 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1" name="Rectangle 138"/>
            <p:cNvSpPr>
              <a:spLocks noChangeArrowheads="1"/>
            </p:cNvSpPr>
            <p:nvPr/>
          </p:nvSpPr>
          <p:spPr bwMode="auto">
            <a:xfrm>
              <a:off x="1169896" y="3794703"/>
              <a:ext cx="8976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*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2" name="Rectangle 139"/>
            <p:cNvSpPr>
              <a:spLocks noChangeArrowheads="1"/>
            </p:cNvSpPr>
            <p:nvPr/>
          </p:nvSpPr>
          <p:spPr bwMode="auto">
            <a:xfrm>
              <a:off x="810576" y="3915330"/>
              <a:ext cx="8976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*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3" name="Rectangle 270"/>
            <p:cNvSpPr>
              <a:spLocks noChangeArrowheads="1"/>
            </p:cNvSpPr>
            <p:nvPr/>
          </p:nvSpPr>
          <p:spPr bwMode="auto">
            <a:xfrm rot="16200000">
              <a:off x="-277975" y="4609692"/>
              <a:ext cx="889667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TNF</a:t>
              </a:r>
              <a:r>
                <a:rPr lang="en-US" sz="12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Symbol"/>
                </a:rPr>
                <a:t> (</a:t>
              </a:r>
              <a:r>
                <a:rPr lang="en-US" sz="1200" dirty="0" err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Symbol"/>
                </a:rPr>
                <a:t>n</a:t>
              </a:r>
              <a:r>
                <a:rPr lang="en-US" sz="1200" dirty="0" err="1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Symbol"/>
                </a:rPr>
                <a:t>g</a:t>
              </a:r>
              <a:r>
                <a:rPr lang="en-US" sz="12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Symbol"/>
                </a:rPr>
                <a:t>/ml)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64" name="Straight Connector 263"/>
            <p:cNvCxnSpPr/>
            <p:nvPr/>
          </p:nvCxnSpPr>
          <p:spPr>
            <a:xfrm flipV="1">
              <a:off x="933266" y="6325396"/>
              <a:ext cx="859470" cy="186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>
              <a:off x="964736" y="3967245"/>
              <a:ext cx="46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6" name="Group 265"/>
            <p:cNvGrpSpPr/>
            <p:nvPr/>
          </p:nvGrpSpPr>
          <p:grpSpPr>
            <a:xfrm>
              <a:off x="964736" y="3768512"/>
              <a:ext cx="828000" cy="75594"/>
              <a:chOff x="1287780" y="6327648"/>
              <a:chExt cx="581388" cy="0"/>
            </a:xfrm>
          </p:grpSpPr>
          <p:cxnSp>
            <p:nvCxnSpPr>
              <p:cNvPr id="271" name="Straight Connector 270"/>
              <p:cNvCxnSpPr/>
              <p:nvPr/>
            </p:nvCxnSpPr>
            <p:spPr>
              <a:xfrm>
                <a:off x="1287780" y="6327648"/>
                <a:ext cx="144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2" name="Straight Connector 271"/>
              <p:cNvCxnSpPr/>
              <p:nvPr/>
            </p:nvCxnSpPr>
            <p:spPr>
              <a:xfrm>
                <a:off x="1477963" y="6327648"/>
                <a:ext cx="216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4" name="Straight Connector 273"/>
              <p:cNvCxnSpPr/>
              <p:nvPr/>
            </p:nvCxnSpPr>
            <p:spPr>
              <a:xfrm>
                <a:off x="1725168" y="6327648"/>
                <a:ext cx="144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67" name="Straight Connector 266"/>
            <p:cNvCxnSpPr/>
            <p:nvPr/>
          </p:nvCxnSpPr>
          <p:spPr>
            <a:xfrm>
              <a:off x="593467" y="4078081"/>
              <a:ext cx="540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8" name="TextBox 2"/>
            <p:cNvSpPr txBox="1">
              <a:spLocks noChangeArrowheads="1"/>
            </p:cNvSpPr>
            <p:nvPr/>
          </p:nvSpPr>
          <p:spPr bwMode="auto">
            <a:xfrm>
              <a:off x="878327" y="5332443"/>
              <a:ext cx="372359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en-GB" sz="1600" b="1" dirty="0">
                  <a:latin typeface="Times New Roman" pitchFamily="18" charset="0"/>
                  <a:cs typeface="Times New Roman" pitchFamily="18" charset="0"/>
                </a:rPr>
                <a:t>f</a:t>
              </a:r>
            </a:p>
          </p:txBody>
        </p:sp>
      </p:grpSp>
      <p:sp>
        <p:nvSpPr>
          <p:cNvPr id="269" name="TextBox 268"/>
          <p:cNvSpPr txBox="1"/>
          <p:nvPr/>
        </p:nvSpPr>
        <p:spPr>
          <a:xfrm>
            <a:off x="2079688" y="3013462"/>
            <a:ext cx="4379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(ii)</a:t>
            </a:r>
            <a:endParaRPr lang="en-GB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0" name="TextBox 3"/>
          <p:cNvSpPr txBox="1">
            <a:spLocks noChangeArrowheads="1"/>
          </p:cNvSpPr>
          <p:nvPr/>
        </p:nvSpPr>
        <p:spPr bwMode="auto">
          <a:xfrm>
            <a:off x="3927653" y="3139694"/>
            <a:ext cx="29848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600" b="1" dirty="0">
                <a:latin typeface="Times New Roman" pitchFamily="18" charset="0"/>
                <a:cs typeface="Times New Roman" pitchFamily="18" charset="0"/>
              </a:rPr>
              <a:t>d</a:t>
            </a:r>
          </a:p>
        </p:txBody>
      </p:sp>
      <p:grpSp>
        <p:nvGrpSpPr>
          <p:cNvPr id="275" name="Group 274"/>
          <p:cNvGrpSpPr/>
          <p:nvPr/>
        </p:nvGrpSpPr>
        <p:grpSpPr>
          <a:xfrm>
            <a:off x="3993101" y="3352770"/>
            <a:ext cx="2743736" cy="2796015"/>
            <a:chOff x="1437505" y="2957830"/>
            <a:chExt cx="2743736" cy="2796015"/>
          </a:xfrm>
        </p:grpSpPr>
        <p:sp>
          <p:nvSpPr>
            <p:cNvPr id="276" name="Rectangle 275"/>
            <p:cNvSpPr>
              <a:spLocks noChangeArrowheads="1"/>
            </p:cNvSpPr>
            <p:nvPr/>
          </p:nvSpPr>
          <p:spPr bwMode="auto">
            <a:xfrm>
              <a:off x="2212658" y="4573905"/>
              <a:ext cx="231775" cy="1111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7" name="Freeform 276"/>
            <p:cNvSpPr>
              <a:spLocks/>
            </p:cNvSpPr>
            <p:nvPr/>
          </p:nvSpPr>
          <p:spPr bwMode="auto">
            <a:xfrm>
              <a:off x="2212658" y="4573905"/>
              <a:ext cx="230188" cy="111125"/>
            </a:xfrm>
            <a:custGeom>
              <a:avLst/>
              <a:gdLst>
                <a:gd name="T0" fmla="*/ 0 w 151"/>
                <a:gd name="T1" fmla="*/ 73 h 73"/>
                <a:gd name="T2" fmla="*/ 0 w 151"/>
                <a:gd name="T3" fmla="*/ 0 h 73"/>
                <a:gd name="T4" fmla="*/ 151 w 151"/>
                <a:gd name="T5" fmla="*/ 0 h 73"/>
                <a:gd name="T6" fmla="*/ 151 w 151"/>
                <a:gd name="T7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1" h="73">
                  <a:moveTo>
                    <a:pt x="0" y="73"/>
                  </a:moveTo>
                  <a:lnTo>
                    <a:pt x="0" y="0"/>
                  </a:lnTo>
                  <a:lnTo>
                    <a:pt x="151" y="0"/>
                  </a:lnTo>
                  <a:lnTo>
                    <a:pt x="151" y="73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8" name="Freeform 277"/>
            <p:cNvSpPr>
              <a:spLocks/>
            </p:cNvSpPr>
            <p:nvPr/>
          </p:nvSpPr>
          <p:spPr bwMode="auto">
            <a:xfrm>
              <a:off x="2269808" y="4537393"/>
              <a:ext cx="115888" cy="0"/>
            </a:xfrm>
            <a:custGeom>
              <a:avLst/>
              <a:gdLst>
                <a:gd name="T0" fmla="*/ 0 w 76"/>
                <a:gd name="T1" fmla="*/ 76 w 76"/>
                <a:gd name="T2" fmla="*/ 0 w 7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76">
                  <a:moveTo>
                    <a:pt x="0" y="0"/>
                  </a:moveTo>
                  <a:lnTo>
                    <a:pt x="76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9" name="Line 130"/>
            <p:cNvSpPr>
              <a:spLocks noChangeShapeType="1"/>
            </p:cNvSpPr>
            <p:nvPr/>
          </p:nvSpPr>
          <p:spPr bwMode="auto">
            <a:xfrm>
              <a:off x="2328545" y="4537393"/>
              <a:ext cx="0" cy="3651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0" name="Rectangle 279"/>
            <p:cNvSpPr>
              <a:spLocks noChangeArrowheads="1"/>
            </p:cNvSpPr>
            <p:nvPr/>
          </p:nvSpPr>
          <p:spPr bwMode="auto">
            <a:xfrm>
              <a:off x="2565083" y="3592830"/>
              <a:ext cx="230188" cy="1092200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1" name="Freeform 280"/>
            <p:cNvSpPr>
              <a:spLocks/>
            </p:cNvSpPr>
            <p:nvPr/>
          </p:nvSpPr>
          <p:spPr bwMode="auto">
            <a:xfrm>
              <a:off x="2565083" y="3592830"/>
              <a:ext cx="228600" cy="1092200"/>
            </a:xfrm>
            <a:custGeom>
              <a:avLst/>
              <a:gdLst>
                <a:gd name="T0" fmla="*/ 0 w 151"/>
                <a:gd name="T1" fmla="*/ 716 h 716"/>
                <a:gd name="T2" fmla="*/ 0 w 151"/>
                <a:gd name="T3" fmla="*/ 0 h 716"/>
                <a:gd name="T4" fmla="*/ 151 w 151"/>
                <a:gd name="T5" fmla="*/ 0 h 716"/>
                <a:gd name="T6" fmla="*/ 151 w 151"/>
                <a:gd name="T7" fmla="*/ 716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1" h="716">
                  <a:moveTo>
                    <a:pt x="0" y="716"/>
                  </a:moveTo>
                  <a:lnTo>
                    <a:pt x="0" y="0"/>
                  </a:lnTo>
                  <a:lnTo>
                    <a:pt x="151" y="0"/>
                  </a:lnTo>
                  <a:lnTo>
                    <a:pt x="151" y="716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2" name="Freeform 281"/>
            <p:cNvSpPr>
              <a:spLocks/>
            </p:cNvSpPr>
            <p:nvPr/>
          </p:nvSpPr>
          <p:spPr bwMode="auto">
            <a:xfrm>
              <a:off x="2622233" y="3453130"/>
              <a:ext cx="115888" cy="0"/>
            </a:xfrm>
            <a:custGeom>
              <a:avLst/>
              <a:gdLst>
                <a:gd name="T0" fmla="*/ 0 w 76"/>
                <a:gd name="T1" fmla="*/ 76 w 76"/>
                <a:gd name="T2" fmla="*/ 0 w 7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76">
                  <a:moveTo>
                    <a:pt x="0" y="0"/>
                  </a:moveTo>
                  <a:lnTo>
                    <a:pt x="76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3" name="Line 134"/>
            <p:cNvSpPr>
              <a:spLocks noChangeShapeType="1"/>
            </p:cNvSpPr>
            <p:nvPr/>
          </p:nvSpPr>
          <p:spPr bwMode="auto">
            <a:xfrm>
              <a:off x="2679383" y="3453130"/>
              <a:ext cx="0" cy="1397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4" name="Rectangle 283"/>
            <p:cNvSpPr>
              <a:spLocks noChangeArrowheads="1"/>
            </p:cNvSpPr>
            <p:nvPr/>
          </p:nvSpPr>
          <p:spPr bwMode="auto">
            <a:xfrm>
              <a:off x="2915920" y="3640455"/>
              <a:ext cx="231775" cy="1044575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5" name="Freeform 284"/>
            <p:cNvSpPr>
              <a:spLocks/>
            </p:cNvSpPr>
            <p:nvPr/>
          </p:nvSpPr>
          <p:spPr bwMode="auto">
            <a:xfrm>
              <a:off x="2915920" y="3640455"/>
              <a:ext cx="230188" cy="1044575"/>
            </a:xfrm>
            <a:custGeom>
              <a:avLst/>
              <a:gdLst>
                <a:gd name="T0" fmla="*/ 0 w 151"/>
                <a:gd name="T1" fmla="*/ 685 h 685"/>
                <a:gd name="T2" fmla="*/ 0 w 151"/>
                <a:gd name="T3" fmla="*/ 0 h 685"/>
                <a:gd name="T4" fmla="*/ 151 w 151"/>
                <a:gd name="T5" fmla="*/ 0 h 685"/>
                <a:gd name="T6" fmla="*/ 151 w 151"/>
                <a:gd name="T7" fmla="*/ 685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1" h="685">
                  <a:moveTo>
                    <a:pt x="0" y="685"/>
                  </a:moveTo>
                  <a:lnTo>
                    <a:pt x="0" y="0"/>
                  </a:lnTo>
                  <a:lnTo>
                    <a:pt x="151" y="0"/>
                  </a:lnTo>
                  <a:lnTo>
                    <a:pt x="151" y="685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6" name="Freeform 285"/>
            <p:cNvSpPr>
              <a:spLocks/>
            </p:cNvSpPr>
            <p:nvPr/>
          </p:nvSpPr>
          <p:spPr bwMode="auto">
            <a:xfrm>
              <a:off x="2974658" y="3502343"/>
              <a:ext cx="115888" cy="0"/>
            </a:xfrm>
            <a:custGeom>
              <a:avLst/>
              <a:gdLst>
                <a:gd name="T0" fmla="*/ 0 w 76"/>
                <a:gd name="T1" fmla="*/ 76 w 76"/>
                <a:gd name="T2" fmla="*/ 0 w 7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76">
                  <a:moveTo>
                    <a:pt x="0" y="0"/>
                  </a:moveTo>
                  <a:lnTo>
                    <a:pt x="76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7" name="Line 138"/>
            <p:cNvSpPr>
              <a:spLocks noChangeShapeType="1"/>
            </p:cNvSpPr>
            <p:nvPr/>
          </p:nvSpPr>
          <p:spPr bwMode="auto">
            <a:xfrm>
              <a:off x="3031808" y="3502343"/>
              <a:ext cx="0" cy="13811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8" name="Rectangle 287"/>
            <p:cNvSpPr>
              <a:spLocks noChangeArrowheads="1"/>
            </p:cNvSpPr>
            <p:nvPr/>
          </p:nvSpPr>
          <p:spPr bwMode="auto">
            <a:xfrm>
              <a:off x="3268345" y="4440555"/>
              <a:ext cx="231775" cy="244475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9" name="Freeform 288"/>
            <p:cNvSpPr>
              <a:spLocks/>
            </p:cNvSpPr>
            <p:nvPr/>
          </p:nvSpPr>
          <p:spPr bwMode="auto">
            <a:xfrm>
              <a:off x="3268345" y="4440555"/>
              <a:ext cx="230188" cy="244475"/>
            </a:xfrm>
            <a:custGeom>
              <a:avLst/>
              <a:gdLst>
                <a:gd name="T0" fmla="*/ 0 w 151"/>
                <a:gd name="T1" fmla="*/ 160 h 160"/>
                <a:gd name="T2" fmla="*/ 0 w 151"/>
                <a:gd name="T3" fmla="*/ 0 h 160"/>
                <a:gd name="T4" fmla="*/ 151 w 151"/>
                <a:gd name="T5" fmla="*/ 0 h 160"/>
                <a:gd name="T6" fmla="*/ 151 w 151"/>
                <a:gd name="T7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1" h="160">
                  <a:moveTo>
                    <a:pt x="0" y="160"/>
                  </a:moveTo>
                  <a:lnTo>
                    <a:pt x="0" y="0"/>
                  </a:lnTo>
                  <a:lnTo>
                    <a:pt x="151" y="0"/>
                  </a:lnTo>
                  <a:lnTo>
                    <a:pt x="151" y="16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0" name="Freeform 289"/>
            <p:cNvSpPr>
              <a:spLocks/>
            </p:cNvSpPr>
            <p:nvPr/>
          </p:nvSpPr>
          <p:spPr bwMode="auto">
            <a:xfrm>
              <a:off x="3325495" y="4300855"/>
              <a:ext cx="115888" cy="0"/>
            </a:xfrm>
            <a:custGeom>
              <a:avLst/>
              <a:gdLst>
                <a:gd name="T0" fmla="*/ 0 w 76"/>
                <a:gd name="T1" fmla="*/ 76 w 76"/>
                <a:gd name="T2" fmla="*/ 0 w 7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76">
                  <a:moveTo>
                    <a:pt x="0" y="0"/>
                  </a:moveTo>
                  <a:lnTo>
                    <a:pt x="76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1" name="Line 142"/>
            <p:cNvSpPr>
              <a:spLocks noChangeShapeType="1"/>
            </p:cNvSpPr>
            <p:nvPr/>
          </p:nvSpPr>
          <p:spPr bwMode="auto">
            <a:xfrm>
              <a:off x="3384233" y="4300855"/>
              <a:ext cx="0" cy="1397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2" name="Rectangle 291"/>
            <p:cNvSpPr>
              <a:spLocks noChangeArrowheads="1"/>
            </p:cNvSpPr>
            <p:nvPr/>
          </p:nvSpPr>
          <p:spPr bwMode="auto">
            <a:xfrm>
              <a:off x="3620770" y="3916680"/>
              <a:ext cx="230188" cy="768350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3" name="Freeform 292"/>
            <p:cNvSpPr>
              <a:spLocks/>
            </p:cNvSpPr>
            <p:nvPr/>
          </p:nvSpPr>
          <p:spPr bwMode="auto">
            <a:xfrm>
              <a:off x="3620770" y="3916680"/>
              <a:ext cx="230188" cy="768350"/>
            </a:xfrm>
            <a:custGeom>
              <a:avLst/>
              <a:gdLst>
                <a:gd name="T0" fmla="*/ 0 w 151"/>
                <a:gd name="T1" fmla="*/ 504 h 504"/>
                <a:gd name="T2" fmla="*/ 0 w 151"/>
                <a:gd name="T3" fmla="*/ 0 h 504"/>
                <a:gd name="T4" fmla="*/ 151 w 151"/>
                <a:gd name="T5" fmla="*/ 0 h 504"/>
                <a:gd name="T6" fmla="*/ 151 w 151"/>
                <a:gd name="T7" fmla="*/ 504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1" h="504">
                  <a:moveTo>
                    <a:pt x="0" y="504"/>
                  </a:moveTo>
                  <a:lnTo>
                    <a:pt x="0" y="0"/>
                  </a:lnTo>
                  <a:lnTo>
                    <a:pt x="151" y="0"/>
                  </a:lnTo>
                  <a:lnTo>
                    <a:pt x="151" y="504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4" name="Freeform 293"/>
            <p:cNvSpPr>
              <a:spLocks/>
            </p:cNvSpPr>
            <p:nvPr/>
          </p:nvSpPr>
          <p:spPr bwMode="auto">
            <a:xfrm>
              <a:off x="3677920" y="3816668"/>
              <a:ext cx="115888" cy="0"/>
            </a:xfrm>
            <a:custGeom>
              <a:avLst/>
              <a:gdLst>
                <a:gd name="T0" fmla="*/ 0 w 76"/>
                <a:gd name="T1" fmla="*/ 76 w 76"/>
                <a:gd name="T2" fmla="*/ 0 w 7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76">
                  <a:moveTo>
                    <a:pt x="0" y="0"/>
                  </a:moveTo>
                  <a:lnTo>
                    <a:pt x="76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5" name="Line 146"/>
            <p:cNvSpPr>
              <a:spLocks noChangeShapeType="1"/>
            </p:cNvSpPr>
            <p:nvPr/>
          </p:nvSpPr>
          <p:spPr bwMode="auto">
            <a:xfrm>
              <a:off x="3736658" y="3816668"/>
              <a:ext cx="0" cy="10001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6" name="Line 147"/>
            <p:cNvSpPr>
              <a:spLocks noChangeShapeType="1"/>
            </p:cNvSpPr>
            <p:nvPr/>
          </p:nvSpPr>
          <p:spPr bwMode="auto">
            <a:xfrm>
              <a:off x="2152333" y="4685030"/>
              <a:ext cx="175577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7" name="Line 153"/>
            <p:cNvSpPr>
              <a:spLocks noChangeShapeType="1"/>
            </p:cNvSpPr>
            <p:nvPr/>
          </p:nvSpPr>
          <p:spPr bwMode="auto">
            <a:xfrm flipV="1">
              <a:off x="2152333" y="3038793"/>
              <a:ext cx="0" cy="164623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8" name="Line 154"/>
            <p:cNvSpPr>
              <a:spLocks noChangeShapeType="1"/>
            </p:cNvSpPr>
            <p:nvPr/>
          </p:nvSpPr>
          <p:spPr bwMode="auto">
            <a:xfrm flipH="1">
              <a:off x="2099945" y="4685030"/>
              <a:ext cx="5238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9" name="Rectangle 298"/>
            <p:cNvSpPr>
              <a:spLocks noChangeArrowheads="1"/>
            </p:cNvSpPr>
            <p:nvPr/>
          </p:nvSpPr>
          <p:spPr bwMode="auto">
            <a:xfrm>
              <a:off x="1986673" y="4602480"/>
              <a:ext cx="70532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0</a:t>
              </a:r>
              <a:endParaRPr kumimoji="0" lang="en-US" sz="18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0" name="Line 156"/>
            <p:cNvSpPr>
              <a:spLocks noChangeShapeType="1"/>
            </p:cNvSpPr>
            <p:nvPr/>
          </p:nvSpPr>
          <p:spPr bwMode="auto">
            <a:xfrm flipH="1">
              <a:off x="2099945" y="4275455"/>
              <a:ext cx="5238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1" name="Rectangle 300"/>
            <p:cNvSpPr>
              <a:spLocks noChangeArrowheads="1"/>
            </p:cNvSpPr>
            <p:nvPr/>
          </p:nvSpPr>
          <p:spPr bwMode="auto">
            <a:xfrm>
              <a:off x="1836081" y="4192905"/>
              <a:ext cx="246862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0.25</a:t>
              </a:r>
              <a:endPara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2" name="Line 158"/>
            <p:cNvSpPr>
              <a:spLocks noChangeShapeType="1"/>
            </p:cNvSpPr>
            <p:nvPr/>
          </p:nvSpPr>
          <p:spPr bwMode="auto">
            <a:xfrm flipH="1">
              <a:off x="2099945" y="3862705"/>
              <a:ext cx="5238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3" name="Rectangle 302"/>
            <p:cNvSpPr>
              <a:spLocks noChangeArrowheads="1"/>
            </p:cNvSpPr>
            <p:nvPr/>
          </p:nvSpPr>
          <p:spPr bwMode="auto">
            <a:xfrm>
              <a:off x="1912284" y="3780155"/>
              <a:ext cx="176330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0.5</a:t>
              </a:r>
              <a:endPara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4" name="Line 160"/>
            <p:cNvSpPr>
              <a:spLocks noChangeShapeType="1"/>
            </p:cNvSpPr>
            <p:nvPr/>
          </p:nvSpPr>
          <p:spPr bwMode="auto">
            <a:xfrm flipH="1">
              <a:off x="2099945" y="3451543"/>
              <a:ext cx="5238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5" name="Rectangle 304"/>
            <p:cNvSpPr>
              <a:spLocks noChangeArrowheads="1"/>
            </p:cNvSpPr>
            <p:nvPr/>
          </p:nvSpPr>
          <p:spPr bwMode="auto">
            <a:xfrm>
              <a:off x="1836081" y="3368993"/>
              <a:ext cx="246862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0.75</a:t>
              </a:r>
              <a:endPara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6" name="Line 162"/>
            <p:cNvSpPr>
              <a:spLocks noChangeShapeType="1"/>
            </p:cNvSpPr>
            <p:nvPr/>
          </p:nvSpPr>
          <p:spPr bwMode="auto">
            <a:xfrm flipH="1">
              <a:off x="2099945" y="3040380"/>
              <a:ext cx="5238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7" name="Rectangle 306"/>
            <p:cNvSpPr>
              <a:spLocks noChangeArrowheads="1"/>
            </p:cNvSpPr>
            <p:nvPr/>
          </p:nvSpPr>
          <p:spPr bwMode="auto">
            <a:xfrm>
              <a:off x="1892553" y="2957830"/>
              <a:ext cx="176330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1.0</a:t>
              </a:r>
              <a:endPara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8" name="Line 166"/>
            <p:cNvSpPr>
              <a:spLocks noChangeShapeType="1"/>
            </p:cNvSpPr>
            <p:nvPr/>
          </p:nvSpPr>
          <p:spPr bwMode="auto">
            <a:xfrm>
              <a:off x="2264612" y="3292793"/>
              <a:ext cx="5040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9" name="Line 173"/>
            <p:cNvSpPr>
              <a:spLocks noChangeShapeType="1"/>
            </p:cNvSpPr>
            <p:nvPr/>
          </p:nvSpPr>
          <p:spPr bwMode="auto">
            <a:xfrm>
              <a:off x="2970255" y="3366949"/>
              <a:ext cx="5040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1" name="Line 174"/>
            <p:cNvSpPr>
              <a:spLocks noChangeShapeType="1"/>
            </p:cNvSpPr>
            <p:nvPr/>
          </p:nvSpPr>
          <p:spPr bwMode="auto">
            <a:xfrm>
              <a:off x="3321886" y="3149629"/>
              <a:ext cx="5040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2" name="Rectangle 311"/>
            <p:cNvSpPr>
              <a:spLocks noChangeArrowheads="1"/>
            </p:cNvSpPr>
            <p:nvPr/>
          </p:nvSpPr>
          <p:spPr bwMode="auto">
            <a:xfrm>
              <a:off x="3136727" y="3213418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**</a:t>
              </a:r>
              <a:endParaRPr kumimoji="0" lang="en-US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3" name="Rectangle 312"/>
            <p:cNvSpPr>
              <a:spLocks noChangeArrowheads="1"/>
            </p:cNvSpPr>
            <p:nvPr/>
          </p:nvSpPr>
          <p:spPr bwMode="auto">
            <a:xfrm>
              <a:off x="2436640" y="3151505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**</a:t>
              </a:r>
              <a:endParaRPr kumimoji="0" lang="en-US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4" name="Rectangle 313"/>
            <p:cNvSpPr>
              <a:spLocks noChangeArrowheads="1"/>
            </p:cNvSpPr>
            <p:nvPr/>
          </p:nvSpPr>
          <p:spPr bwMode="auto">
            <a:xfrm>
              <a:off x="3524077" y="3009929"/>
              <a:ext cx="7694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*</a:t>
              </a:r>
              <a:endParaRPr kumimoji="0" lang="en-US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5" name="TextBox 314"/>
            <p:cNvSpPr txBox="1"/>
            <p:nvPr/>
          </p:nvSpPr>
          <p:spPr>
            <a:xfrm rot="16200000">
              <a:off x="1038838" y="3629781"/>
              <a:ext cx="107433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latin typeface="Times New Roman" pitchFamily="18" charset="0"/>
                  <a:cs typeface="Times New Roman" pitchFamily="18" charset="0"/>
                </a:rPr>
                <a:t>TNF</a:t>
              </a:r>
              <a:r>
                <a:rPr lang="en-GB" sz="1200" dirty="0" smtClean="0">
                  <a:latin typeface="Times New Roman" pitchFamily="18" charset="0"/>
                  <a:cs typeface="Times New Roman" pitchFamily="18" charset="0"/>
                  <a:sym typeface="Symbol"/>
                </a:rPr>
                <a:t> (</a:t>
              </a:r>
              <a:r>
                <a:rPr lang="en-GB" sz="1200" dirty="0" err="1" smtClean="0">
                  <a:latin typeface="Times New Roman" pitchFamily="18" charset="0"/>
                  <a:cs typeface="Times New Roman" pitchFamily="18" charset="0"/>
                  <a:sym typeface="Symbol"/>
                </a:rPr>
                <a:t>ng</a:t>
              </a:r>
              <a:r>
                <a:rPr lang="en-GB" sz="1200" dirty="0" smtClean="0">
                  <a:latin typeface="Times New Roman" pitchFamily="18" charset="0"/>
                  <a:cs typeface="Times New Roman" pitchFamily="18" charset="0"/>
                  <a:sym typeface="Symbol"/>
                </a:rPr>
                <a:t>/ml)</a:t>
              </a:r>
              <a:endParaRPr lang="en-GB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316" name="Group 315"/>
            <p:cNvGrpSpPr/>
            <p:nvPr/>
          </p:nvGrpSpPr>
          <p:grpSpPr>
            <a:xfrm>
              <a:off x="2144889" y="4702888"/>
              <a:ext cx="2036352" cy="1050957"/>
              <a:chOff x="313339" y="6220318"/>
              <a:chExt cx="2036352" cy="1050957"/>
            </a:xfrm>
          </p:grpSpPr>
          <p:sp>
            <p:nvSpPr>
              <p:cNvPr id="317" name="Line 247"/>
              <p:cNvSpPr>
                <a:spLocks noChangeShapeType="1"/>
              </p:cNvSpPr>
              <p:nvPr/>
            </p:nvSpPr>
            <p:spPr bwMode="auto">
              <a:xfrm>
                <a:off x="550038" y="7091037"/>
                <a:ext cx="122400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 sz="11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18" name="Rectangle 268"/>
              <p:cNvSpPr>
                <a:spLocks noChangeArrowheads="1"/>
              </p:cNvSpPr>
              <p:nvPr/>
            </p:nvSpPr>
            <p:spPr bwMode="auto">
              <a:xfrm>
                <a:off x="1037411" y="7110462"/>
                <a:ext cx="243656" cy="1608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lnSpc>
                    <a:spcPct val="95000"/>
                  </a:lnSpc>
                </a:pPr>
                <a:r>
                  <a:rPr lang="en-US" sz="1100" dirty="0" smtClean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LPS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19" name="Rectangle 226"/>
              <p:cNvSpPr>
                <a:spLocks noChangeArrowheads="1"/>
              </p:cNvSpPr>
              <p:nvPr/>
            </p:nvSpPr>
            <p:spPr bwMode="auto">
              <a:xfrm rot="18900000">
                <a:off x="814187" y="6220318"/>
                <a:ext cx="1494718" cy="153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1000" dirty="0" smtClean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Plasma (BDL) </a:t>
                </a:r>
              </a:p>
            </p:txBody>
          </p:sp>
          <p:sp>
            <p:nvSpPr>
              <p:cNvPr id="320" name="Rectangle 226"/>
              <p:cNvSpPr>
                <a:spLocks noChangeArrowheads="1"/>
              </p:cNvSpPr>
              <p:nvPr/>
            </p:nvSpPr>
            <p:spPr bwMode="auto">
              <a:xfrm rot="18900000">
                <a:off x="1321972" y="6373580"/>
                <a:ext cx="1027719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1000" dirty="0" smtClean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Plasma (BDL)  </a:t>
                </a:r>
              </a:p>
              <a:p>
                <a:r>
                  <a:rPr lang="en-US" sz="1000" dirty="0" smtClean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+ AH6809</a:t>
                </a:r>
                <a:endParaRPr lang="en-US" sz="1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21" name="Rectangle 224"/>
              <p:cNvSpPr>
                <a:spLocks noChangeArrowheads="1"/>
              </p:cNvSpPr>
              <p:nvPr/>
            </p:nvSpPr>
            <p:spPr bwMode="auto">
              <a:xfrm rot="18900000">
                <a:off x="313339" y="6306479"/>
                <a:ext cx="262892" cy="153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Cells</a:t>
                </a:r>
                <a:endParaRPr lang="en-US" sz="1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22" name="Rectangle 225"/>
              <p:cNvSpPr>
                <a:spLocks noChangeArrowheads="1"/>
              </p:cNvSpPr>
              <p:nvPr/>
            </p:nvSpPr>
            <p:spPr bwMode="auto">
              <a:xfrm rot="18900000">
                <a:off x="707430" y="6288451"/>
                <a:ext cx="219612" cy="153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LPS</a:t>
                </a:r>
                <a:endParaRPr lang="en-US" sz="1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23" name="Rectangle 226"/>
              <p:cNvSpPr>
                <a:spLocks noChangeArrowheads="1"/>
              </p:cNvSpPr>
              <p:nvPr/>
            </p:nvSpPr>
            <p:spPr bwMode="auto">
              <a:xfrm rot="18900000">
                <a:off x="435987" y="6470207"/>
                <a:ext cx="1065793" cy="153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1000" dirty="0" smtClean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Healthy plasma</a:t>
                </a:r>
                <a:endParaRPr lang="en-US" sz="1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grpSp>
        <p:nvGrpSpPr>
          <p:cNvPr id="324" name="Group 323"/>
          <p:cNvGrpSpPr/>
          <p:nvPr/>
        </p:nvGrpSpPr>
        <p:grpSpPr>
          <a:xfrm>
            <a:off x="24965" y="6041644"/>
            <a:ext cx="2595794" cy="2945931"/>
            <a:chOff x="4022196" y="413218"/>
            <a:chExt cx="2595794" cy="2945931"/>
          </a:xfrm>
        </p:grpSpPr>
        <p:sp>
          <p:nvSpPr>
            <p:cNvPr id="325" name="Rectangle 189"/>
            <p:cNvSpPr>
              <a:spLocks noChangeArrowheads="1"/>
            </p:cNvSpPr>
            <p:nvPr/>
          </p:nvSpPr>
          <p:spPr bwMode="auto">
            <a:xfrm>
              <a:off x="4637690" y="1931895"/>
              <a:ext cx="230188" cy="3524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6" name="Freeform 191"/>
            <p:cNvSpPr>
              <a:spLocks/>
            </p:cNvSpPr>
            <p:nvPr/>
          </p:nvSpPr>
          <p:spPr bwMode="auto">
            <a:xfrm>
              <a:off x="4694840" y="1906495"/>
              <a:ext cx="115888" cy="0"/>
            </a:xfrm>
            <a:custGeom>
              <a:avLst/>
              <a:gdLst>
                <a:gd name="T0" fmla="*/ 0 w 76"/>
                <a:gd name="T1" fmla="*/ 76 w 76"/>
                <a:gd name="T2" fmla="*/ 0 w 7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76">
                  <a:moveTo>
                    <a:pt x="0" y="0"/>
                  </a:moveTo>
                  <a:lnTo>
                    <a:pt x="76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7" name="Line 192"/>
            <p:cNvSpPr>
              <a:spLocks noChangeShapeType="1"/>
            </p:cNvSpPr>
            <p:nvPr/>
          </p:nvSpPr>
          <p:spPr bwMode="auto">
            <a:xfrm>
              <a:off x="4751990" y="1906495"/>
              <a:ext cx="0" cy="254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8" name="Rectangle 193"/>
            <p:cNvSpPr>
              <a:spLocks noChangeArrowheads="1"/>
            </p:cNvSpPr>
            <p:nvPr/>
          </p:nvSpPr>
          <p:spPr bwMode="auto">
            <a:xfrm>
              <a:off x="4988527" y="1357220"/>
              <a:ext cx="231775" cy="927100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9" name="Freeform 194"/>
            <p:cNvSpPr>
              <a:spLocks/>
            </p:cNvSpPr>
            <p:nvPr/>
          </p:nvSpPr>
          <p:spPr bwMode="auto">
            <a:xfrm>
              <a:off x="4988527" y="1357220"/>
              <a:ext cx="230188" cy="927100"/>
            </a:xfrm>
            <a:custGeom>
              <a:avLst/>
              <a:gdLst>
                <a:gd name="T0" fmla="*/ 0 w 151"/>
                <a:gd name="T1" fmla="*/ 609 h 609"/>
                <a:gd name="T2" fmla="*/ 0 w 151"/>
                <a:gd name="T3" fmla="*/ 0 h 609"/>
                <a:gd name="T4" fmla="*/ 151 w 151"/>
                <a:gd name="T5" fmla="*/ 0 h 609"/>
                <a:gd name="T6" fmla="*/ 151 w 151"/>
                <a:gd name="T7" fmla="*/ 609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1" h="609">
                  <a:moveTo>
                    <a:pt x="0" y="609"/>
                  </a:moveTo>
                  <a:lnTo>
                    <a:pt x="0" y="0"/>
                  </a:lnTo>
                  <a:lnTo>
                    <a:pt x="151" y="0"/>
                  </a:lnTo>
                  <a:lnTo>
                    <a:pt x="151" y="609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30" name="Freeform 195"/>
            <p:cNvSpPr>
              <a:spLocks/>
            </p:cNvSpPr>
            <p:nvPr/>
          </p:nvSpPr>
          <p:spPr bwMode="auto">
            <a:xfrm>
              <a:off x="5047265" y="1252445"/>
              <a:ext cx="114300" cy="0"/>
            </a:xfrm>
            <a:custGeom>
              <a:avLst/>
              <a:gdLst>
                <a:gd name="T0" fmla="*/ 0 w 76"/>
                <a:gd name="T1" fmla="*/ 76 w 76"/>
                <a:gd name="T2" fmla="*/ 0 w 7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76">
                  <a:moveTo>
                    <a:pt x="0" y="0"/>
                  </a:moveTo>
                  <a:lnTo>
                    <a:pt x="76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31" name="Line 196"/>
            <p:cNvSpPr>
              <a:spLocks noChangeShapeType="1"/>
            </p:cNvSpPr>
            <p:nvPr/>
          </p:nvSpPr>
          <p:spPr bwMode="auto">
            <a:xfrm>
              <a:off x="5104415" y="1252445"/>
              <a:ext cx="0" cy="10477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32" name="Rectangle 197"/>
            <p:cNvSpPr>
              <a:spLocks noChangeArrowheads="1"/>
            </p:cNvSpPr>
            <p:nvPr/>
          </p:nvSpPr>
          <p:spPr bwMode="auto">
            <a:xfrm>
              <a:off x="5340952" y="1547720"/>
              <a:ext cx="230188" cy="736600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33" name="Freeform 198"/>
            <p:cNvSpPr>
              <a:spLocks/>
            </p:cNvSpPr>
            <p:nvPr/>
          </p:nvSpPr>
          <p:spPr bwMode="auto">
            <a:xfrm>
              <a:off x="5340952" y="1547720"/>
              <a:ext cx="228600" cy="736600"/>
            </a:xfrm>
            <a:custGeom>
              <a:avLst/>
              <a:gdLst>
                <a:gd name="T0" fmla="*/ 0 w 151"/>
                <a:gd name="T1" fmla="*/ 484 h 484"/>
                <a:gd name="T2" fmla="*/ 0 w 151"/>
                <a:gd name="T3" fmla="*/ 0 h 484"/>
                <a:gd name="T4" fmla="*/ 151 w 151"/>
                <a:gd name="T5" fmla="*/ 0 h 484"/>
                <a:gd name="T6" fmla="*/ 151 w 151"/>
                <a:gd name="T7" fmla="*/ 484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1" h="484">
                  <a:moveTo>
                    <a:pt x="0" y="484"/>
                  </a:moveTo>
                  <a:lnTo>
                    <a:pt x="0" y="0"/>
                  </a:lnTo>
                  <a:lnTo>
                    <a:pt x="151" y="0"/>
                  </a:lnTo>
                  <a:lnTo>
                    <a:pt x="151" y="484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34" name="Freeform 199"/>
            <p:cNvSpPr>
              <a:spLocks/>
            </p:cNvSpPr>
            <p:nvPr/>
          </p:nvSpPr>
          <p:spPr bwMode="auto">
            <a:xfrm>
              <a:off x="5398102" y="1471520"/>
              <a:ext cx="115888" cy="0"/>
            </a:xfrm>
            <a:custGeom>
              <a:avLst/>
              <a:gdLst>
                <a:gd name="T0" fmla="*/ 0 w 76"/>
                <a:gd name="T1" fmla="*/ 76 w 76"/>
                <a:gd name="T2" fmla="*/ 0 w 7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76">
                  <a:moveTo>
                    <a:pt x="0" y="0"/>
                  </a:moveTo>
                  <a:lnTo>
                    <a:pt x="76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35" name="Line 200"/>
            <p:cNvSpPr>
              <a:spLocks noChangeShapeType="1"/>
            </p:cNvSpPr>
            <p:nvPr/>
          </p:nvSpPr>
          <p:spPr bwMode="auto">
            <a:xfrm>
              <a:off x="5456840" y="1471520"/>
              <a:ext cx="0" cy="762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36" name="Rectangle 201"/>
            <p:cNvSpPr>
              <a:spLocks noChangeArrowheads="1"/>
            </p:cNvSpPr>
            <p:nvPr/>
          </p:nvSpPr>
          <p:spPr bwMode="auto">
            <a:xfrm>
              <a:off x="5691790" y="1007970"/>
              <a:ext cx="231775" cy="1276350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37" name="Freeform 202"/>
            <p:cNvSpPr>
              <a:spLocks/>
            </p:cNvSpPr>
            <p:nvPr/>
          </p:nvSpPr>
          <p:spPr bwMode="auto">
            <a:xfrm>
              <a:off x="5691790" y="1007970"/>
              <a:ext cx="230188" cy="1276350"/>
            </a:xfrm>
            <a:custGeom>
              <a:avLst/>
              <a:gdLst>
                <a:gd name="T0" fmla="*/ 0 w 151"/>
                <a:gd name="T1" fmla="*/ 838 h 838"/>
                <a:gd name="T2" fmla="*/ 0 w 151"/>
                <a:gd name="T3" fmla="*/ 0 h 838"/>
                <a:gd name="T4" fmla="*/ 151 w 151"/>
                <a:gd name="T5" fmla="*/ 0 h 838"/>
                <a:gd name="T6" fmla="*/ 151 w 151"/>
                <a:gd name="T7" fmla="*/ 838 h 8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1" h="838">
                  <a:moveTo>
                    <a:pt x="0" y="838"/>
                  </a:moveTo>
                  <a:lnTo>
                    <a:pt x="0" y="0"/>
                  </a:lnTo>
                  <a:lnTo>
                    <a:pt x="151" y="0"/>
                  </a:lnTo>
                  <a:lnTo>
                    <a:pt x="151" y="838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38" name="Freeform 203"/>
            <p:cNvSpPr>
              <a:spLocks/>
            </p:cNvSpPr>
            <p:nvPr/>
          </p:nvSpPr>
          <p:spPr bwMode="auto">
            <a:xfrm>
              <a:off x="5750527" y="830170"/>
              <a:ext cx="115888" cy="0"/>
            </a:xfrm>
            <a:custGeom>
              <a:avLst/>
              <a:gdLst>
                <a:gd name="T0" fmla="*/ 0 w 76"/>
                <a:gd name="T1" fmla="*/ 76 w 76"/>
                <a:gd name="T2" fmla="*/ 0 w 7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76">
                  <a:moveTo>
                    <a:pt x="0" y="0"/>
                  </a:moveTo>
                  <a:lnTo>
                    <a:pt x="76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39" name="Line 204"/>
            <p:cNvSpPr>
              <a:spLocks noChangeShapeType="1"/>
            </p:cNvSpPr>
            <p:nvPr/>
          </p:nvSpPr>
          <p:spPr bwMode="auto">
            <a:xfrm>
              <a:off x="5807677" y="830170"/>
              <a:ext cx="0" cy="1778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0" name="Rectangle 205"/>
            <p:cNvSpPr>
              <a:spLocks noChangeArrowheads="1"/>
            </p:cNvSpPr>
            <p:nvPr/>
          </p:nvSpPr>
          <p:spPr bwMode="auto">
            <a:xfrm>
              <a:off x="6044215" y="1919195"/>
              <a:ext cx="231775" cy="365125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1" name="Freeform 206"/>
            <p:cNvSpPr>
              <a:spLocks/>
            </p:cNvSpPr>
            <p:nvPr/>
          </p:nvSpPr>
          <p:spPr bwMode="auto">
            <a:xfrm>
              <a:off x="6044215" y="1919195"/>
              <a:ext cx="230188" cy="365125"/>
            </a:xfrm>
            <a:custGeom>
              <a:avLst/>
              <a:gdLst>
                <a:gd name="T0" fmla="*/ 0 w 151"/>
                <a:gd name="T1" fmla="*/ 240 h 240"/>
                <a:gd name="T2" fmla="*/ 0 w 151"/>
                <a:gd name="T3" fmla="*/ 0 h 240"/>
                <a:gd name="T4" fmla="*/ 151 w 151"/>
                <a:gd name="T5" fmla="*/ 0 h 240"/>
                <a:gd name="T6" fmla="*/ 151 w 151"/>
                <a:gd name="T7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1" h="240">
                  <a:moveTo>
                    <a:pt x="0" y="240"/>
                  </a:moveTo>
                  <a:lnTo>
                    <a:pt x="0" y="0"/>
                  </a:lnTo>
                  <a:lnTo>
                    <a:pt x="151" y="0"/>
                  </a:lnTo>
                  <a:lnTo>
                    <a:pt x="151" y="24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2" name="Freeform 207"/>
            <p:cNvSpPr>
              <a:spLocks/>
            </p:cNvSpPr>
            <p:nvPr/>
          </p:nvSpPr>
          <p:spPr bwMode="auto">
            <a:xfrm>
              <a:off x="6101365" y="1855695"/>
              <a:ext cx="115888" cy="0"/>
            </a:xfrm>
            <a:custGeom>
              <a:avLst/>
              <a:gdLst>
                <a:gd name="T0" fmla="*/ 0 w 76"/>
                <a:gd name="T1" fmla="*/ 76 w 76"/>
                <a:gd name="T2" fmla="*/ 0 w 7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76">
                  <a:moveTo>
                    <a:pt x="0" y="0"/>
                  </a:moveTo>
                  <a:lnTo>
                    <a:pt x="76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3" name="Line 208"/>
            <p:cNvSpPr>
              <a:spLocks noChangeShapeType="1"/>
            </p:cNvSpPr>
            <p:nvPr/>
          </p:nvSpPr>
          <p:spPr bwMode="auto">
            <a:xfrm>
              <a:off x="6160102" y="1855695"/>
              <a:ext cx="0" cy="635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4" name="Line 209"/>
            <p:cNvSpPr>
              <a:spLocks noChangeShapeType="1"/>
            </p:cNvSpPr>
            <p:nvPr/>
          </p:nvSpPr>
          <p:spPr bwMode="auto">
            <a:xfrm>
              <a:off x="4577365" y="2284320"/>
              <a:ext cx="175418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5" name="Line 215"/>
            <p:cNvSpPr>
              <a:spLocks noChangeShapeType="1"/>
            </p:cNvSpPr>
            <p:nvPr/>
          </p:nvSpPr>
          <p:spPr bwMode="auto">
            <a:xfrm flipV="1">
              <a:off x="4577365" y="641258"/>
              <a:ext cx="0" cy="164306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6" name="Line 216"/>
            <p:cNvSpPr>
              <a:spLocks noChangeShapeType="1"/>
            </p:cNvSpPr>
            <p:nvPr/>
          </p:nvSpPr>
          <p:spPr bwMode="auto">
            <a:xfrm flipH="1">
              <a:off x="4524977" y="2284320"/>
              <a:ext cx="5238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6" name="Rectangle 217"/>
            <p:cNvSpPr>
              <a:spLocks noChangeArrowheads="1"/>
            </p:cNvSpPr>
            <p:nvPr/>
          </p:nvSpPr>
          <p:spPr bwMode="auto">
            <a:xfrm>
              <a:off x="4411705" y="2203358"/>
              <a:ext cx="70532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0</a:t>
              </a:r>
              <a:endParaRPr kumimoji="0" lang="en-US" sz="18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7" name="Line 218"/>
            <p:cNvSpPr>
              <a:spLocks noChangeShapeType="1"/>
            </p:cNvSpPr>
            <p:nvPr/>
          </p:nvSpPr>
          <p:spPr bwMode="auto">
            <a:xfrm flipH="1">
              <a:off x="4524977" y="1738220"/>
              <a:ext cx="5238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8" name="Rectangle 219"/>
            <p:cNvSpPr>
              <a:spLocks noChangeArrowheads="1"/>
            </p:cNvSpPr>
            <p:nvPr/>
          </p:nvSpPr>
          <p:spPr bwMode="auto">
            <a:xfrm>
              <a:off x="4402255" y="1655670"/>
              <a:ext cx="70532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1</a:t>
              </a:r>
              <a:endPara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9" name="Line 220"/>
            <p:cNvSpPr>
              <a:spLocks noChangeShapeType="1"/>
            </p:cNvSpPr>
            <p:nvPr/>
          </p:nvSpPr>
          <p:spPr bwMode="auto">
            <a:xfrm flipH="1">
              <a:off x="4524977" y="1188945"/>
              <a:ext cx="5238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0" name="Rectangle 221"/>
            <p:cNvSpPr>
              <a:spLocks noChangeArrowheads="1"/>
            </p:cNvSpPr>
            <p:nvPr/>
          </p:nvSpPr>
          <p:spPr bwMode="auto">
            <a:xfrm>
              <a:off x="4393788" y="1107983"/>
              <a:ext cx="70532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2</a:t>
              </a:r>
              <a:endPara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1" name="Line 222"/>
            <p:cNvSpPr>
              <a:spLocks noChangeShapeType="1"/>
            </p:cNvSpPr>
            <p:nvPr/>
          </p:nvSpPr>
          <p:spPr bwMode="auto">
            <a:xfrm flipH="1">
              <a:off x="4524977" y="641258"/>
              <a:ext cx="5238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2" name="Rectangle 223"/>
            <p:cNvSpPr>
              <a:spLocks noChangeArrowheads="1"/>
            </p:cNvSpPr>
            <p:nvPr/>
          </p:nvSpPr>
          <p:spPr bwMode="auto">
            <a:xfrm>
              <a:off x="4393788" y="558708"/>
              <a:ext cx="70532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3</a:t>
              </a:r>
              <a:endPara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3" name="Line 226"/>
            <p:cNvSpPr>
              <a:spLocks noChangeShapeType="1"/>
            </p:cNvSpPr>
            <p:nvPr/>
          </p:nvSpPr>
          <p:spPr bwMode="auto">
            <a:xfrm>
              <a:off x="5728881" y="693645"/>
              <a:ext cx="5040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4" name="Rectangle 231"/>
            <p:cNvSpPr>
              <a:spLocks noChangeArrowheads="1"/>
            </p:cNvSpPr>
            <p:nvPr/>
          </p:nvSpPr>
          <p:spPr bwMode="auto">
            <a:xfrm>
              <a:off x="5936265" y="522755"/>
              <a:ext cx="7694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*</a:t>
              </a:r>
              <a:endParaRPr kumimoji="0" lang="en-US" sz="12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5" name="Line 234"/>
            <p:cNvSpPr>
              <a:spLocks noChangeShapeType="1"/>
            </p:cNvSpPr>
            <p:nvPr/>
          </p:nvSpPr>
          <p:spPr bwMode="auto">
            <a:xfrm>
              <a:off x="4670018" y="1068295"/>
              <a:ext cx="5040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6" name="Rectangle 235"/>
            <p:cNvSpPr>
              <a:spLocks noChangeArrowheads="1"/>
            </p:cNvSpPr>
            <p:nvPr/>
          </p:nvSpPr>
          <p:spPr bwMode="auto">
            <a:xfrm>
              <a:off x="4912327" y="938120"/>
              <a:ext cx="7694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*</a:t>
              </a:r>
              <a:endParaRPr kumimoji="0" lang="en-US" sz="12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7" name="Rectangle 236"/>
            <p:cNvSpPr>
              <a:spLocks noChangeArrowheads="1"/>
            </p:cNvSpPr>
            <p:nvPr/>
          </p:nvSpPr>
          <p:spPr bwMode="auto">
            <a:xfrm>
              <a:off x="5529360" y="413218"/>
              <a:ext cx="7694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*</a:t>
              </a:r>
              <a:endParaRPr kumimoji="0" lang="en-US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8" name="Line 239"/>
            <p:cNvSpPr>
              <a:spLocks noChangeShapeType="1"/>
            </p:cNvSpPr>
            <p:nvPr/>
          </p:nvSpPr>
          <p:spPr bwMode="auto">
            <a:xfrm>
              <a:off x="5323564" y="592045"/>
              <a:ext cx="5040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9" name="TextBox 418"/>
            <p:cNvSpPr txBox="1"/>
            <p:nvPr/>
          </p:nvSpPr>
          <p:spPr>
            <a:xfrm rot="16200000">
              <a:off x="3641964" y="1174787"/>
              <a:ext cx="103746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latin typeface="Times New Roman" pitchFamily="18" charset="0"/>
                  <a:cs typeface="Times New Roman" pitchFamily="18" charset="0"/>
                  <a:sym typeface="Symbol"/>
                </a:rPr>
                <a:t>IL-10 (</a:t>
              </a:r>
              <a:r>
                <a:rPr lang="en-GB" sz="1200" dirty="0" err="1">
                  <a:latin typeface="Times New Roman" pitchFamily="18" charset="0"/>
                  <a:cs typeface="Times New Roman" pitchFamily="18" charset="0"/>
                  <a:sym typeface="Symbol"/>
                </a:rPr>
                <a:t>n</a:t>
              </a:r>
              <a:r>
                <a:rPr lang="en-GB" sz="1200" dirty="0" err="1" smtClean="0">
                  <a:latin typeface="Times New Roman" pitchFamily="18" charset="0"/>
                  <a:cs typeface="Times New Roman" pitchFamily="18" charset="0"/>
                  <a:sym typeface="Symbol"/>
                </a:rPr>
                <a:t>g</a:t>
              </a:r>
              <a:r>
                <a:rPr lang="en-GB" sz="1200" dirty="0" smtClean="0">
                  <a:latin typeface="Times New Roman" pitchFamily="18" charset="0"/>
                  <a:cs typeface="Times New Roman" pitchFamily="18" charset="0"/>
                  <a:sym typeface="Symbol"/>
                </a:rPr>
                <a:t>/ml)</a:t>
              </a:r>
              <a:endParaRPr lang="en-GB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420" name="Group 419"/>
            <p:cNvGrpSpPr/>
            <p:nvPr/>
          </p:nvGrpSpPr>
          <p:grpSpPr>
            <a:xfrm>
              <a:off x="4561542" y="2328288"/>
              <a:ext cx="2056448" cy="1030861"/>
              <a:chOff x="313339" y="6240414"/>
              <a:chExt cx="2056448" cy="1030861"/>
            </a:xfrm>
          </p:grpSpPr>
          <p:sp>
            <p:nvSpPr>
              <p:cNvPr id="421" name="Line 247"/>
              <p:cNvSpPr>
                <a:spLocks noChangeShapeType="1"/>
              </p:cNvSpPr>
              <p:nvPr/>
            </p:nvSpPr>
            <p:spPr bwMode="auto">
              <a:xfrm>
                <a:off x="550038" y="7091037"/>
                <a:ext cx="122400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 sz="11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22" name="Rectangle 268"/>
              <p:cNvSpPr>
                <a:spLocks noChangeArrowheads="1"/>
              </p:cNvSpPr>
              <p:nvPr/>
            </p:nvSpPr>
            <p:spPr bwMode="auto">
              <a:xfrm>
                <a:off x="1037411" y="7110462"/>
                <a:ext cx="243656" cy="1608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lnSpc>
                    <a:spcPct val="95000"/>
                  </a:lnSpc>
                </a:pPr>
                <a:r>
                  <a:rPr lang="en-US" sz="1100" dirty="0" smtClean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LPS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23" name="Rectangle 226"/>
              <p:cNvSpPr>
                <a:spLocks noChangeArrowheads="1"/>
              </p:cNvSpPr>
              <p:nvPr/>
            </p:nvSpPr>
            <p:spPr bwMode="auto">
              <a:xfrm rot="18900000">
                <a:off x="834283" y="6240414"/>
                <a:ext cx="1494718" cy="153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1000" dirty="0" smtClean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Plasma (BDL) </a:t>
                </a:r>
              </a:p>
            </p:txBody>
          </p:sp>
          <p:sp>
            <p:nvSpPr>
              <p:cNvPr id="424" name="Rectangle 226"/>
              <p:cNvSpPr>
                <a:spLocks noChangeArrowheads="1"/>
              </p:cNvSpPr>
              <p:nvPr/>
            </p:nvSpPr>
            <p:spPr bwMode="auto">
              <a:xfrm rot="18900000">
                <a:off x="1342068" y="6393676"/>
                <a:ext cx="1027719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1000" dirty="0" smtClean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Plasma (BDL)  </a:t>
                </a:r>
              </a:p>
              <a:p>
                <a:r>
                  <a:rPr lang="en-US" sz="1000" dirty="0" smtClean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+ AH6809</a:t>
                </a:r>
                <a:endParaRPr lang="en-US" sz="1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25" name="Rectangle 224"/>
              <p:cNvSpPr>
                <a:spLocks noChangeArrowheads="1"/>
              </p:cNvSpPr>
              <p:nvPr/>
            </p:nvSpPr>
            <p:spPr bwMode="auto">
              <a:xfrm rot="18900000">
                <a:off x="313339" y="6306479"/>
                <a:ext cx="262892" cy="153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Cells</a:t>
                </a:r>
                <a:endParaRPr lang="en-US" sz="1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26" name="Rectangle 225"/>
              <p:cNvSpPr>
                <a:spLocks noChangeArrowheads="1"/>
              </p:cNvSpPr>
              <p:nvPr/>
            </p:nvSpPr>
            <p:spPr bwMode="auto">
              <a:xfrm rot="18900000">
                <a:off x="707430" y="6288451"/>
                <a:ext cx="219612" cy="153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LPS</a:t>
                </a:r>
                <a:endParaRPr lang="en-US" sz="1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27" name="Rectangle 226"/>
              <p:cNvSpPr>
                <a:spLocks noChangeArrowheads="1"/>
              </p:cNvSpPr>
              <p:nvPr/>
            </p:nvSpPr>
            <p:spPr bwMode="auto">
              <a:xfrm rot="18900000">
                <a:off x="446035" y="6470207"/>
                <a:ext cx="1065793" cy="153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1000" dirty="0" smtClean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Plasma (normal)</a:t>
                </a:r>
                <a:endParaRPr lang="en-US" sz="1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429" name="Rectangle 6"/>
          <p:cNvSpPr>
            <a:spLocks noChangeArrowheads="1"/>
          </p:cNvSpPr>
          <p:nvPr/>
        </p:nvSpPr>
        <p:spPr bwMode="auto">
          <a:xfrm>
            <a:off x="3432411" y="7466758"/>
            <a:ext cx="252413" cy="419100"/>
          </a:xfrm>
          <a:prstGeom prst="rect">
            <a:avLst/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" name="Freeform 7"/>
          <p:cNvSpPr>
            <a:spLocks/>
          </p:cNvSpPr>
          <p:nvPr/>
        </p:nvSpPr>
        <p:spPr bwMode="auto">
          <a:xfrm>
            <a:off x="3432411" y="7466758"/>
            <a:ext cx="250825" cy="419100"/>
          </a:xfrm>
          <a:custGeom>
            <a:avLst/>
            <a:gdLst>
              <a:gd name="T0" fmla="*/ 0 w 205"/>
              <a:gd name="T1" fmla="*/ 342 h 342"/>
              <a:gd name="T2" fmla="*/ 0 w 205"/>
              <a:gd name="T3" fmla="*/ 0 h 342"/>
              <a:gd name="T4" fmla="*/ 205 w 205"/>
              <a:gd name="T5" fmla="*/ 0 h 342"/>
              <a:gd name="T6" fmla="*/ 205 w 205"/>
              <a:gd name="T7" fmla="*/ 342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5" h="342">
                <a:moveTo>
                  <a:pt x="0" y="342"/>
                </a:moveTo>
                <a:lnTo>
                  <a:pt x="0" y="0"/>
                </a:lnTo>
                <a:lnTo>
                  <a:pt x="205" y="0"/>
                </a:lnTo>
                <a:lnTo>
                  <a:pt x="205" y="342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1" name="Freeform 8"/>
          <p:cNvSpPr>
            <a:spLocks/>
          </p:cNvSpPr>
          <p:nvPr/>
        </p:nvSpPr>
        <p:spPr bwMode="auto">
          <a:xfrm>
            <a:off x="3495911" y="7369921"/>
            <a:ext cx="125413" cy="0"/>
          </a:xfrm>
          <a:custGeom>
            <a:avLst/>
            <a:gdLst>
              <a:gd name="T0" fmla="*/ 0 w 102"/>
              <a:gd name="T1" fmla="*/ 102 w 102"/>
              <a:gd name="T2" fmla="*/ 0 w 10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02">
                <a:moveTo>
                  <a:pt x="0" y="0"/>
                </a:moveTo>
                <a:lnTo>
                  <a:pt x="102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2" name="Line 9"/>
          <p:cNvSpPr>
            <a:spLocks noChangeShapeType="1"/>
          </p:cNvSpPr>
          <p:nvPr/>
        </p:nvSpPr>
        <p:spPr bwMode="auto">
          <a:xfrm>
            <a:off x="3557823" y="7369921"/>
            <a:ext cx="0" cy="96838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3" name="Rectangle 10"/>
          <p:cNvSpPr>
            <a:spLocks noChangeArrowheads="1"/>
          </p:cNvSpPr>
          <p:nvPr/>
        </p:nvSpPr>
        <p:spPr bwMode="auto">
          <a:xfrm>
            <a:off x="2962966" y="6901608"/>
            <a:ext cx="250825" cy="984250"/>
          </a:xfrm>
          <a:prstGeom prst="rect">
            <a:avLst/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4" name="Freeform 11"/>
          <p:cNvSpPr>
            <a:spLocks/>
          </p:cNvSpPr>
          <p:nvPr/>
        </p:nvSpPr>
        <p:spPr bwMode="auto">
          <a:xfrm>
            <a:off x="2962966" y="6901608"/>
            <a:ext cx="249238" cy="984250"/>
          </a:xfrm>
          <a:custGeom>
            <a:avLst/>
            <a:gdLst>
              <a:gd name="T0" fmla="*/ 0 w 205"/>
              <a:gd name="T1" fmla="*/ 804 h 804"/>
              <a:gd name="T2" fmla="*/ 0 w 205"/>
              <a:gd name="T3" fmla="*/ 0 h 804"/>
              <a:gd name="T4" fmla="*/ 205 w 205"/>
              <a:gd name="T5" fmla="*/ 0 h 804"/>
              <a:gd name="T6" fmla="*/ 205 w 205"/>
              <a:gd name="T7" fmla="*/ 804 h 8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5" h="804">
                <a:moveTo>
                  <a:pt x="0" y="804"/>
                </a:moveTo>
                <a:lnTo>
                  <a:pt x="0" y="0"/>
                </a:lnTo>
                <a:lnTo>
                  <a:pt x="205" y="0"/>
                </a:lnTo>
                <a:lnTo>
                  <a:pt x="205" y="804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9" name="Freeform 12"/>
          <p:cNvSpPr>
            <a:spLocks/>
          </p:cNvSpPr>
          <p:nvPr/>
        </p:nvSpPr>
        <p:spPr bwMode="auto">
          <a:xfrm>
            <a:off x="3026466" y="6771433"/>
            <a:ext cx="123825" cy="0"/>
          </a:xfrm>
          <a:custGeom>
            <a:avLst/>
            <a:gdLst>
              <a:gd name="T0" fmla="*/ 0 w 102"/>
              <a:gd name="T1" fmla="*/ 102 w 102"/>
              <a:gd name="T2" fmla="*/ 0 w 10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02">
                <a:moveTo>
                  <a:pt x="0" y="0"/>
                </a:moveTo>
                <a:lnTo>
                  <a:pt x="102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9" name="Line 13"/>
          <p:cNvSpPr>
            <a:spLocks noChangeShapeType="1"/>
          </p:cNvSpPr>
          <p:nvPr/>
        </p:nvSpPr>
        <p:spPr bwMode="auto">
          <a:xfrm>
            <a:off x="3088378" y="6771433"/>
            <a:ext cx="0" cy="130175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0" name="Line 14"/>
          <p:cNvSpPr>
            <a:spLocks noChangeShapeType="1"/>
          </p:cNvSpPr>
          <p:nvPr/>
        </p:nvSpPr>
        <p:spPr bwMode="auto">
          <a:xfrm>
            <a:off x="2868071" y="7885858"/>
            <a:ext cx="108000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1" name="Rectangle 18"/>
          <p:cNvSpPr>
            <a:spLocks noChangeArrowheads="1"/>
          </p:cNvSpPr>
          <p:nvPr/>
        </p:nvSpPr>
        <p:spPr bwMode="auto">
          <a:xfrm rot="18900000">
            <a:off x="2335210" y="8159480"/>
            <a:ext cx="98103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Normal plasma on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BDL mouse M</a:t>
            </a:r>
            <a:r>
              <a:rPr lang="en-US" sz="1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s</a:t>
            </a:r>
            <a:endParaRPr kumimoji="0" lang="en-US" sz="1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2" name="Line 19"/>
          <p:cNvSpPr>
            <a:spLocks noChangeShapeType="1"/>
          </p:cNvSpPr>
          <p:nvPr/>
        </p:nvSpPr>
        <p:spPr bwMode="auto">
          <a:xfrm flipV="1">
            <a:off x="2868072" y="6565058"/>
            <a:ext cx="0" cy="132080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3" name="Line 20"/>
          <p:cNvSpPr>
            <a:spLocks noChangeShapeType="1"/>
          </p:cNvSpPr>
          <p:nvPr/>
        </p:nvSpPr>
        <p:spPr bwMode="auto">
          <a:xfrm flipH="1">
            <a:off x="2825210" y="7885858"/>
            <a:ext cx="42863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4" name="Rectangle 21"/>
          <p:cNvSpPr>
            <a:spLocks noChangeArrowheads="1"/>
          </p:cNvSpPr>
          <p:nvPr/>
        </p:nvSpPr>
        <p:spPr bwMode="auto">
          <a:xfrm>
            <a:off x="2693447" y="7820771"/>
            <a:ext cx="6412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0</a:t>
            </a:r>
            <a:endParaRPr kumimoji="0" lang="en-US" sz="10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5" name="Line 22"/>
          <p:cNvSpPr>
            <a:spLocks noChangeShapeType="1"/>
          </p:cNvSpPr>
          <p:nvPr/>
        </p:nvSpPr>
        <p:spPr bwMode="auto">
          <a:xfrm flipH="1">
            <a:off x="2825210" y="7622333"/>
            <a:ext cx="42863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6" name="Rectangle 23"/>
          <p:cNvSpPr>
            <a:spLocks noChangeArrowheads="1"/>
          </p:cNvSpPr>
          <p:nvPr/>
        </p:nvSpPr>
        <p:spPr bwMode="auto">
          <a:xfrm>
            <a:off x="2633122" y="7557246"/>
            <a:ext cx="16030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0.5</a:t>
            </a:r>
            <a:endParaRPr kumimoji="0" lang="en-US" sz="1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7" name="Line 24"/>
          <p:cNvSpPr>
            <a:spLocks noChangeShapeType="1"/>
          </p:cNvSpPr>
          <p:nvPr/>
        </p:nvSpPr>
        <p:spPr bwMode="auto">
          <a:xfrm flipH="1">
            <a:off x="2825210" y="7358808"/>
            <a:ext cx="42863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8" name="Rectangle 25"/>
          <p:cNvSpPr>
            <a:spLocks noChangeArrowheads="1"/>
          </p:cNvSpPr>
          <p:nvPr/>
        </p:nvSpPr>
        <p:spPr bwMode="auto">
          <a:xfrm>
            <a:off x="2620424" y="7292133"/>
            <a:ext cx="16030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1.0</a:t>
            </a:r>
            <a:endParaRPr kumimoji="0" lang="en-US" sz="1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9" name="Line 26"/>
          <p:cNvSpPr>
            <a:spLocks noChangeShapeType="1"/>
          </p:cNvSpPr>
          <p:nvPr/>
        </p:nvSpPr>
        <p:spPr bwMode="auto">
          <a:xfrm flipH="1">
            <a:off x="2825210" y="7093696"/>
            <a:ext cx="42863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0" name="Rectangle 27"/>
          <p:cNvSpPr>
            <a:spLocks noChangeArrowheads="1"/>
          </p:cNvSpPr>
          <p:nvPr/>
        </p:nvSpPr>
        <p:spPr bwMode="auto">
          <a:xfrm>
            <a:off x="2611957" y="7027021"/>
            <a:ext cx="16030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1.5</a:t>
            </a:r>
            <a:endParaRPr kumimoji="0" lang="en-US" sz="1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1" name="Line 28"/>
          <p:cNvSpPr>
            <a:spLocks noChangeShapeType="1"/>
          </p:cNvSpPr>
          <p:nvPr/>
        </p:nvSpPr>
        <p:spPr bwMode="auto">
          <a:xfrm flipH="1">
            <a:off x="2825210" y="6828583"/>
            <a:ext cx="42863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2" name="Rectangle 29"/>
          <p:cNvSpPr>
            <a:spLocks noChangeArrowheads="1"/>
          </p:cNvSpPr>
          <p:nvPr/>
        </p:nvSpPr>
        <p:spPr bwMode="auto">
          <a:xfrm>
            <a:off x="2611957" y="6763496"/>
            <a:ext cx="16030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2.0</a:t>
            </a:r>
            <a:endParaRPr kumimoji="0" lang="en-US" sz="1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3" name="Line 30"/>
          <p:cNvSpPr>
            <a:spLocks noChangeShapeType="1"/>
          </p:cNvSpPr>
          <p:nvPr/>
        </p:nvSpPr>
        <p:spPr bwMode="auto">
          <a:xfrm flipH="1">
            <a:off x="2825210" y="6565058"/>
            <a:ext cx="42863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4" name="Rectangle 31"/>
          <p:cNvSpPr>
            <a:spLocks noChangeArrowheads="1"/>
          </p:cNvSpPr>
          <p:nvPr/>
        </p:nvSpPr>
        <p:spPr bwMode="auto">
          <a:xfrm>
            <a:off x="2611957" y="6498383"/>
            <a:ext cx="16030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2.5</a:t>
            </a:r>
            <a:endParaRPr kumimoji="0" lang="en-US" sz="1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5" name="Rectangle 35"/>
          <p:cNvSpPr>
            <a:spLocks noChangeArrowheads="1"/>
          </p:cNvSpPr>
          <p:nvPr/>
        </p:nvSpPr>
        <p:spPr bwMode="auto">
          <a:xfrm>
            <a:off x="3524668" y="7194718"/>
            <a:ext cx="7694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*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6" name="Rectangle 270"/>
          <p:cNvSpPr>
            <a:spLocks noChangeArrowheads="1"/>
          </p:cNvSpPr>
          <p:nvPr/>
        </p:nvSpPr>
        <p:spPr bwMode="auto">
          <a:xfrm rot="16200000">
            <a:off x="2047048" y="7055981"/>
            <a:ext cx="88966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TNF</a:t>
            </a:r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 (</a:t>
            </a:r>
            <a:r>
              <a:rPr lang="en-US" sz="12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ng</a:t>
            </a:r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/ml)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7" name="Rectangle 18"/>
          <p:cNvSpPr>
            <a:spLocks noChangeArrowheads="1"/>
          </p:cNvSpPr>
          <p:nvPr/>
        </p:nvSpPr>
        <p:spPr bwMode="auto">
          <a:xfrm rot="18900000">
            <a:off x="2933395" y="8089704"/>
            <a:ext cx="89607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BDL</a:t>
            </a:r>
            <a:r>
              <a:rPr kumimoji="0" lang="en-US" sz="100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plasma on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BDL mouse M</a:t>
            </a:r>
            <a:r>
              <a:rPr lang="en-US" sz="1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s</a:t>
            </a:r>
            <a:endParaRPr kumimoji="0" lang="en-US" sz="1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98" name="Group 497"/>
          <p:cNvGrpSpPr/>
          <p:nvPr/>
        </p:nvGrpSpPr>
        <p:grpSpPr>
          <a:xfrm>
            <a:off x="3814709" y="6198516"/>
            <a:ext cx="1541768" cy="2261806"/>
            <a:chOff x="4597041" y="5371317"/>
            <a:chExt cx="1541768" cy="2261806"/>
          </a:xfrm>
        </p:grpSpPr>
        <p:sp>
          <p:nvSpPr>
            <p:cNvPr id="523" name="Rectangle 75"/>
            <p:cNvSpPr>
              <a:spLocks noChangeArrowheads="1"/>
            </p:cNvSpPr>
            <p:nvPr/>
          </p:nvSpPr>
          <p:spPr bwMode="auto">
            <a:xfrm>
              <a:off x="5723433" y="5820042"/>
              <a:ext cx="252413" cy="1225550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4" name="Freeform 76"/>
            <p:cNvSpPr>
              <a:spLocks/>
            </p:cNvSpPr>
            <p:nvPr/>
          </p:nvSpPr>
          <p:spPr bwMode="auto">
            <a:xfrm>
              <a:off x="5723433" y="5820042"/>
              <a:ext cx="250825" cy="1225550"/>
            </a:xfrm>
            <a:custGeom>
              <a:avLst/>
              <a:gdLst>
                <a:gd name="T0" fmla="*/ 0 w 205"/>
                <a:gd name="T1" fmla="*/ 1005 h 1005"/>
                <a:gd name="T2" fmla="*/ 0 w 205"/>
                <a:gd name="T3" fmla="*/ 0 h 1005"/>
                <a:gd name="T4" fmla="*/ 205 w 205"/>
                <a:gd name="T5" fmla="*/ 0 h 1005"/>
                <a:gd name="T6" fmla="*/ 205 w 205"/>
                <a:gd name="T7" fmla="*/ 1005 h 10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5" h="1005">
                  <a:moveTo>
                    <a:pt x="0" y="1005"/>
                  </a:moveTo>
                  <a:lnTo>
                    <a:pt x="0" y="0"/>
                  </a:lnTo>
                  <a:lnTo>
                    <a:pt x="205" y="0"/>
                  </a:lnTo>
                  <a:lnTo>
                    <a:pt x="205" y="1005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5" name="Freeform 77"/>
            <p:cNvSpPr>
              <a:spLocks/>
            </p:cNvSpPr>
            <p:nvPr/>
          </p:nvSpPr>
          <p:spPr bwMode="auto">
            <a:xfrm>
              <a:off x="5786933" y="5793055"/>
              <a:ext cx="125413" cy="0"/>
            </a:xfrm>
            <a:custGeom>
              <a:avLst/>
              <a:gdLst>
                <a:gd name="T0" fmla="*/ 0 w 102"/>
                <a:gd name="T1" fmla="*/ 102 w 102"/>
                <a:gd name="T2" fmla="*/ 0 w 10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2">
                  <a:moveTo>
                    <a:pt x="0" y="0"/>
                  </a:moveTo>
                  <a:lnTo>
                    <a:pt x="102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6" name="Line 78"/>
            <p:cNvSpPr>
              <a:spLocks noChangeShapeType="1"/>
            </p:cNvSpPr>
            <p:nvPr/>
          </p:nvSpPr>
          <p:spPr bwMode="auto">
            <a:xfrm>
              <a:off x="5848845" y="5793055"/>
              <a:ext cx="0" cy="523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7" name="Line 79"/>
            <p:cNvSpPr>
              <a:spLocks noChangeShapeType="1"/>
            </p:cNvSpPr>
            <p:nvPr/>
          </p:nvSpPr>
          <p:spPr bwMode="auto">
            <a:xfrm>
              <a:off x="5786933" y="5845442"/>
              <a:ext cx="12541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8" name="Rectangle 80"/>
            <p:cNvSpPr>
              <a:spLocks noChangeArrowheads="1"/>
            </p:cNvSpPr>
            <p:nvPr/>
          </p:nvSpPr>
          <p:spPr bwMode="auto">
            <a:xfrm>
              <a:off x="5203288" y="6164530"/>
              <a:ext cx="254000" cy="881062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9" name="Freeform 81"/>
            <p:cNvSpPr>
              <a:spLocks/>
            </p:cNvSpPr>
            <p:nvPr/>
          </p:nvSpPr>
          <p:spPr bwMode="auto">
            <a:xfrm>
              <a:off x="5193240" y="6164530"/>
              <a:ext cx="252413" cy="881062"/>
            </a:xfrm>
            <a:custGeom>
              <a:avLst/>
              <a:gdLst>
                <a:gd name="T0" fmla="*/ 0 w 205"/>
                <a:gd name="T1" fmla="*/ 722 h 722"/>
                <a:gd name="T2" fmla="*/ 0 w 205"/>
                <a:gd name="T3" fmla="*/ 0 h 722"/>
                <a:gd name="T4" fmla="*/ 205 w 205"/>
                <a:gd name="T5" fmla="*/ 0 h 722"/>
                <a:gd name="T6" fmla="*/ 205 w 205"/>
                <a:gd name="T7" fmla="*/ 722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5" h="722">
                  <a:moveTo>
                    <a:pt x="0" y="722"/>
                  </a:moveTo>
                  <a:lnTo>
                    <a:pt x="0" y="0"/>
                  </a:lnTo>
                  <a:lnTo>
                    <a:pt x="205" y="0"/>
                  </a:lnTo>
                  <a:lnTo>
                    <a:pt x="205" y="722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0" name="Freeform 82"/>
            <p:cNvSpPr>
              <a:spLocks/>
            </p:cNvSpPr>
            <p:nvPr/>
          </p:nvSpPr>
          <p:spPr bwMode="auto">
            <a:xfrm>
              <a:off x="5256740" y="6129605"/>
              <a:ext cx="125413" cy="0"/>
            </a:xfrm>
            <a:custGeom>
              <a:avLst/>
              <a:gdLst>
                <a:gd name="T0" fmla="*/ 0 w 102"/>
                <a:gd name="T1" fmla="*/ 102 w 102"/>
                <a:gd name="T2" fmla="*/ 0 w 10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2">
                  <a:moveTo>
                    <a:pt x="0" y="0"/>
                  </a:moveTo>
                  <a:lnTo>
                    <a:pt x="102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1" name="Line 83"/>
            <p:cNvSpPr>
              <a:spLocks noChangeShapeType="1"/>
            </p:cNvSpPr>
            <p:nvPr/>
          </p:nvSpPr>
          <p:spPr bwMode="auto">
            <a:xfrm>
              <a:off x="5320240" y="6129605"/>
              <a:ext cx="0" cy="6985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2" name="Line 84"/>
            <p:cNvSpPr>
              <a:spLocks noChangeShapeType="1"/>
            </p:cNvSpPr>
            <p:nvPr/>
          </p:nvSpPr>
          <p:spPr bwMode="auto">
            <a:xfrm>
              <a:off x="5256740" y="6199455"/>
              <a:ext cx="12541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3" name="Line 85"/>
            <p:cNvSpPr>
              <a:spLocks noChangeShapeType="1"/>
            </p:cNvSpPr>
            <p:nvPr/>
          </p:nvSpPr>
          <p:spPr bwMode="auto">
            <a:xfrm>
              <a:off x="5046527" y="7045592"/>
              <a:ext cx="1080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4" name="Line 88"/>
            <p:cNvSpPr>
              <a:spLocks noChangeShapeType="1"/>
            </p:cNvSpPr>
            <p:nvPr/>
          </p:nvSpPr>
          <p:spPr bwMode="auto">
            <a:xfrm flipV="1">
              <a:off x="5046528" y="5729555"/>
              <a:ext cx="0" cy="131603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5" name="Line 89"/>
            <p:cNvSpPr>
              <a:spLocks noChangeShapeType="1"/>
            </p:cNvSpPr>
            <p:nvPr/>
          </p:nvSpPr>
          <p:spPr bwMode="auto">
            <a:xfrm flipH="1">
              <a:off x="5003665" y="7045592"/>
              <a:ext cx="4286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6" name="Rectangle 90"/>
            <p:cNvSpPr>
              <a:spLocks noChangeArrowheads="1"/>
            </p:cNvSpPr>
            <p:nvPr/>
          </p:nvSpPr>
          <p:spPr bwMode="auto">
            <a:xfrm>
              <a:off x="4900459" y="6980505"/>
              <a:ext cx="6412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0</a:t>
              </a:r>
              <a:endParaRPr kumimoji="0" lang="en-US" sz="10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7" name="Line 91"/>
            <p:cNvSpPr>
              <a:spLocks noChangeShapeType="1"/>
            </p:cNvSpPr>
            <p:nvPr/>
          </p:nvSpPr>
          <p:spPr bwMode="auto">
            <a:xfrm flipH="1">
              <a:off x="5003665" y="6828105"/>
              <a:ext cx="4286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8" name="Rectangle 92"/>
            <p:cNvSpPr>
              <a:spLocks noChangeArrowheads="1"/>
            </p:cNvSpPr>
            <p:nvPr/>
          </p:nvSpPr>
          <p:spPr bwMode="auto">
            <a:xfrm>
              <a:off x="4821084" y="6761430"/>
              <a:ext cx="16030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0.1</a:t>
              </a:r>
              <a:endParaRPr kumimoji="0" 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9" name="Line 93"/>
            <p:cNvSpPr>
              <a:spLocks noChangeShapeType="1"/>
            </p:cNvSpPr>
            <p:nvPr/>
          </p:nvSpPr>
          <p:spPr bwMode="auto">
            <a:xfrm flipH="1">
              <a:off x="5003665" y="6607442"/>
              <a:ext cx="4286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40" name="Rectangle 94"/>
            <p:cNvSpPr>
              <a:spLocks noChangeArrowheads="1"/>
            </p:cNvSpPr>
            <p:nvPr/>
          </p:nvSpPr>
          <p:spPr bwMode="auto">
            <a:xfrm>
              <a:off x="4821084" y="6542355"/>
              <a:ext cx="16030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0.2</a:t>
              </a:r>
              <a:endParaRPr kumimoji="0" 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41" name="Line 95"/>
            <p:cNvSpPr>
              <a:spLocks noChangeShapeType="1"/>
            </p:cNvSpPr>
            <p:nvPr/>
          </p:nvSpPr>
          <p:spPr bwMode="auto">
            <a:xfrm flipH="1">
              <a:off x="5003665" y="6388367"/>
              <a:ext cx="4286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42" name="Rectangle 96"/>
            <p:cNvSpPr>
              <a:spLocks noChangeArrowheads="1"/>
            </p:cNvSpPr>
            <p:nvPr/>
          </p:nvSpPr>
          <p:spPr bwMode="auto">
            <a:xfrm>
              <a:off x="4821084" y="6323280"/>
              <a:ext cx="16030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0.3</a:t>
              </a:r>
              <a:endParaRPr kumimoji="0" 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43" name="Line 97"/>
            <p:cNvSpPr>
              <a:spLocks noChangeShapeType="1"/>
            </p:cNvSpPr>
            <p:nvPr/>
          </p:nvSpPr>
          <p:spPr bwMode="auto">
            <a:xfrm flipH="1">
              <a:off x="5003665" y="6169292"/>
              <a:ext cx="4286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44" name="Rectangle 98"/>
            <p:cNvSpPr>
              <a:spLocks noChangeArrowheads="1"/>
            </p:cNvSpPr>
            <p:nvPr/>
          </p:nvSpPr>
          <p:spPr bwMode="auto">
            <a:xfrm>
              <a:off x="4821084" y="6102617"/>
              <a:ext cx="16030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0.4</a:t>
              </a:r>
              <a:endParaRPr kumimoji="0" 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45" name="Line 99"/>
            <p:cNvSpPr>
              <a:spLocks noChangeShapeType="1"/>
            </p:cNvSpPr>
            <p:nvPr/>
          </p:nvSpPr>
          <p:spPr bwMode="auto">
            <a:xfrm flipH="1">
              <a:off x="5003665" y="5948630"/>
              <a:ext cx="4286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46" name="Rectangle 100"/>
            <p:cNvSpPr>
              <a:spLocks noChangeArrowheads="1"/>
            </p:cNvSpPr>
            <p:nvPr/>
          </p:nvSpPr>
          <p:spPr bwMode="auto">
            <a:xfrm>
              <a:off x="4821084" y="5883542"/>
              <a:ext cx="16030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0.5</a:t>
              </a:r>
              <a:endParaRPr kumimoji="0" 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47" name="Line 101"/>
            <p:cNvSpPr>
              <a:spLocks noChangeShapeType="1"/>
            </p:cNvSpPr>
            <p:nvPr/>
          </p:nvSpPr>
          <p:spPr bwMode="auto">
            <a:xfrm flipH="1">
              <a:off x="5003665" y="5731142"/>
              <a:ext cx="4286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48" name="Rectangle 102"/>
            <p:cNvSpPr>
              <a:spLocks noChangeArrowheads="1"/>
            </p:cNvSpPr>
            <p:nvPr/>
          </p:nvSpPr>
          <p:spPr bwMode="auto">
            <a:xfrm>
              <a:off x="4821084" y="5664467"/>
              <a:ext cx="16030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0.6</a:t>
              </a:r>
              <a:endParaRPr kumimoji="0" 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49" name="Rectangle 106"/>
            <p:cNvSpPr>
              <a:spLocks noChangeArrowheads="1"/>
            </p:cNvSpPr>
            <p:nvPr/>
          </p:nvSpPr>
          <p:spPr bwMode="auto">
            <a:xfrm>
              <a:off x="5823461" y="5601552"/>
              <a:ext cx="7694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*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0" name="Rectangle 69"/>
            <p:cNvSpPr>
              <a:spLocks noChangeArrowheads="1"/>
            </p:cNvSpPr>
            <p:nvPr/>
          </p:nvSpPr>
          <p:spPr bwMode="auto">
            <a:xfrm rot="16200000">
              <a:off x="4299313" y="6255536"/>
              <a:ext cx="775853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1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IL-10 (</a:t>
              </a:r>
              <a:r>
                <a:rPr lang="en-US" sz="1100" dirty="0" err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n</a:t>
              </a:r>
              <a:r>
                <a:rPr lang="en-US" sz="1100" dirty="0" err="1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g</a:t>
              </a:r>
              <a:r>
                <a:rPr lang="en-US" sz="11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/ml)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1" name="Rectangle 18"/>
            <p:cNvSpPr>
              <a:spLocks noChangeArrowheads="1"/>
            </p:cNvSpPr>
            <p:nvPr/>
          </p:nvSpPr>
          <p:spPr bwMode="auto">
            <a:xfrm rot="18900000">
              <a:off x="4597041" y="7325346"/>
              <a:ext cx="98103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Normal plasma on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BDL mouse M</a:t>
              </a:r>
              <a:r>
                <a:rPr lang="en-US" sz="10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Symbol"/>
                </a:rPr>
                <a:t>s</a:t>
              </a:r>
              <a:endParaRPr kumimoji="0" 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2" name="Rectangle 18"/>
            <p:cNvSpPr>
              <a:spLocks noChangeArrowheads="1"/>
            </p:cNvSpPr>
            <p:nvPr/>
          </p:nvSpPr>
          <p:spPr bwMode="auto">
            <a:xfrm rot="18900000">
              <a:off x="5242730" y="7259680"/>
              <a:ext cx="89607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BDL</a:t>
              </a:r>
              <a:r>
                <a:rPr kumimoji="0" lang="en-US" sz="100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kumimoji="0" lang="en-US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plasma on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BDL mouse M</a:t>
              </a:r>
              <a:r>
                <a:rPr lang="en-US" sz="10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Symbol"/>
                </a:rPr>
                <a:t>s</a:t>
              </a:r>
              <a:endParaRPr kumimoji="0" 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3" name="TextBox 552"/>
            <p:cNvSpPr txBox="1"/>
            <p:nvPr/>
          </p:nvSpPr>
          <p:spPr>
            <a:xfrm>
              <a:off x="4742377" y="5371317"/>
              <a:ext cx="37382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latin typeface="Times New Roman" pitchFamily="18" charset="0"/>
                  <a:cs typeface="Times New Roman" pitchFamily="18" charset="0"/>
                </a:rPr>
                <a:t>(ii)</a:t>
              </a:r>
              <a:endParaRPr lang="en-GB" sz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99" name="TextBox 498"/>
          <p:cNvSpPr txBox="1"/>
          <p:nvPr/>
        </p:nvSpPr>
        <p:spPr>
          <a:xfrm>
            <a:off x="2539363" y="6179254"/>
            <a:ext cx="3305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GB" sz="12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GB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0" name="TextBox 2"/>
          <p:cNvSpPr txBox="1">
            <a:spLocks noChangeArrowheads="1"/>
          </p:cNvSpPr>
          <p:nvPr/>
        </p:nvSpPr>
        <p:spPr bwMode="auto">
          <a:xfrm>
            <a:off x="2420163" y="5916257"/>
            <a:ext cx="25359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600" b="1" dirty="0">
                <a:latin typeface="Times New Roman" pitchFamily="18" charset="0"/>
                <a:cs typeface="Times New Roman" pitchFamily="18" charset="0"/>
              </a:rPr>
              <a:t>f</a:t>
            </a:r>
          </a:p>
        </p:txBody>
      </p:sp>
      <p:grpSp>
        <p:nvGrpSpPr>
          <p:cNvPr id="501" name="Group 500"/>
          <p:cNvGrpSpPr/>
          <p:nvPr/>
        </p:nvGrpSpPr>
        <p:grpSpPr>
          <a:xfrm>
            <a:off x="5218488" y="6468842"/>
            <a:ext cx="1585713" cy="1954388"/>
            <a:chOff x="2784778" y="5666020"/>
            <a:chExt cx="1585713" cy="1954388"/>
          </a:xfrm>
        </p:grpSpPr>
        <p:sp>
          <p:nvSpPr>
            <p:cNvPr id="503" name="Rectangle 45"/>
            <p:cNvSpPr>
              <a:spLocks noChangeArrowheads="1"/>
            </p:cNvSpPr>
            <p:nvPr/>
          </p:nvSpPr>
          <p:spPr bwMode="auto">
            <a:xfrm>
              <a:off x="3854820" y="6147555"/>
              <a:ext cx="252413" cy="914400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04" name="Freeform 46"/>
            <p:cNvSpPr>
              <a:spLocks/>
            </p:cNvSpPr>
            <p:nvPr/>
          </p:nvSpPr>
          <p:spPr bwMode="auto">
            <a:xfrm>
              <a:off x="3854820" y="6147555"/>
              <a:ext cx="250825" cy="914400"/>
            </a:xfrm>
            <a:custGeom>
              <a:avLst/>
              <a:gdLst>
                <a:gd name="T0" fmla="*/ 0 w 205"/>
                <a:gd name="T1" fmla="*/ 747 h 747"/>
                <a:gd name="T2" fmla="*/ 0 w 205"/>
                <a:gd name="T3" fmla="*/ 0 h 747"/>
                <a:gd name="T4" fmla="*/ 205 w 205"/>
                <a:gd name="T5" fmla="*/ 0 h 747"/>
                <a:gd name="T6" fmla="*/ 205 w 205"/>
                <a:gd name="T7" fmla="*/ 747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5" h="747">
                  <a:moveTo>
                    <a:pt x="0" y="747"/>
                  </a:moveTo>
                  <a:lnTo>
                    <a:pt x="0" y="0"/>
                  </a:lnTo>
                  <a:lnTo>
                    <a:pt x="205" y="0"/>
                  </a:lnTo>
                  <a:lnTo>
                    <a:pt x="205" y="747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05" name="Freeform 47"/>
            <p:cNvSpPr>
              <a:spLocks/>
            </p:cNvSpPr>
            <p:nvPr/>
          </p:nvSpPr>
          <p:spPr bwMode="auto">
            <a:xfrm>
              <a:off x="3918320" y="6098343"/>
              <a:ext cx="125413" cy="0"/>
            </a:xfrm>
            <a:custGeom>
              <a:avLst/>
              <a:gdLst>
                <a:gd name="T0" fmla="*/ 0 w 102"/>
                <a:gd name="T1" fmla="*/ 102 w 102"/>
                <a:gd name="T2" fmla="*/ 0 w 10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2">
                  <a:moveTo>
                    <a:pt x="0" y="0"/>
                  </a:moveTo>
                  <a:lnTo>
                    <a:pt x="102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06" name="Line 48"/>
            <p:cNvSpPr>
              <a:spLocks noChangeShapeType="1"/>
            </p:cNvSpPr>
            <p:nvPr/>
          </p:nvSpPr>
          <p:spPr bwMode="auto">
            <a:xfrm>
              <a:off x="3980232" y="6098343"/>
              <a:ext cx="0" cy="492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07" name="Rectangle 49"/>
            <p:cNvSpPr>
              <a:spLocks noChangeArrowheads="1"/>
            </p:cNvSpPr>
            <p:nvPr/>
          </p:nvSpPr>
          <p:spPr bwMode="auto">
            <a:xfrm>
              <a:off x="3415521" y="5818943"/>
              <a:ext cx="252413" cy="1243013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08" name="Freeform 50"/>
            <p:cNvSpPr>
              <a:spLocks/>
            </p:cNvSpPr>
            <p:nvPr/>
          </p:nvSpPr>
          <p:spPr bwMode="auto">
            <a:xfrm>
              <a:off x="3415521" y="5818943"/>
              <a:ext cx="250825" cy="1243013"/>
            </a:xfrm>
            <a:custGeom>
              <a:avLst/>
              <a:gdLst>
                <a:gd name="T0" fmla="*/ 0 w 205"/>
                <a:gd name="T1" fmla="*/ 1016 h 1016"/>
                <a:gd name="T2" fmla="*/ 0 w 205"/>
                <a:gd name="T3" fmla="*/ 0 h 1016"/>
                <a:gd name="T4" fmla="*/ 205 w 205"/>
                <a:gd name="T5" fmla="*/ 0 h 1016"/>
                <a:gd name="T6" fmla="*/ 205 w 205"/>
                <a:gd name="T7" fmla="*/ 1016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5" h="1016">
                  <a:moveTo>
                    <a:pt x="0" y="1016"/>
                  </a:moveTo>
                  <a:lnTo>
                    <a:pt x="0" y="0"/>
                  </a:lnTo>
                  <a:lnTo>
                    <a:pt x="205" y="0"/>
                  </a:lnTo>
                  <a:lnTo>
                    <a:pt x="205" y="1016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09" name="Freeform 51"/>
            <p:cNvSpPr>
              <a:spLocks/>
            </p:cNvSpPr>
            <p:nvPr/>
          </p:nvSpPr>
          <p:spPr bwMode="auto">
            <a:xfrm>
              <a:off x="3479021" y="5744330"/>
              <a:ext cx="125413" cy="0"/>
            </a:xfrm>
            <a:custGeom>
              <a:avLst/>
              <a:gdLst>
                <a:gd name="T0" fmla="*/ 0 w 102"/>
                <a:gd name="T1" fmla="*/ 102 w 102"/>
                <a:gd name="T2" fmla="*/ 0 w 10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2">
                  <a:moveTo>
                    <a:pt x="0" y="0"/>
                  </a:moveTo>
                  <a:lnTo>
                    <a:pt x="102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10" name="Line 52"/>
            <p:cNvSpPr>
              <a:spLocks noChangeShapeType="1"/>
            </p:cNvSpPr>
            <p:nvPr/>
          </p:nvSpPr>
          <p:spPr bwMode="auto">
            <a:xfrm>
              <a:off x="3540933" y="5744330"/>
              <a:ext cx="0" cy="746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11" name="Line 53"/>
            <p:cNvSpPr>
              <a:spLocks noChangeShapeType="1"/>
            </p:cNvSpPr>
            <p:nvPr/>
          </p:nvSpPr>
          <p:spPr bwMode="auto">
            <a:xfrm>
              <a:off x="3290491" y="7061955"/>
              <a:ext cx="10800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12" name="Line 56"/>
            <p:cNvSpPr>
              <a:spLocks noChangeShapeType="1"/>
            </p:cNvSpPr>
            <p:nvPr/>
          </p:nvSpPr>
          <p:spPr bwMode="auto">
            <a:xfrm flipV="1">
              <a:off x="3290491" y="5741155"/>
              <a:ext cx="0" cy="13208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13" name="Line 57"/>
            <p:cNvSpPr>
              <a:spLocks noChangeShapeType="1"/>
            </p:cNvSpPr>
            <p:nvPr/>
          </p:nvSpPr>
          <p:spPr bwMode="auto">
            <a:xfrm flipH="1">
              <a:off x="3247629" y="7061955"/>
              <a:ext cx="4286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14" name="Rectangle 58"/>
            <p:cNvSpPr>
              <a:spLocks noChangeArrowheads="1"/>
            </p:cNvSpPr>
            <p:nvPr/>
          </p:nvSpPr>
          <p:spPr bwMode="auto">
            <a:xfrm>
              <a:off x="3149126" y="6985232"/>
              <a:ext cx="6412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0</a:t>
              </a:r>
              <a:endParaRPr kumimoji="0" lang="en-US" sz="10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15" name="Line 59"/>
            <p:cNvSpPr>
              <a:spLocks noChangeShapeType="1"/>
            </p:cNvSpPr>
            <p:nvPr/>
          </p:nvSpPr>
          <p:spPr bwMode="auto">
            <a:xfrm flipH="1">
              <a:off x="3247629" y="6403143"/>
              <a:ext cx="4286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16" name="Rectangle 60"/>
            <p:cNvSpPr>
              <a:spLocks noChangeArrowheads="1"/>
            </p:cNvSpPr>
            <p:nvPr/>
          </p:nvSpPr>
          <p:spPr bwMode="auto">
            <a:xfrm>
              <a:off x="3085006" y="6326420"/>
              <a:ext cx="12824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10</a:t>
              </a:r>
              <a:endParaRPr kumimoji="0" 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17" name="Line 61"/>
            <p:cNvSpPr>
              <a:spLocks noChangeShapeType="1"/>
            </p:cNvSpPr>
            <p:nvPr/>
          </p:nvSpPr>
          <p:spPr bwMode="auto">
            <a:xfrm flipH="1">
              <a:off x="3247629" y="5741155"/>
              <a:ext cx="4286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18" name="Rectangle 62"/>
            <p:cNvSpPr>
              <a:spLocks noChangeArrowheads="1"/>
            </p:cNvSpPr>
            <p:nvPr/>
          </p:nvSpPr>
          <p:spPr bwMode="auto">
            <a:xfrm>
              <a:off x="3085006" y="5666020"/>
              <a:ext cx="12824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20</a:t>
              </a:r>
              <a:endParaRPr kumimoji="0" 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19" name="Rectangle 66"/>
            <p:cNvSpPr>
              <a:spLocks noChangeArrowheads="1"/>
            </p:cNvSpPr>
            <p:nvPr/>
          </p:nvSpPr>
          <p:spPr bwMode="auto">
            <a:xfrm>
              <a:off x="3949551" y="5904181"/>
              <a:ext cx="7694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*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0" name="Rectangle 175"/>
            <p:cNvSpPr>
              <a:spLocks noChangeArrowheads="1"/>
            </p:cNvSpPr>
            <p:nvPr/>
          </p:nvSpPr>
          <p:spPr bwMode="auto">
            <a:xfrm rot="16200000">
              <a:off x="2578901" y="6292936"/>
              <a:ext cx="775853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2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IL-6 (</a:t>
              </a:r>
              <a:r>
                <a:rPr lang="en-US" sz="1200" dirty="0" err="1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ng</a:t>
              </a:r>
              <a:r>
                <a:rPr lang="en-US" sz="12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/ml)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1" name="Rectangle 18"/>
            <p:cNvSpPr>
              <a:spLocks noChangeArrowheads="1"/>
            </p:cNvSpPr>
            <p:nvPr/>
          </p:nvSpPr>
          <p:spPr bwMode="auto">
            <a:xfrm rot="18900000">
              <a:off x="2784778" y="7312631"/>
              <a:ext cx="99546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Healthy plasma on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BDL mouse M</a:t>
              </a:r>
              <a:r>
                <a:rPr lang="en-US" sz="10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Symbol"/>
                </a:rPr>
                <a:t>s</a:t>
              </a:r>
              <a:endParaRPr kumimoji="0" 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2" name="Rectangle 18"/>
            <p:cNvSpPr>
              <a:spLocks noChangeArrowheads="1"/>
            </p:cNvSpPr>
            <p:nvPr/>
          </p:nvSpPr>
          <p:spPr bwMode="auto">
            <a:xfrm rot="18900000">
              <a:off x="3372364" y="7254731"/>
              <a:ext cx="89607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BDL</a:t>
              </a:r>
              <a:r>
                <a:rPr kumimoji="0" lang="en-US" sz="100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kumimoji="0" lang="en-US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plasma on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BDL mouse M</a:t>
              </a:r>
              <a:r>
                <a:rPr lang="en-US" sz="10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Symbol"/>
                </a:rPr>
                <a:t>s</a:t>
              </a:r>
              <a:endParaRPr kumimoji="0" 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02" name="TextBox 501"/>
          <p:cNvSpPr txBox="1"/>
          <p:nvPr/>
        </p:nvSpPr>
        <p:spPr>
          <a:xfrm>
            <a:off x="5263127" y="6181664"/>
            <a:ext cx="4171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(iii)</a:t>
            </a:r>
            <a:endParaRPr lang="en-GB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4" name="TextBox 3"/>
          <p:cNvSpPr txBox="1">
            <a:spLocks noChangeArrowheads="1"/>
          </p:cNvSpPr>
          <p:nvPr/>
        </p:nvSpPr>
        <p:spPr bwMode="auto">
          <a:xfrm>
            <a:off x="25926" y="5899101"/>
            <a:ext cx="27603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600" b="1" dirty="0">
                <a:latin typeface="Times New Roman" pitchFamily="18" charset="0"/>
                <a:cs typeface="Times New Roman" pitchFamily="18" charset="0"/>
              </a:rPr>
              <a:t>e</a:t>
            </a:r>
          </a:p>
        </p:txBody>
      </p:sp>
      <p:sp>
        <p:nvSpPr>
          <p:cNvPr id="428" name="Line 247"/>
          <p:cNvSpPr>
            <a:spLocks noChangeShapeType="1"/>
          </p:cNvSpPr>
          <p:nvPr/>
        </p:nvSpPr>
        <p:spPr bwMode="auto">
          <a:xfrm>
            <a:off x="4371614" y="8807333"/>
            <a:ext cx="9000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1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5" name="Rectangle 268"/>
          <p:cNvSpPr>
            <a:spLocks noChangeArrowheads="1"/>
          </p:cNvSpPr>
          <p:nvPr/>
        </p:nvSpPr>
        <p:spPr bwMode="auto">
          <a:xfrm>
            <a:off x="4717469" y="8826758"/>
            <a:ext cx="243656" cy="16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95000"/>
              </a:lnSpc>
            </a:pPr>
            <a:r>
              <a:rPr 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LPS</a:t>
            </a:r>
            <a:endParaRPr lang="en-US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6" name="Line 247"/>
          <p:cNvSpPr>
            <a:spLocks noChangeShapeType="1"/>
          </p:cNvSpPr>
          <p:nvPr/>
        </p:nvSpPr>
        <p:spPr bwMode="auto">
          <a:xfrm>
            <a:off x="2836684" y="8807329"/>
            <a:ext cx="9000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1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7" name="Rectangle 268"/>
          <p:cNvSpPr>
            <a:spLocks noChangeArrowheads="1"/>
          </p:cNvSpPr>
          <p:nvPr/>
        </p:nvSpPr>
        <p:spPr bwMode="auto">
          <a:xfrm>
            <a:off x="3171653" y="8826754"/>
            <a:ext cx="243656" cy="16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95000"/>
              </a:lnSpc>
            </a:pPr>
            <a:r>
              <a:rPr 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LPS</a:t>
            </a:r>
            <a:endParaRPr lang="en-US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8" name="Line 247"/>
          <p:cNvSpPr>
            <a:spLocks noChangeShapeType="1"/>
          </p:cNvSpPr>
          <p:nvPr/>
        </p:nvSpPr>
        <p:spPr bwMode="auto">
          <a:xfrm>
            <a:off x="5819444" y="8807325"/>
            <a:ext cx="9000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1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9" name="Rectangle 268"/>
          <p:cNvSpPr>
            <a:spLocks noChangeArrowheads="1"/>
          </p:cNvSpPr>
          <p:nvPr/>
        </p:nvSpPr>
        <p:spPr bwMode="auto">
          <a:xfrm>
            <a:off x="6099983" y="8826750"/>
            <a:ext cx="243656" cy="16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95000"/>
              </a:lnSpc>
            </a:pPr>
            <a:r>
              <a:rPr 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LPS</a:t>
            </a:r>
            <a:endParaRPr lang="en-US" sz="11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63905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2"/>
          <p:cNvSpPr txBox="1">
            <a:spLocks noChangeArrowheads="1"/>
          </p:cNvSpPr>
          <p:nvPr/>
        </p:nvSpPr>
        <p:spPr bwMode="auto">
          <a:xfrm>
            <a:off x="84138" y="207260"/>
            <a:ext cx="28733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600" b="1" dirty="0"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  <p:sp>
        <p:nvSpPr>
          <p:cNvPr id="2051" name="TextBox 2"/>
          <p:cNvSpPr txBox="1">
            <a:spLocks noChangeArrowheads="1"/>
          </p:cNvSpPr>
          <p:nvPr/>
        </p:nvSpPr>
        <p:spPr bwMode="auto">
          <a:xfrm>
            <a:off x="1527175" y="207260"/>
            <a:ext cx="3048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600" b="1">
                <a:latin typeface="Times New Roman" pitchFamily="18" charset="0"/>
                <a:cs typeface="Times New Roman" pitchFamily="18" charset="0"/>
              </a:rPr>
              <a:t>b</a:t>
            </a:r>
          </a:p>
        </p:txBody>
      </p:sp>
      <p:sp>
        <p:nvSpPr>
          <p:cNvPr id="2052" name="TextBox 2"/>
          <p:cNvSpPr txBox="1">
            <a:spLocks noChangeArrowheads="1"/>
          </p:cNvSpPr>
          <p:nvPr/>
        </p:nvSpPr>
        <p:spPr bwMode="auto">
          <a:xfrm>
            <a:off x="3357563" y="205672"/>
            <a:ext cx="27622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600" b="1">
                <a:latin typeface="Times New Roman" pitchFamily="18" charset="0"/>
                <a:cs typeface="Times New Roman" pitchFamily="18" charset="0"/>
              </a:rPr>
              <a:t>c</a:t>
            </a:r>
          </a:p>
        </p:txBody>
      </p:sp>
      <p:sp>
        <p:nvSpPr>
          <p:cNvPr id="2053" name="TextBox 2"/>
          <p:cNvSpPr txBox="1">
            <a:spLocks noChangeArrowheads="1"/>
          </p:cNvSpPr>
          <p:nvPr/>
        </p:nvSpPr>
        <p:spPr bwMode="auto">
          <a:xfrm>
            <a:off x="147129" y="2418890"/>
            <a:ext cx="2762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600" b="1" dirty="0">
                <a:latin typeface="Times New Roman" pitchFamily="18" charset="0"/>
                <a:cs typeface="Times New Roman" pitchFamily="18" charset="0"/>
              </a:rPr>
              <a:t>e</a:t>
            </a:r>
          </a:p>
        </p:txBody>
      </p:sp>
      <p:sp>
        <p:nvSpPr>
          <p:cNvPr id="2054" name="TextBox 2"/>
          <p:cNvSpPr txBox="1">
            <a:spLocks noChangeArrowheads="1"/>
          </p:cNvSpPr>
          <p:nvPr/>
        </p:nvSpPr>
        <p:spPr bwMode="auto">
          <a:xfrm>
            <a:off x="1630648" y="2419683"/>
            <a:ext cx="2540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600" b="1" dirty="0">
                <a:latin typeface="Times New Roman" pitchFamily="18" charset="0"/>
                <a:cs typeface="Times New Roman" pitchFamily="18" charset="0"/>
              </a:rPr>
              <a:t>f</a:t>
            </a:r>
          </a:p>
        </p:txBody>
      </p:sp>
      <p:sp>
        <p:nvSpPr>
          <p:cNvPr id="2055" name="TextBox 2"/>
          <p:cNvSpPr txBox="1">
            <a:spLocks noChangeArrowheads="1"/>
          </p:cNvSpPr>
          <p:nvPr/>
        </p:nvSpPr>
        <p:spPr bwMode="auto">
          <a:xfrm>
            <a:off x="5000625" y="207260"/>
            <a:ext cx="2984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600" b="1">
                <a:latin typeface="Times New Roman" pitchFamily="18" charset="0"/>
                <a:cs typeface="Times New Roman" pitchFamily="18" charset="0"/>
              </a:rPr>
              <a:t>d</a:t>
            </a:r>
          </a:p>
        </p:txBody>
      </p:sp>
      <p:sp>
        <p:nvSpPr>
          <p:cNvPr id="2056" name="TextBox 2"/>
          <p:cNvSpPr txBox="1">
            <a:spLocks noChangeArrowheads="1"/>
          </p:cNvSpPr>
          <p:nvPr/>
        </p:nvSpPr>
        <p:spPr bwMode="auto">
          <a:xfrm>
            <a:off x="3380074" y="2391338"/>
            <a:ext cx="28733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600" b="1" dirty="0">
                <a:latin typeface="Times New Roman" pitchFamily="18" charset="0"/>
                <a:cs typeface="Times New Roman" pitchFamily="18" charset="0"/>
              </a:rPr>
              <a:t>g</a:t>
            </a:r>
          </a:p>
        </p:txBody>
      </p:sp>
      <p:sp>
        <p:nvSpPr>
          <p:cNvPr id="2057" name="TextBox 2"/>
          <p:cNvSpPr txBox="1">
            <a:spLocks noChangeArrowheads="1"/>
          </p:cNvSpPr>
          <p:nvPr/>
        </p:nvSpPr>
        <p:spPr bwMode="auto">
          <a:xfrm>
            <a:off x="103188" y="4626734"/>
            <a:ext cx="24288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600" b="1" dirty="0" err="1">
                <a:latin typeface="Times New Roman" pitchFamily="18" charset="0"/>
                <a:cs typeface="Times New Roman" pitchFamily="18" charset="0"/>
              </a:rPr>
              <a:t>i</a:t>
            </a:r>
            <a:endParaRPr lang="en-GB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8" name="TextBox 2"/>
          <p:cNvSpPr txBox="1">
            <a:spLocks noChangeArrowheads="1"/>
          </p:cNvSpPr>
          <p:nvPr/>
        </p:nvSpPr>
        <p:spPr bwMode="auto">
          <a:xfrm>
            <a:off x="1709637" y="4634671"/>
            <a:ext cx="2524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600" b="1" dirty="0">
                <a:latin typeface="Times New Roman" pitchFamily="18" charset="0"/>
                <a:cs typeface="Times New Roman" pitchFamily="18" charset="0"/>
              </a:rPr>
              <a:t>j</a:t>
            </a:r>
          </a:p>
        </p:txBody>
      </p:sp>
      <p:sp>
        <p:nvSpPr>
          <p:cNvPr id="2059" name="TextBox 2"/>
          <p:cNvSpPr txBox="1">
            <a:spLocks noChangeArrowheads="1"/>
          </p:cNvSpPr>
          <p:nvPr/>
        </p:nvSpPr>
        <p:spPr bwMode="auto">
          <a:xfrm>
            <a:off x="5024723" y="2409595"/>
            <a:ext cx="2984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600" b="1" dirty="0">
                <a:latin typeface="Times New Roman" pitchFamily="18" charset="0"/>
                <a:cs typeface="Times New Roman" pitchFamily="18" charset="0"/>
              </a:rPr>
              <a:t>h</a:t>
            </a:r>
          </a:p>
        </p:txBody>
      </p:sp>
      <p:sp>
        <p:nvSpPr>
          <p:cNvPr id="2060" name="Freeform 83"/>
          <p:cNvSpPr>
            <a:spLocks/>
          </p:cNvSpPr>
          <p:nvPr/>
        </p:nvSpPr>
        <p:spPr bwMode="auto">
          <a:xfrm>
            <a:off x="2133600" y="866072"/>
            <a:ext cx="176213" cy="1077913"/>
          </a:xfrm>
          <a:custGeom>
            <a:avLst/>
            <a:gdLst>
              <a:gd name="T0" fmla="*/ 0 w 181"/>
              <a:gd name="T1" fmla="*/ 2147483647 h 815"/>
              <a:gd name="T2" fmla="*/ 0 w 181"/>
              <a:gd name="T3" fmla="*/ 0 h 815"/>
              <a:gd name="T4" fmla="*/ 2147483647 w 181"/>
              <a:gd name="T5" fmla="*/ 0 h 815"/>
              <a:gd name="T6" fmla="*/ 2147483647 w 181"/>
              <a:gd name="T7" fmla="*/ 2147483647 h 81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81" h="815">
                <a:moveTo>
                  <a:pt x="0" y="815"/>
                </a:moveTo>
                <a:lnTo>
                  <a:pt x="0" y="0"/>
                </a:lnTo>
                <a:lnTo>
                  <a:pt x="181" y="0"/>
                </a:lnTo>
                <a:lnTo>
                  <a:pt x="181" y="815"/>
                </a:lnTo>
              </a:path>
            </a:pathLst>
          </a:cu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61" name="Freeform 84"/>
          <p:cNvSpPr>
            <a:spLocks/>
          </p:cNvSpPr>
          <p:nvPr/>
        </p:nvSpPr>
        <p:spPr bwMode="auto">
          <a:xfrm>
            <a:off x="2178050" y="631122"/>
            <a:ext cx="87313" cy="0"/>
          </a:xfrm>
          <a:custGeom>
            <a:avLst/>
            <a:gdLst>
              <a:gd name="T0" fmla="*/ 0 w 90"/>
              <a:gd name="T1" fmla="*/ 2147483647 w 90"/>
              <a:gd name="T2" fmla="*/ 0 w 90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90">
                <a:moveTo>
                  <a:pt x="0" y="0"/>
                </a:moveTo>
                <a:lnTo>
                  <a:pt x="90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62" name="Line 85"/>
          <p:cNvSpPr>
            <a:spLocks noChangeShapeType="1"/>
          </p:cNvSpPr>
          <p:nvPr/>
        </p:nvSpPr>
        <p:spPr bwMode="auto">
          <a:xfrm>
            <a:off x="2222500" y="631122"/>
            <a:ext cx="0" cy="2349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63" name="Rectangle 86"/>
          <p:cNvSpPr>
            <a:spLocks noChangeArrowheads="1"/>
          </p:cNvSpPr>
          <p:nvPr/>
        </p:nvSpPr>
        <p:spPr bwMode="auto">
          <a:xfrm>
            <a:off x="2401888" y="1504247"/>
            <a:ext cx="177800" cy="439738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64" name="Freeform 87"/>
          <p:cNvSpPr>
            <a:spLocks/>
          </p:cNvSpPr>
          <p:nvPr/>
        </p:nvSpPr>
        <p:spPr bwMode="auto">
          <a:xfrm>
            <a:off x="2401888" y="1504247"/>
            <a:ext cx="176212" cy="439738"/>
          </a:xfrm>
          <a:custGeom>
            <a:avLst/>
            <a:gdLst>
              <a:gd name="T0" fmla="*/ 0 w 181"/>
              <a:gd name="T1" fmla="*/ 2147483647 h 333"/>
              <a:gd name="T2" fmla="*/ 0 w 181"/>
              <a:gd name="T3" fmla="*/ 0 h 333"/>
              <a:gd name="T4" fmla="*/ 2147483647 w 181"/>
              <a:gd name="T5" fmla="*/ 0 h 333"/>
              <a:gd name="T6" fmla="*/ 2147483647 w 181"/>
              <a:gd name="T7" fmla="*/ 2147483647 h 33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81" h="333">
                <a:moveTo>
                  <a:pt x="0" y="333"/>
                </a:moveTo>
                <a:lnTo>
                  <a:pt x="0" y="0"/>
                </a:lnTo>
                <a:lnTo>
                  <a:pt x="181" y="0"/>
                </a:lnTo>
                <a:lnTo>
                  <a:pt x="181" y="333"/>
                </a:lnTo>
              </a:path>
            </a:pathLst>
          </a:cu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65" name="Freeform 88"/>
          <p:cNvSpPr>
            <a:spLocks/>
          </p:cNvSpPr>
          <p:nvPr/>
        </p:nvSpPr>
        <p:spPr bwMode="auto">
          <a:xfrm>
            <a:off x="2446338" y="1326447"/>
            <a:ext cx="88900" cy="0"/>
          </a:xfrm>
          <a:custGeom>
            <a:avLst/>
            <a:gdLst>
              <a:gd name="T0" fmla="*/ 0 w 90"/>
              <a:gd name="T1" fmla="*/ 2147483647 w 90"/>
              <a:gd name="T2" fmla="*/ 0 w 90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90">
                <a:moveTo>
                  <a:pt x="0" y="0"/>
                </a:moveTo>
                <a:lnTo>
                  <a:pt x="90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66" name="Line 89"/>
          <p:cNvSpPr>
            <a:spLocks noChangeShapeType="1"/>
          </p:cNvSpPr>
          <p:nvPr/>
        </p:nvSpPr>
        <p:spPr bwMode="auto">
          <a:xfrm>
            <a:off x="2490788" y="1326447"/>
            <a:ext cx="0" cy="177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67" name="Rectangle 90"/>
          <p:cNvSpPr>
            <a:spLocks noChangeArrowheads="1"/>
          </p:cNvSpPr>
          <p:nvPr/>
        </p:nvSpPr>
        <p:spPr bwMode="auto">
          <a:xfrm>
            <a:off x="2670175" y="1113722"/>
            <a:ext cx="177800" cy="830263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68" name="Freeform 91"/>
          <p:cNvSpPr>
            <a:spLocks/>
          </p:cNvSpPr>
          <p:nvPr/>
        </p:nvSpPr>
        <p:spPr bwMode="auto">
          <a:xfrm>
            <a:off x="2670175" y="1113722"/>
            <a:ext cx="177800" cy="830263"/>
          </a:xfrm>
          <a:custGeom>
            <a:avLst/>
            <a:gdLst>
              <a:gd name="T0" fmla="*/ 0 w 181"/>
              <a:gd name="T1" fmla="*/ 2147483647 h 628"/>
              <a:gd name="T2" fmla="*/ 0 w 181"/>
              <a:gd name="T3" fmla="*/ 0 h 628"/>
              <a:gd name="T4" fmla="*/ 2147483647 w 181"/>
              <a:gd name="T5" fmla="*/ 0 h 628"/>
              <a:gd name="T6" fmla="*/ 2147483647 w 181"/>
              <a:gd name="T7" fmla="*/ 2147483647 h 62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81" h="628">
                <a:moveTo>
                  <a:pt x="0" y="628"/>
                </a:moveTo>
                <a:lnTo>
                  <a:pt x="0" y="0"/>
                </a:lnTo>
                <a:lnTo>
                  <a:pt x="181" y="0"/>
                </a:lnTo>
                <a:lnTo>
                  <a:pt x="181" y="628"/>
                </a:lnTo>
              </a:path>
            </a:pathLst>
          </a:cu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69" name="Freeform 92"/>
          <p:cNvSpPr>
            <a:spLocks/>
          </p:cNvSpPr>
          <p:nvPr/>
        </p:nvSpPr>
        <p:spPr bwMode="auto">
          <a:xfrm>
            <a:off x="2716213" y="740660"/>
            <a:ext cx="87312" cy="0"/>
          </a:xfrm>
          <a:custGeom>
            <a:avLst/>
            <a:gdLst>
              <a:gd name="T0" fmla="*/ 0 w 90"/>
              <a:gd name="T1" fmla="*/ 2147483647 w 90"/>
              <a:gd name="T2" fmla="*/ 0 w 90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90">
                <a:moveTo>
                  <a:pt x="0" y="0"/>
                </a:moveTo>
                <a:lnTo>
                  <a:pt x="90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70" name="Line 93"/>
          <p:cNvSpPr>
            <a:spLocks noChangeShapeType="1"/>
          </p:cNvSpPr>
          <p:nvPr/>
        </p:nvSpPr>
        <p:spPr bwMode="auto">
          <a:xfrm>
            <a:off x="2759075" y="740660"/>
            <a:ext cx="0" cy="373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71" name="Line 94"/>
          <p:cNvSpPr>
            <a:spLocks noChangeShapeType="1"/>
          </p:cNvSpPr>
          <p:nvPr/>
        </p:nvSpPr>
        <p:spPr bwMode="auto">
          <a:xfrm>
            <a:off x="2087563" y="1943985"/>
            <a:ext cx="8064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72" name="Rectangle 95"/>
          <p:cNvSpPr>
            <a:spLocks noChangeArrowheads="1"/>
          </p:cNvSpPr>
          <p:nvPr/>
        </p:nvSpPr>
        <p:spPr bwMode="auto">
          <a:xfrm rot="-2700000">
            <a:off x="1987550" y="2064635"/>
            <a:ext cx="3079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Naive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73" name="Rectangle 96"/>
          <p:cNvSpPr>
            <a:spLocks noChangeArrowheads="1"/>
          </p:cNvSpPr>
          <p:nvPr/>
        </p:nvSpPr>
        <p:spPr bwMode="auto">
          <a:xfrm rot="-2700000">
            <a:off x="2263775" y="2066222"/>
            <a:ext cx="290513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Sham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74" name="Rectangle 97"/>
          <p:cNvSpPr>
            <a:spLocks noChangeArrowheads="1"/>
          </p:cNvSpPr>
          <p:nvPr/>
        </p:nvSpPr>
        <p:spPr bwMode="auto">
          <a:xfrm rot="-2700000">
            <a:off x="2570163" y="2043997"/>
            <a:ext cx="2571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BDL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75" name="Line 98"/>
          <p:cNvSpPr>
            <a:spLocks noChangeShapeType="1"/>
          </p:cNvSpPr>
          <p:nvPr/>
        </p:nvSpPr>
        <p:spPr bwMode="auto">
          <a:xfrm flipV="1">
            <a:off x="2087563" y="419985"/>
            <a:ext cx="0" cy="1524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76" name="Line 99"/>
          <p:cNvSpPr>
            <a:spLocks noChangeShapeType="1"/>
          </p:cNvSpPr>
          <p:nvPr/>
        </p:nvSpPr>
        <p:spPr bwMode="auto">
          <a:xfrm flipH="1">
            <a:off x="2054225" y="1943985"/>
            <a:ext cx="3333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77" name="Rectangle 100"/>
          <p:cNvSpPr>
            <a:spLocks noChangeArrowheads="1"/>
          </p:cNvSpPr>
          <p:nvPr/>
        </p:nvSpPr>
        <p:spPr bwMode="auto">
          <a:xfrm>
            <a:off x="1973263" y="1872547"/>
            <a:ext cx="635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78" name="Line 101"/>
          <p:cNvSpPr>
            <a:spLocks noChangeShapeType="1"/>
          </p:cNvSpPr>
          <p:nvPr/>
        </p:nvSpPr>
        <p:spPr bwMode="auto">
          <a:xfrm flipH="1">
            <a:off x="2054225" y="1640772"/>
            <a:ext cx="3333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79" name="Rectangle 102"/>
          <p:cNvSpPr>
            <a:spLocks noChangeArrowheads="1"/>
          </p:cNvSpPr>
          <p:nvPr/>
        </p:nvSpPr>
        <p:spPr bwMode="auto">
          <a:xfrm>
            <a:off x="1876425" y="1569335"/>
            <a:ext cx="160338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2.5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80" name="Line 103"/>
          <p:cNvSpPr>
            <a:spLocks noChangeShapeType="1"/>
          </p:cNvSpPr>
          <p:nvPr/>
        </p:nvSpPr>
        <p:spPr bwMode="auto">
          <a:xfrm flipH="1">
            <a:off x="2054225" y="1335972"/>
            <a:ext cx="3333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81" name="Rectangle 104"/>
          <p:cNvSpPr>
            <a:spLocks noChangeArrowheads="1"/>
          </p:cNvSpPr>
          <p:nvPr/>
        </p:nvSpPr>
        <p:spPr bwMode="auto">
          <a:xfrm>
            <a:off x="1876425" y="1264535"/>
            <a:ext cx="160338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5.0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82" name="Line 105"/>
          <p:cNvSpPr>
            <a:spLocks noChangeShapeType="1"/>
          </p:cNvSpPr>
          <p:nvPr/>
        </p:nvSpPr>
        <p:spPr bwMode="auto">
          <a:xfrm flipH="1">
            <a:off x="2054225" y="1029585"/>
            <a:ext cx="3333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83" name="Rectangle 106"/>
          <p:cNvSpPr>
            <a:spLocks noChangeArrowheads="1"/>
          </p:cNvSpPr>
          <p:nvPr/>
        </p:nvSpPr>
        <p:spPr bwMode="auto">
          <a:xfrm>
            <a:off x="1876425" y="958147"/>
            <a:ext cx="16033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7.5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84" name="Line 107"/>
          <p:cNvSpPr>
            <a:spLocks noChangeShapeType="1"/>
          </p:cNvSpPr>
          <p:nvPr/>
        </p:nvSpPr>
        <p:spPr bwMode="auto">
          <a:xfrm flipH="1">
            <a:off x="2054225" y="726372"/>
            <a:ext cx="3333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85" name="Rectangle 108"/>
          <p:cNvSpPr>
            <a:spLocks noChangeArrowheads="1"/>
          </p:cNvSpPr>
          <p:nvPr/>
        </p:nvSpPr>
        <p:spPr bwMode="auto">
          <a:xfrm>
            <a:off x="1812925" y="654935"/>
            <a:ext cx="223838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10.0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86" name="Line 109"/>
          <p:cNvSpPr>
            <a:spLocks noChangeShapeType="1"/>
          </p:cNvSpPr>
          <p:nvPr/>
        </p:nvSpPr>
        <p:spPr bwMode="auto">
          <a:xfrm flipH="1">
            <a:off x="2054225" y="419985"/>
            <a:ext cx="3333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87" name="Rectangle 110"/>
          <p:cNvSpPr>
            <a:spLocks noChangeArrowheads="1"/>
          </p:cNvSpPr>
          <p:nvPr/>
        </p:nvSpPr>
        <p:spPr bwMode="auto">
          <a:xfrm>
            <a:off x="1812925" y="348547"/>
            <a:ext cx="22383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12.5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88" name="Rectangle 270"/>
          <p:cNvSpPr>
            <a:spLocks noChangeArrowheads="1"/>
          </p:cNvSpPr>
          <p:nvPr/>
        </p:nvSpPr>
        <p:spPr bwMode="auto">
          <a:xfrm rot="-5400000">
            <a:off x="1319213" y="1104197"/>
            <a:ext cx="795338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PGF</a:t>
            </a:r>
            <a:r>
              <a:rPr lang="en-US" sz="1000" baseline="-25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 (ng/ml)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89" name="Freeform 52"/>
          <p:cNvSpPr>
            <a:spLocks/>
          </p:cNvSpPr>
          <p:nvPr/>
        </p:nvSpPr>
        <p:spPr bwMode="auto">
          <a:xfrm>
            <a:off x="641350" y="1270885"/>
            <a:ext cx="176213" cy="674687"/>
          </a:xfrm>
          <a:custGeom>
            <a:avLst/>
            <a:gdLst>
              <a:gd name="T0" fmla="*/ 0 w 181"/>
              <a:gd name="T1" fmla="*/ 2147483647 h 510"/>
              <a:gd name="T2" fmla="*/ 0 w 181"/>
              <a:gd name="T3" fmla="*/ 0 h 510"/>
              <a:gd name="T4" fmla="*/ 2147483647 w 181"/>
              <a:gd name="T5" fmla="*/ 0 h 510"/>
              <a:gd name="T6" fmla="*/ 2147483647 w 181"/>
              <a:gd name="T7" fmla="*/ 2147483647 h 51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81" h="510">
                <a:moveTo>
                  <a:pt x="0" y="510"/>
                </a:moveTo>
                <a:lnTo>
                  <a:pt x="0" y="0"/>
                </a:lnTo>
                <a:lnTo>
                  <a:pt x="181" y="0"/>
                </a:lnTo>
                <a:lnTo>
                  <a:pt x="181" y="51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90" name="Freeform 53"/>
          <p:cNvSpPr>
            <a:spLocks/>
          </p:cNvSpPr>
          <p:nvPr/>
        </p:nvSpPr>
        <p:spPr bwMode="auto">
          <a:xfrm>
            <a:off x="685800" y="1105785"/>
            <a:ext cx="88900" cy="0"/>
          </a:xfrm>
          <a:custGeom>
            <a:avLst/>
            <a:gdLst>
              <a:gd name="T0" fmla="*/ 0 w 90"/>
              <a:gd name="T1" fmla="*/ 2147483647 w 90"/>
              <a:gd name="T2" fmla="*/ 0 w 90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90">
                <a:moveTo>
                  <a:pt x="0" y="0"/>
                </a:moveTo>
                <a:lnTo>
                  <a:pt x="90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91" name="Line 54"/>
          <p:cNvSpPr>
            <a:spLocks noChangeShapeType="1"/>
          </p:cNvSpPr>
          <p:nvPr/>
        </p:nvSpPr>
        <p:spPr bwMode="auto">
          <a:xfrm>
            <a:off x="730250" y="1105785"/>
            <a:ext cx="0" cy="1651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92" name="Freeform 56"/>
          <p:cNvSpPr>
            <a:spLocks/>
          </p:cNvSpPr>
          <p:nvPr/>
        </p:nvSpPr>
        <p:spPr bwMode="auto">
          <a:xfrm>
            <a:off x="909638" y="1099435"/>
            <a:ext cx="176212" cy="846137"/>
          </a:xfrm>
          <a:custGeom>
            <a:avLst/>
            <a:gdLst>
              <a:gd name="T0" fmla="*/ 0 w 181"/>
              <a:gd name="T1" fmla="*/ 2147483647 h 639"/>
              <a:gd name="T2" fmla="*/ 0 w 181"/>
              <a:gd name="T3" fmla="*/ 0 h 639"/>
              <a:gd name="T4" fmla="*/ 2147483647 w 181"/>
              <a:gd name="T5" fmla="*/ 0 h 639"/>
              <a:gd name="T6" fmla="*/ 2147483647 w 181"/>
              <a:gd name="T7" fmla="*/ 2147483647 h 63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81" h="639">
                <a:moveTo>
                  <a:pt x="0" y="639"/>
                </a:moveTo>
                <a:lnTo>
                  <a:pt x="0" y="0"/>
                </a:lnTo>
                <a:lnTo>
                  <a:pt x="181" y="0"/>
                </a:lnTo>
                <a:lnTo>
                  <a:pt x="181" y="639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93" name="Freeform 57"/>
          <p:cNvSpPr>
            <a:spLocks/>
          </p:cNvSpPr>
          <p:nvPr/>
        </p:nvSpPr>
        <p:spPr bwMode="auto">
          <a:xfrm>
            <a:off x="955675" y="800985"/>
            <a:ext cx="87313" cy="0"/>
          </a:xfrm>
          <a:custGeom>
            <a:avLst/>
            <a:gdLst>
              <a:gd name="T0" fmla="*/ 0 w 90"/>
              <a:gd name="T1" fmla="*/ 2147483647 w 90"/>
              <a:gd name="T2" fmla="*/ 0 w 90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90">
                <a:moveTo>
                  <a:pt x="0" y="0"/>
                </a:moveTo>
                <a:lnTo>
                  <a:pt x="90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94" name="Line 58"/>
          <p:cNvSpPr>
            <a:spLocks noChangeShapeType="1"/>
          </p:cNvSpPr>
          <p:nvPr/>
        </p:nvSpPr>
        <p:spPr bwMode="auto">
          <a:xfrm>
            <a:off x="998538" y="800985"/>
            <a:ext cx="0" cy="2984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95" name="Freeform 60"/>
          <p:cNvSpPr>
            <a:spLocks/>
          </p:cNvSpPr>
          <p:nvPr/>
        </p:nvSpPr>
        <p:spPr bwMode="auto">
          <a:xfrm>
            <a:off x="1177925" y="1234372"/>
            <a:ext cx="176213" cy="711200"/>
          </a:xfrm>
          <a:custGeom>
            <a:avLst/>
            <a:gdLst>
              <a:gd name="T0" fmla="*/ 0 w 181"/>
              <a:gd name="T1" fmla="*/ 2147483647 h 537"/>
              <a:gd name="T2" fmla="*/ 0 w 181"/>
              <a:gd name="T3" fmla="*/ 0 h 537"/>
              <a:gd name="T4" fmla="*/ 2147483647 w 181"/>
              <a:gd name="T5" fmla="*/ 0 h 537"/>
              <a:gd name="T6" fmla="*/ 2147483647 w 181"/>
              <a:gd name="T7" fmla="*/ 2147483647 h 53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81" h="537">
                <a:moveTo>
                  <a:pt x="0" y="537"/>
                </a:moveTo>
                <a:lnTo>
                  <a:pt x="0" y="0"/>
                </a:lnTo>
                <a:lnTo>
                  <a:pt x="181" y="0"/>
                </a:lnTo>
                <a:lnTo>
                  <a:pt x="181" y="537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96" name="Freeform 61"/>
          <p:cNvSpPr>
            <a:spLocks/>
          </p:cNvSpPr>
          <p:nvPr/>
        </p:nvSpPr>
        <p:spPr bwMode="auto">
          <a:xfrm>
            <a:off x="1223963" y="1137535"/>
            <a:ext cx="87312" cy="0"/>
          </a:xfrm>
          <a:custGeom>
            <a:avLst/>
            <a:gdLst>
              <a:gd name="T0" fmla="*/ 0 w 90"/>
              <a:gd name="T1" fmla="*/ 2147483647 w 90"/>
              <a:gd name="T2" fmla="*/ 0 w 90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90">
                <a:moveTo>
                  <a:pt x="0" y="0"/>
                </a:moveTo>
                <a:lnTo>
                  <a:pt x="90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97" name="Line 62"/>
          <p:cNvSpPr>
            <a:spLocks noChangeShapeType="1"/>
          </p:cNvSpPr>
          <p:nvPr/>
        </p:nvSpPr>
        <p:spPr bwMode="auto">
          <a:xfrm>
            <a:off x="1266825" y="1137535"/>
            <a:ext cx="0" cy="968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98" name="Line 63"/>
          <p:cNvSpPr>
            <a:spLocks noChangeShapeType="1"/>
          </p:cNvSpPr>
          <p:nvPr/>
        </p:nvSpPr>
        <p:spPr bwMode="auto">
          <a:xfrm>
            <a:off x="596900" y="1945572"/>
            <a:ext cx="8032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99" name="Rectangle 64"/>
          <p:cNvSpPr>
            <a:spLocks noChangeArrowheads="1"/>
          </p:cNvSpPr>
          <p:nvPr/>
        </p:nvSpPr>
        <p:spPr bwMode="auto">
          <a:xfrm rot="-2700000">
            <a:off x="498475" y="2063047"/>
            <a:ext cx="3079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Naive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00" name="Rectangle 65"/>
          <p:cNvSpPr>
            <a:spLocks noChangeArrowheads="1"/>
          </p:cNvSpPr>
          <p:nvPr/>
        </p:nvSpPr>
        <p:spPr bwMode="auto">
          <a:xfrm rot="-2700000">
            <a:off x="774700" y="2066222"/>
            <a:ext cx="2921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Sham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01" name="Rectangle 66"/>
          <p:cNvSpPr>
            <a:spLocks noChangeArrowheads="1"/>
          </p:cNvSpPr>
          <p:nvPr/>
        </p:nvSpPr>
        <p:spPr bwMode="auto">
          <a:xfrm rot="-2700000">
            <a:off x="1082675" y="2042410"/>
            <a:ext cx="2571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BDL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02" name="Line 67"/>
          <p:cNvSpPr>
            <a:spLocks noChangeShapeType="1"/>
          </p:cNvSpPr>
          <p:nvPr/>
        </p:nvSpPr>
        <p:spPr bwMode="auto">
          <a:xfrm flipV="1">
            <a:off x="596900" y="421572"/>
            <a:ext cx="0" cy="15240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03" name="Line 68"/>
          <p:cNvSpPr>
            <a:spLocks noChangeShapeType="1"/>
          </p:cNvSpPr>
          <p:nvPr/>
        </p:nvSpPr>
        <p:spPr bwMode="auto">
          <a:xfrm flipH="1">
            <a:off x="563563" y="1945572"/>
            <a:ext cx="3333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04" name="Rectangle 69"/>
          <p:cNvSpPr>
            <a:spLocks noChangeArrowheads="1"/>
          </p:cNvSpPr>
          <p:nvPr/>
        </p:nvSpPr>
        <p:spPr bwMode="auto">
          <a:xfrm>
            <a:off x="454025" y="1874135"/>
            <a:ext cx="635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05" name="Line 70"/>
          <p:cNvSpPr>
            <a:spLocks noChangeShapeType="1"/>
          </p:cNvSpPr>
          <p:nvPr/>
        </p:nvSpPr>
        <p:spPr bwMode="auto">
          <a:xfrm flipH="1">
            <a:off x="563563" y="1183572"/>
            <a:ext cx="3333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06" name="Rectangle 71"/>
          <p:cNvSpPr>
            <a:spLocks noChangeArrowheads="1"/>
          </p:cNvSpPr>
          <p:nvPr/>
        </p:nvSpPr>
        <p:spPr bwMode="auto">
          <a:xfrm>
            <a:off x="454025" y="1112135"/>
            <a:ext cx="635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07" name="Line 72"/>
          <p:cNvSpPr>
            <a:spLocks noChangeShapeType="1"/>
          </p:cNvSpPr>
          <p:nvPr/>
        </p:nvSpPr>
        <p:spPr bwMode="auto">
          <a:xfrm flipH="1">
            <a:off x="563563" y="421572"/>
            <a:ext cx="3333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08" name="Rectangle 73"/>
          <p:cNvSpPr>
            <a:spLocks noChangeArrowheads="1"/>
          </p:cNvSpPr>
          <p:nvPr/>
        </p:nvSpPr>
        <p:spPr bwMode="auto">
          <a:xfrm>
            <a:off x="454025" y="350135"/>
            <a:ext cx="635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09" name="Rectangle 270"/>
          <p:cNvSpPr>
            <a:spLocks noChangeArrowheads="1"/>
          </p:cNvSpPr>
          <p:nvPr/>
        </p:nvSpPr>
        <p:spPr bwMode="auto">
          <a:xfrm rot="-5400000">
            <a:off x="-74613" y="1096260"/>
            <a:ext cx="715963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PGD</a:t>
            </a:r>
            <a:r>
              <a:rPr lang="en-US" sz="1000" baseline="-25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(ng/ml)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10" name="Rectangle 236"/>
          <p:cNvSpPr>
            <a:spLocks noChangeArrowheads="1"/>
          </p:cNvSpPr>
          <p:nvPr/>
        </p:nvSpPr>
        <p:spPr bwMode="auto">
          <a:xfrm>
            <a:off x="5622925" y="4119332"/>
            <a:ext cx="196850" cy="301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11" name="Freeform 237"/>
          <p:cNvSpPr>
            <a:spLocks/>
          </p:cNvSpPr>
          <p:nvPr/>
        </p:nvSpPr>
        <p:spPr bwMode="auto">
          <a:xfrm>
            <a:off x="5622925" y="4119332"/>
            <a:ext cx="195263" cy="30163"/>
          </a:xfrm>
          <a:custGeom>
            <a:avLst/>
            <a:gdLst>
              <a:gd name="T0" fmla="*/ 0 w 181"/>
              <a:gd name="T1" fmla="*/ 2147483647 h 23"/>
              <a:gd name="T2" fmla="*/ 0 w 181"/>
              <a:gd name="T3" fmla="*/ 0 h 23"/>
              <a:gd name="T4" fmla="*/ 2147483647 w 181"/>
              <a:gd name="T5" fmla="*/ 0 h 23"/>
              <a:gd name="T6" fmla="*/ 2147483647 w 181"/>
              <a:gd name="T7" fmla="*/ 2147483647 h 2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81" h="23">
                <a:moveTo>
                  <a:pt x="0" y="23"/>
                </a:moveTo>
                <a:lnTo>
                  <a:pt x="0" y="0"/>
                </a:lnTo>
                <a:lnTo>
                  <a:pt x="181" y="0"/>
                </a:lnTo>
                <a:lnTo>
                  <a:pt x="181" y="23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12" name="Freeform 238"/>
          <p:cNvSpPr>
            <a:spLocks/>
          </p:cNvSpPr>
          <p:nvPr/>
        </p:nvSpPr>
        <p:spPr bwMode="auto">
          <a:xfrm>
            <a:off x="5672138" y="4112982"/>
            <a:ext cx="98425" cy="0"/>
          </a:xfrm>
          <a:custGeom>
            <a:avLst/>
            <a:gdLst>
              <a:gd name="T0" fmla="*/ 0 w 90"/>
              <a:gd name="T1" fmla="*/ 2147483647 w 90"/>
              <a:gd name="T2" fmla="*/ 0 w 90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90">
                <a:moveTo>
                  <a:pt x="0" y="0"/>
                </a:moveTo>
                <a:lnTo>
                  <a:pt x="90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13" name="Line 239"/>
          <p:cNvSpPr>
            <a:spLocks noChangeShapeType="1"/>
          </p:cNvSpPr>
          <p:nvPr/>
        </p:nvSpPr>
        <p:spPr bwMode="auto">
          <a:xfrm>
            <a:off x="5721350" y="4112982"/>
            <a:ext cx="0" cy="63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14" name="Rectangle 240"/>
          <p:cNvSpPr>
            <a:spLocks noChangeArrowheads="1"/>
          </p:cNvSpPr>
          <p:nvPr/>
        </p:nvSpPr>
        <p:spPr bwMode="auto">
          <a:xfrm>
            <a:off x="5921375" y="3246207"/>
            <a:ext cx="196850" cy="903288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15" name="Freeform 242"/>
          <p:cNvSpPr>
            <a:spLocks/>
          </p:cNvSpPr>
          <p:nvPr/>
        </p:nvSpPr>
        <p:spPr bwMode="auto">
          <a:xfrm>
            <a:off x="5970588" y="2889020"/>
            <a:ext cx="98425" cy="0"/>
          </a:xfrm>
          <a:custGeom>
            <a:avLst/>
            <a:gdLst>
              <a:gd name="T0" fmla="*/ 0 w 90"/>
              <a:gd name="T1" fmla="*/ 2147483647 w 90"/>
              <a:gd name="T2" fmla="*/ 0 w 90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90">
                <a:moveTo>
                  <a:pt x="0" y="0"/>
                </a:moveTo>
                <a:lnTo>
                  <a:pt x="90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16" name="Line 243"/>
          <p:cNvSpPr>
            <a:spLocks noChangeShapeType="1"/>
          </p:cNvSpPr>
          <p:nvPr/>
        </p:nvSpPr>
        <p:spPr bwMode="auto">
          <a:xfrm>
            <a:off x="6019800" y="2889020"/>
            <a:ext cx="0" cy="3571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17" name="Rectangle 244"/>
          <p:cNvSpPr>
            <a:spLocks noChangeArrowheads="1"/>
          </p:cNvSpPr>
          <p:nvPr/>
        </p:nvSpPr>
        <p:spPr bwMode="auto">
          <a:xfrm>
            <a:off x="6219825" y="3965345"/>
            <a:ext cx="196850" cy="1841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18" name="Freeform 245"/>
          <p:cNvSpPr>
            <a:spLocks/>
          </p:cNvSpPr>
          <p:nvPr/>
        </p:nvSpPr>
        <p:spPr bwMode="auto">
          <a:xfrm>
            <a:off x="6219825" y="3965345"/>
            <a:ext cx="195263" cy="184150"/>
          </a:xfrm>
          <a:custGeom>
            <a:avLst/>
            <a:gdLst>
              <a:gd name="T0" fmla="*/ 0 w 181"/>
              <a:gd name="T1" fmla="*/ 2147483647 h 139"/>
              <a:gd name="T2" fmla="*/ 0 w 181"/>
              <a:gd name="T3" fmla="*/ 0 h 139"/>
              <a:gd name="T4" fmla="*/ 2147483647 w 181"/>
              <a:gd name="T5" fmla="*/ 0 h 139"/>
              <a:gd name="T6" fmla="*/ 2147483647 w 181"/>
              <a:gd name="T7" fmla="*/ 2147483647 h 13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81" h="139">
                <a:moveTo>
                  <a:pt x="0" y="139"/>
                </a:moveTo>
                <a:lnTo>
                  <a:pt x="0" y="0"/>
                </a:lnTo>
                <a:lnTo>
                  <a:pt x="181" y="0"/>
                </a:lnTo>
                <a:lnTo>
                  <a:pt x="181" y="139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19" name="Freeform 246"/>
          <p:cNvSpPr>
            <a:spLocks/>
          </p:cNvSpPr>
          <p:nvPr/>
        </p:nvSpPr>
        <p:spPr bwMode="auto">
          <a:xfrm>
            <a:off x="6269038" y="3922482"/>
            <a:ext cx="98425" cy="0"/>
          </a:xfrm>
          <a:custGeom>
            <a:avLst/>
            <a:gdLst>
              <a:gd name="T0" fmla="*/ 0 w 90"/>
              <a:gd name="T1" fmla="*/ 2147483647 w 90"/>
              <a:gd name="T2" fmla="*/ 0 w 90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90">
                <a:moveTo>
                  <a:pt x="0" y="0"/>
                </a:moveTo>
                <a:lnTo>
                  <a:pt x="90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20" name="Line 247"/>
          <p:cNvSpPr>
            <a:spLocks noChangeShapeType="1"/>
          </p:cNvSpPr>
          <p:nvPr/>
        </p:nvSpPr>
        <p:spPr bwMode="auto">
          <a:xfrm>
            <a:off x="6318250" y="3922482"/>
            <a:ext cx="0" cy="428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21" name="Line 248"/>
          <p:cNvSpPr>
            <a:spLocks noChangeShapeType="1"/>
          </p:cNvSpPr>
          <p:nvPr/>
        </p:nvSpPr>
        <p:spPr bwMode="auto">
          <a:xfrm>
            <a:off x="5573713" y="4149495"/>
            <a:ext cx="8921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22" name="Rectangle 249"/>
          <p:cNvSpPr>
            <a:spLocks noChangeArrowheads="1"/>
          </p:cNvSpPr>
          <p:nvPr/>
        </p:nvSpPr>
        <p:spPr bwMode="auto">
          <a:xfrm rot="-2700000">
            <a:off x="5473700" y="4281257"/>
            <a:ext cx="31432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Naive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23" name="Rectangle 250"/>
          <p:cNvSpPr>
            <a:spLocks noChangeArrowheads="1"/>
          </p:cNvSpPr>
          <p:nvPr/>
        </p:nvSpPr>
        <p:spPr bwMode="auto">
          <a:xfrm rot="-2700000">
            <a:off x="5780088" y="4284432"/>
            <a:ext cx="290512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Sham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24" name="Rectangle 251"/>
          <p:cNvSpPr>
            <a:spLocks noChangeArrowheads="1"/>
          </p:cNvSpPr>
          <p:nvPr/>
        </p:nvSpPr>
        <p:spPr bwMode="auto">
          <a:xfrm rot="-2700000">
            <a:off x="6116638" y="4259032"/>
            <a:ext cx="261937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BDL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25" name="Line 252"/>
          <p:cNvSpPr>
            <a:spLocks noChangeShapeType="1"/>
          </p:cNvSpPr>
          <p:nvPr/>
        </p:nvSpPr>
        <p:spPr bwMode="auto">
          <a:xfrm flipV="1">
            <a:off x="5573713" y="2627082"/>
            <a:ext cx="0" cy="152241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26" name="Line 253"/>
          <p:cNvSpPr>
            <a:spLocks noChangeShapeType="1"/>
          </p:cNvSpPr>
          <p:nvPr/>
        </p:nvSpPr>
        <p:spPr bwMode="auto">
          <a:xfrm flipH="1">
            <a:off x="5535613" y="4149495"/>
            <a:ext cx="381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27" name="Rectangle 254"/>
          <p:cNvSpPr>
            <a:spLocks noChangeArrowheads="1"/>
          </p:cNvSpPr>
          <p:nvPr/>
        </p:nvSpPr>
        <p:spPr bwMode="auto">
          <a:xfrm>
            <a:off x="5422900" y="4078057"/>
            <a:ext cx="6508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28" name="Line 255"/>
          <p:cNvSpPr>
            <a:spLocks noChangeShapeType="1"/>
          </p:cNvSpPr>
          <p:nvPr/>
        </p:nvSpPr>
        <p:spPr bwMode="auto">
          <a:xfrm flipH="1">
            <a:off x="5535613" y="3389082"/>
            <a:ext cx="381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29" name="Rectangle 256"/>
          <p:cNvSpPr>
            <a:spLocks noChangeArrowheads="1"/>
          </p:cNvSpPr>
          <p:nvPr/>
        </p:nvSpPr>
        <p:spPr bwMode="auto">
          <a:xfrm>
            <a:off x="5359400" y="3317645"/>
            <a:ext cx="128588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30" name="Line 257"/>
          <p:cNvSpPr>
            <a:spLocks noChangeShapeType="1"/>
          </p:cNvSpPr>
          <p:nvPr/>
        </p:nvSpPr>
        <p:spPr bwMode="auto">
          <a:xfrm flipH="1">
            <a:off x="5535613" y="2628670"/>
            <a:ext cx="381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31" name="Rectangle 258"/>
          <p:cNvSpPr>
            <a:spLocks noChangeArrowheads="1"/>
          </p:cNvSpPr>
          <p:nvPr/>
        </p:nvSpPr>
        <p:spPr bwMode="auto">
          <a:xfrm>
            <a:off x="5359400" y="2557232"/>
            <a:ext cx="12858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32" name="Line 260"/>
          <p:cNvSpPr>
            <a:spLocks noChangeShapeType="1"/>
          </p:cNvSpPr>
          <p:nvPr/>
        </p:nvSpPr>
        <p:spPr bwMode="auto">
          <a:xfrm>
            <a:off x="5651500" y="2785832"/>
            <a:ext cx="4318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33" name="Rectangle 262"/>
          <p:cNvSpPr>
            <a:spLocks noChangeArrowheads="1"/>
          </p:cNvSpPr>
          <p:nvPr/>
        </p:nvSpPr>
        <p:spPr bwMode="auto">
          <a:xfrm>
            <a:off x="5840413" y="2663595"/>
            <a:ext cx="635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34" name="Line 263"/>
          <p:cNvSpPr>
            <a:spLocks noChangeShapeType="1"/>
          </p:cNvSpPr>
          <p:nvPr/>
        </p:nvSpPr>
        <p:spPr bwMode="auto">
          <a:xfrm>
            <a:off x="5930900" y="2662007"/>
            <a:ext cx="4318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35" name="Rectangle 266"/>
          <p:cNvSpPr>
            <a:spLocks noChangeArrowheads="1"/>
          </p:cNvSpPr>
          <p:nvPr/>
        </p:nvSpPr>
        <p:spPr bwMode="auto">
          <a:xfrm>
            <a:off x="6119813" y="2528657"/>
            <a:ext cx="635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36" name="Rectangle 270"/>
          <p:cNvSpPr>
            <a:spLocks noChangeArrowheads="1"/>
          </p:cNvSpPr>
          <p:nvPr/>
        </p:nvSpPr>
        <p:spPr bwMode="auto">
          <a:xfrm rot="-5400000">
            <a:off x="4929188" y="3303357"/>
            <a:ext cx="687388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TxB</a:t>
            </a:r>
            <a:r>
              <a:rPr lang="en-US" sz="1000" baseline="-25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(ng/ml)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37" name="Rectangle 196"/>
          <p:cNvSpPr>
            <a:spLocks noChangeArrowheads="1"/>
          </p:cNvSpPr>
          <p:nvPr/>
        </p:nvSpPr>
        <p:spPr bwMode="auto">
          <a:xfrm>
            <a:off x="3952875" y="1877310"/>
            <a:ext cx="196850" cy="7461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38" name="Freeform 197"/>
          <p:cNvSpPr>
            <a:spLocks/>
          </p:cNvSpPr>
          <p:nvPr/>
        </p:nvSpPr>
        <p:spPr bwMode="auto">
          <a:xfrm>
            <a:off x="3952875" y="1877310"/>
            <a:ext cx="195263" cy="74612"/>
          </a:xfrm>
          <a:custGeom>
            <a:avLst/>
            <a:gdLst>
              <a:gd name="T0" fmla="*/ 0 w 181"/>
              <a:gd name="T1" fmla="*/ 2147483647 h 56"/>
              <a:gd name="T2" fmla="*/ 0 w 181"/>
              <a:gd name="T3" fmla="*/ 0 h 56"/>
              <a:gd name="T4" fmla="*/ 2147483647 w 181"/>
              <a:gd name="T5" fmla="*/ 0 h 56"/>
              <a:gd name="T6" fmla="*/ 2147483647 w 181"/>
              <a:gd name="T7" fmla="*/ 2147483647 h 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81" h="56">
                <a:moveTo>
                  <a:pt x="0" y="56"/>
                </a:moveTo>
                <a:lnTo>
                  <a:pt x="0" y="0"/>
                </a:lnTo>
                <a:lnTo>
                  <a:pt x="181" y="0"/>
                </a:lnTo>
                <a:lnTo>
                  <a:pt x="181" y="56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39" name="Freeform 198"/>
          <p:cNvSpPr>
            <a:spLocks/>
          </p:cNvSpPr>
          <p:nvPr/>
        </p:nvSpPr>
        <p:spPr bwMode="auto">
          <a:xfrm>
            <a:off x="4002088" y="1836035"/>
            <a:ext cx="98425" cy="0"/>
          </a:xfrm>
          <a:custGeom>
            <a:avLst/>
            <a:gdLst>
              <a:gd name="T0" fmla="*/ 0 w 90"/>
              <a:gd name="T1" fmla="*/ 2147483647 w 90"/>
              <a:gd name="T2" fmla="*/ 0 w 90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90">
                <a:moveTo>
                  <a:pt x="0" y="0"/>
                </a:moveTo>
                <a:lnTo>
                  <a:pt x="90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40" name="Line 199"/>
          <p:cNvSpPr>
            <a:spLocks noChangeShapeType="1"/>
          </p:cNvSpPr>
          <p:nvPr/>
        </p:nvSpPr>
        <p:spPr bwMode="auto">
          <a:xfrm>
            <a:off x="4051300" y="1836035"/>
            <a:ext cx="0" cy="412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41" name="Rectangle 200"/>
          <p:cNvSpPr>
            <a:spLocks noChangeArrowheads="1"/>
          </p:cNvSpPr>
          <p:nvPr/>
        </p:nvSpPr>
        <p:spPr bwMode="auto">
          <a:xfrm>
            <a:off x="4251325" y="1643947"/>
            <a:ext cx="196850" cy="307975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42" name="Freeform 202"/>
          <p:cNvSpPr>
            <a:spLocks/>
          </p:cNvSpPr>
          <p:nvPr/>
        </p:nvSpPr>
        <p:spPr bwMode="auto">
          <a:xfrm>
            <a:off x="4300538" y="1578860"/>
            <a:ext cx="96837" cy="0"/>
          </a:xfrm>
          <a:custGeom>
            <a:avLst/>
            <a:gdLst>
              <a:gd name="T0" fmla="*/ 0 w 90"/>
              <a:gd name="T1" fmla="*/ 2147483647 w 90"/>
              <a:gd name="T2" fmla="*/ 0 w 90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90">
                <a:moveTo>
                  <a:pt x="0" y="0"/>
                </a:moveTo>
                <a:lnTo>
                  <a:pt x="90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43" name="Line 203"/>
          <p:cNvSpPr>
            <a:spLocks noChangeShapeType="1"/>
          </p:cNvSpPr>
          <p:nvPr/>
        </p:nvSpPr>
        <p:spPr bwMode="auto">
          <a:xfrm>
            <a:off x="4349750" y="1578860"/>
            <a:ext cx="0" cy="650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44" name="Rectangle 204"/>
          <p:cNvSpPr>
            <a:spLocks noChangeArrowheads="1"/>
          </p:cNvSpPr>
          <p:nvPr/>
        </p:nvSpPr>
        <p:spPr bwMode="auto">
          <a:xfrm>
            <a:off x="4549775" y="991485"/>
            <a:ext cx="196850" cy="9604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45" name="Freeform 205"/>
          <p:cNvSpPr>
            <a:spLocks/>
          </p:cNvSpPr>
          <p:nvPr/>
        </p:nvSpPr>
        <p:spPr bwMode="auto">
          <a:xfrm>
            <a:off x="4549775" y="991485"/>
            <a:ext cx="195263" cy="960437"/>
          </a:xfrm>
          <a:custGeom>
            <a:avLst/>
            <a:gdLst>
              <a:gd name="T0" fmla="*/ 0 w 181"/>
              <a:gd name="T1" fmla="*/ 2147483647 h 729"/>
              <a:gd name="T2" fmla="*/ 0 w 181"/>
              <a:gd name="T3" fmla="*/ 0 h 729"/>
              <a:gd name="T4" fmla="*/ 2147483647 w 181"/>
              <a:gd name="T5" fmla="*/ 0 h 729"/>
              <a:gd name="T6" fmla="*/ 2147483647 w 181"/>
              <a:gd name="T7" fmla="*/ 2147483647 h 72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81" h="729">
                <a:moveTo>
                  <a:pt x="0" y="729"/>
                </a:moveTo>
                <a:lnTo>
                  <a:pt x="0" y="0"/>
                </a:lnTo>
                <a:lnTo>
                  <a:pt x="181" y="0"/>
                </a:lnTo>
                <a:lnTo>
                  <a:pt x="181" y="729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46" name="Freeform 206"/>
          <p:cNvSpPr>
            <a:spLocks/>
          </p:cNvSpPr>
          <p:nvPr/>
        </p:nvSpPr>
        <p:spPr bwMode="auto">
          <a:xfrm>
            <a:off x="4598988" y="588260"/>
            <a:ext cx="96837" cy="0"/>
          </a:xfrm>
          <a:custGeom>
            <a:avLst/>
            <a:gdLst>
              <a:gd name="T0" fmla="*/ 0 w 90"/>
              <a:gd name="T1" fmla="*/ 2147483647 w 90"/>
              <a:gd name="T2" fmla="*/ 0 w 90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90">
                <a:moveTo>
                  <a:pt x="0" y="0"/>
                </a:moveTo>
                <a:lnTo>
                  <a:pt x="90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47" name="Line 207"/>
          <p:cNvSpPr>
            <a:spLocks noChangeShapeType="1"/>
          </p:cNvSpPr>
          <p:nvPr/>
        </p:nvSpPr>
        <p:spPr bwMode="auto">
          <a:xfrm>
            <a:off x="4648200" y="588260"/>
            <a:ext cx="0" cy="4032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48" name="Line 208"/>
          <p:cNvSpPr>
            <a:spLocks noChangeShapeType="1"/>
          </p:cNvSpPr>
          <p:nvPr/>
        </p:nvSpPr>
        <p:spPr bwMode="auto">
          <a:xfrm>
            <a:off x="3903663" y="1951922"/>
            <a:ext cx="8921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49" name="Rectangle 210"/>
          <p:cNvSpPr>
            <a:spLocks noChangeArrowheads="1"/>
          </p:cNvSpPr>
          <p:nvPr/>
        </p:nvSpPr>
        <p:spPr bwMode="auto">
          <a:xfrm rot="-2700000">
            <a:off x="3825875" y="2067810"/>
            <a:ext cx="3079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Naive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" name="Rectangle 212"/>
          <p:cNvSpPr>
            <a:spLocks noChangeArrowheads="1"/>
          </p:cNvSpPr>
          <p:nvPr/>
        </p:nvSpPr>
        <p:spPr bwMode="auto">
          <a:xfrm rot="-2700000">
            <a:off x="4130675" y="2070985"/>
            <a:ext cx="2921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Sham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1" name="Rectangle 214"/>
          <p:cNvSpPr>
            <a:spLocks noChangeArrowheads="1"/>
          </p:cNvSpPr>
          <p:nvPr/>
        </p:nvSpPr>
        <p:spPr bwMode="auto">
          <a:xfrm rot="-2700000">
            <a:off x="4470400" y="2045585"/>
            <a:ext cx="255588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BDL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2" name="Line 215"/>
          <p:cNvSpPr>
            <a:spLocks noChangeShapeType="1"/>
          </p:cNvSpPr>
          <p:nvPr/>
        </p:nvSpPr>
        <p:spPr bwMode="auto">
          <a:xfrm flipV="1">
            <a:off x="3903663" y="432685"/>
            <a:ext cx="0" cy="15192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53" name="Line 216"/>
          <p:cNvSpPr>
            <a:spLocks noChangeShapeType="1"/>
          </p:cNvSpPr>
          <p:nvPr/>
        </p:nvSpPr>
        <p:spPr bwMode="auto">
          <a:xfrm flipH="1">
            <a:off x="3865563" y="1951922"/>
            <a:ext cx="381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54" name="Rectangle 217"/>
          <p:cNvSpPr>
            <a:spLocks noChangeArrowheads="1"/>
          </p:cNvSpPr>
          <p:nvPr/>
        </p:nvSpPr>
        <p:spPr bwMode="auto">
          <a:xfrm>
            <a:off x="3763963" y="1880485"/>
            <a:ext cx="65087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5" name="Line 218"/>
          <p:cNvSpPr>
            <a:spLocks noChangeShapeType="1"/>
          </p:cNvSpPr>
          <p:nvPr/>
        </p:nvSpPr>
        <p:spPr bwMode="auto">
          <a:xfrm flipH="1">
            <a:off x="3865563" y="1648710"/>
            <a:ext cx="381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56" name="Rectangle 219"/>
          <p:cNvSpPr>
            <a:spLocks noChangeArrowheads="1"/>
          </p:cNvSpPr>
          <p:nvPr/>
        </p:nvSpPr>
        <p:spPr bwMode="auto">
          <a:xfrm>
            <a:off x="3668713" y="1577272"/>
            <a:ext cx="160337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2.5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7" name="Line 220"/>
          <p:cNvSpPr>
            <a:spLocks noChangeShapeType="1"/>
          </p:cNvSpPr>
          <p:nvPr/>
        </p:nvSpPr>
        <p:spPr bwMode="auto">
          <a:xfrm flipH="1">
            <a:off x="3865563" y="1345497"/>
            <a:ext cx="381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58" name="Rectangle 221"/>
          <p:cNvSpPr>
            <a:spLocks noChangeArrowheads="1"/>
          </p:cNvSpPr>
          <p:nvPr/>
        </p:nvSpPr>
        <p:spPr bwMode="auto">
          <a:xfrm>
            <a:off x="3668713" y="1274060"/>
            <a:ext cx="160337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5.0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9" name="Line 222"/>
          <p:cNvSpPr>
            <a:spLocks noChangeShapeType="1"/>
          </p:cNvSpPr>
          <p:nvPr/>
        </p:nvSpPr>
        <p:spPr bwMode="auto">
          <a:xfrm flipH="1">
            <a:off x="3865563" y="1040697"/>
            <a:ext cx="381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60" name="Rectangle 223"/>
          <p:cNvSpPr>
            <a:spLocks noChangeArrowheads="1"/>
          </p:cNvSpPr>
          <p:nvPr/>
        </p:nvSpPr>
        <p:spPr bwMode="auto">
          <a:xfrm>
            <a:off x="3668713" y="969260"/>
            <a:ext cx="160337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7.5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61" name="Line 224"/>
          <p:cNvSpPr>
            <a:spLocks noChangeShapeType="1"/>
          </p:cNvSpPr>
          <p:nvPr/>
        </p:nvSpPr>
        <p:spPr bwMode="auto">
          <a:xfrm flipH="1">
            <a:off x="3865563" y="737485"/>
            <a:ext cx="381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62" name="Rectangle 225"/>
          <p:cNvSpPr>
            <a:spLocks noChangeArrowheads="1"/>
          </p:cNvSpPr>
          <p:nvPr/>
        </p:nvSpPr>
        <p:spPr bwMode="auto">
          <a:xfrm>
            <a:off x="3603625" y="666047"/>
            <a:ext cx="22542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10.0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63" name="Line 226"/>
          <p:cNvSpPr>
            <a:spLocks noChangeShapeType="1"/>
          </p:cNvSpPr>
          <p:nvPr/>
        </p:nvSpPr>
        <p:spPr bwMode="auto">
          <a:xfrm flipH="1">
            <a:off x="3865563" y="432685"/>
            <a:ext cx="381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64" name="Rectangle 227"/>
          <p:cNvSpPr>
            <a:spLocks noChangeArrowheads="1"/>
          </p:cNvSpPr>
          <p:nvPr/>
        </p:nvSpPr>
        <p:spPr bwMode="auto">
          <a:xfrm>
            <a:off x="3603625" y="362835"/>
            <a:ext cx="22542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12.5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65" name="Rectangle 270"/>
          <p:cNvSpPr>
            <a:spLocks noChangeArrowheads="1"/>
          </p:cNvSpPr>
          <p:nvPr/>
        </p:nvSpPr>
        <p:spPr bwMode="auto">
          <a:xfrm rot="-5400000">
            <a:off x="3044825" y="1150235"/>
            <a:ext cx="852487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5-HETE (ng/ml)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66" name="Freeform 161"/>
          <p:cNvSpPr>
            <a:spLocks/>
          </p:cNvSpPr>
          <p:nvPr/>
        </p:nvSpPr>
        <p:spPr bwMode="auto">
          <a:xfrm>
            <a:off x="5629275" y="1894772"/>
            <a:ext cx="195263" cy="57150"/>
          </a:xfrm>
          <a:custGeom>
            <a:avLst/>
            <a:gdLst>
              <a:gd name="T0" fmla="*/ 0 w 181"/>
              <a:gd name="T1" fmla="*/ 2147483647 h 43"/>
              <a:gd name="T2" fmla="*/ 0 w 181"/>
              <a:gd name="T3" fmla="*/ 0 h 43"/>
              <a:gd name="T4" fmla="*/ 2147483647 w 181"/>
              <a:gd name="T5" fmla="*/ 0 h 43"/>
              <a:gd name="T6" fmla="*/ 2147483647 w 181"/>
              <a:gd name="T7" fmla="*/ 2147483647 h 4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81" h="43">
                <a:moveTo>
                  <a:pt x="0" y="43"/>
                </a:moveTo>
                <a:lnTo>
                  <a:pt x="0" y="0"/>
                </a:lnTo>
                <a:lnTo>
                  <a:pt x="181" y="0"/>
                </a:lnTo>
                <a:lnTo>
                  <a:pt x="181" y="43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67" name="Freeform 162"/>
          <p:cNvSpPr>
            <a:spLocks/>
          </p:cNvSpPr>
          <p:nvPr/>
        </p:nvSpPr>
        <p:spPr bwMode="auto">
          <a:xfrm>
            <a:off x="5678488" y="1851910"/>
            <a:ext cx="96837" cy="0"/>
          </a:xfrm>
          <a:custGeom>
            <a:avLst/>
            <a:gdLst>
              <a:gd name="T0" fmla="*/ 0 w 90"/>
              <a:gd name="T1" fmla="*/ 2147483647 w 90"/>
              <a:gd name="T2" fmla="*/ 0 w 90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90">
                <a:moveTo>
                  <a:pt x="0" y="0"/>
                </a:moveTo>
                <a:lnTo>
                  <a:pt x="90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68" name="Line 163"/>
          <p:cNvSpPr>
            <a:spLocks noChangeShapeType="1"/>
          </p:cNvSpPr>
          <p:nvPr/>
        </p:nvSpPr>
        <p:spPr bwMode="auto">
          <a:xfrm>
            <a:off x="5727700" y="1851910"/>
            <a:ext cx="0" cy="428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69" name="Freeform 165"/>
          <p:cNvSpPr>
            <a:spLocks/>
          </p:cNvSpPr>
          <p:nvPr/>
        </p:nvSpPr>
        <p:spPr bwMode="auto">
          <a:xfrm>
            <a:off x="5927725" y="1616960"/>
            <a:ext cx="195263" cy="334962"/>
          </a:xfrm>
          <a:custGeom>
            <a:avLst/>
            <a:gdLst>
              <a:gd name="T0" fmla="*/ 0 w 181"/>
              <a:gd name="T1" fmla="*/ 2147483647 h 254"/>
              <a:gd name="T2" fmla="*/ 0 w 181"/>
              <a:gd name="T3" fmla="*/ 0 h 254"/>
              <a:gd name="T4" fmla="*/ 2147483647 w 181"/>
              <a:gd name="T5" fmla="*/ 0 h 254"/>
              <a:gd name="T6" fmla="*/ 2147483647 w 181"/>
              <a:gd name="T7" fmla="*/ 2147483647 h 25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81" h="254">
                <a:moveTo>
                  <a:pt x="0" y="254"/>
                </a:moveTo>
                <a:lnTo>
                  <a:pt x="0" y="0"/>
                </a:lnTo>
                <a:lnTo>
                  <a:pt x="181" y="0"/>
                </a:lnTo>
                <a:lnTo>
                  <a:pt x="181" y="254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70" name="Freeform 166"/>
          <p:cNvSpPr>
            <a:spLocks/>
          </p:cNvSpPr>
          <p:nvPr/>
        </p:nvSpPr>
        <p:spPr bwMode="auto">
          <a:xfrm>
            <a:off x="5976938" y="1534410"/>
            <a:ext cx="96837" cy="0"/>
          </a:xfrm>
          <a:custGeom>
            <a:avLst/>
            <a:gdLst>
              <a:gd name="T0" fmla="*/ 0 w 90"/>
              <a:gd name="T1" fmla="*/ 2147483647 w 90"/>
              <a:gd name="T2" fmla="*/ 0 w 90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90">
                <a:moveTo>
                  <a:pt x="0" y="0"/>
                </a:moveTo>
                <a:lnTo>
                  <a:pt x="90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71" name="Line 167"/>
          <p:cNvSpPr>
            <a:spLocks noChangeShapeType="1"/>
          </p:cNvSpPr>
          <p:nvPr/>
        </p:nvSpPr>
        <p:spPr bwMode="auto">
          <a:xfrm>
            <a:off x="6024563" y="1534410"/>
            <a:ext cx="0" cy="825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72" name="Rectangle 168"/>
          <p:cNvSpPr>
            <a:spLocks noChangeArrowheads="1"/>
          </p:cNvSpPr>
          <p:nvPr/>
        </p:nvSpPr>
        <p:spPr bwMode="auto">
          <a:xfrm>
            <a:off x="6224588" y="1199447"/>
            <a:ext cx="196850" cy="7524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73" name="Freeform 169"/>
          <p:cNvSpPr>
            <a:spLocks/>
          </p:cNvSpPr>
          <p:nvPr/>
        </p:nvSpPr>
        <p:spPr bwMode="auto">
          <a:xfrm>
            <a:off x="6224588" y="1199447"/>
            <a:ext cx="195262" cy="752475"/>
          </a:xfrm>
          <a:custGeom>
            <a:avLst/>
            <a:gdLst>
              <a:gd name="T0" fmla="*/ 0 w 181"/>
              <a:gd name="T1" fmla="*/ 2147483647 h 571"/>
              <a:gd name="T2" fmla="*/ 0 w 181"/>
              <a:gd name="T3" fmla="*/ 0 h 571"/>
              <a:gd name="T4" fmla="*/ 2147483647 w 181"/>
              <a:gd name="T5" fmla="*/ 0 h 571"/>
              <a:gd name="T6" fmla="*/ 2147483647 w 181"/>
              <a:gd name="T7" fmla="*/ 2147483647 h 57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81" h="571">
                <a:moveTo>
                  <a:pt x="0" y="571"/>
                </a:moveTo>
                <a:lnTo>
                  <a:pt x="0" y="0"/>
                </a:lnTo>
                <a:lnTo>
                  <a:pt x="181" y="0"/>
                </a:lnTo>
                <a:lnTo>
                  <a:pt x="181" y="571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74" name="Freeform 170"/>
          <p:cNvSpPr>
            <a:spLocks/>
          </p:cNvSpPr>
          <p:nvPr/>
        </p:nvSpPr>
        <p:spPr bwMode="auto">
          <a:xfrm>
            <a:off x="6275388" y="683510"/>
            <a:ext cx="96837" cy="0"/>
          </a:xfrm>
          <a:custGeom>
            <a:avLst/>
            <a:gdLst>
              <a:gd name="T0" fmla="*/ 0 w 90"/>
              <a:gd name="T1" fmla="*/ 2147483647 w 90"/>
              <a:gd name="T2" fmla="*/ 0 w 90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90">
                <a:moveTo>
                  <a:pt x="0" y="0"/>
                </a:moveTo>
                <a:lnTo>
                  <a:pt x="90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75" name="Line 171"/>
          <p:cNvSpPr>
            <a:spLocks noChangeShapeType="1"/>
          </p:cNvSpPr>
          <p:nvPr/>
        </p:nvSpPr>
        <p:spPr bwMode="auto">
          <a:xfrm>
            <a:off x="6323013" y="683510"/>
            <a:ext cx="0" cy="5159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76" name="Line 172"/>
          <p:cNvSpPr>
            <a:spLocks noChangeShapeType="1"/>
          </p:cNvSpPr>
          <p:nvPr/>
        </p:nvSpPr>
        <p:spPr bwMode="auto">
          <a:xfrm>
            <a:off x="5580063" y="1951922"/>
            <a:ext cx="890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77" name="Rectangle 174"/>
          <p:cNvSpPr>
            <a:spLocks noChangeArrowheads="1"/>
          </p:cNvSpPr>
          <p:nvPr/>
        </p:nvSpPr>
        <p:spPr bwMode="auto">
          <a:xfrm rot="-2700000">
            <a:off x="5502275" y="2067810"/>
            <a:ext cx="3079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Naive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78" name="Rectangle 176"/>
          <p:cNvSpPr>
            <a:spLocks noChangeArrowheads="1"/>
          </p:cNvSpPr>
          <p:nvPr/>
        </p:nvSpPr>
        <p:spPr bwMode="auto">
          <a:xfrm rot="-2700000">
            <a:off x="5807075" y="2070985"/>
            <a:ext cx="290513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Sham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79" name="Rectangle 178"/>
          <p:cNvSpPr>
            <a:spLocks noChangeArrowheads="1"/>
          </p:cNvSpPr>
          <p:nvPr/>
        </p:nvSpPr>
        <p:spPr bwMode="auto">
          <a:xfrm rot="-2700000">
            <a:off x="6146800" y="2045585"/>
            <a:ext cx="255588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BDL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80" name="Line 179"/>
          <p:cNvSpPr>
            <a:spLocks noChangeShapeType="1"/>
          </p:cNvSpPr>
          <p:nvPr/>
        </p:nvSpPr>
        <p:spPr bwMode="auto">
          <a:xfrm flipV="1">
            <a:off x="5580063" y="432685"/>
            <a:ext cx="0" cy="15192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81" name="Line 180"/>
          <p:cNvSpPr>
            <a:spLocks noChangeShapeType="1"/>
          </p:cNvSpPr>
          <p:nvPr/>
        </p:nvSpPr>
        <p:spPr bwMode="auto">
          <a:xfrm flipH="1">
            <a:off x="5541963" y="1951922"/>
            <a:ext cx="381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82" name="Rectangle 181"/>
          <p:cNvSpPr>
            <a:spLocks noChangeArrowheads="1"/>
          </p:cNvSpPr>
          <p:nvPr/>
        </p:nvSpPr>
        <p:spPr bwMode="auto">
          <a:xfrm>
            <a:off x="5422900" y="1880485"/>
            <a:ext cx="635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83" name="Line 182"/>
          <p:cNvSpPr>
            <a:spLocks noChangeShapeType="1"/>
          </p:cNvSpPr>
          <p:nvPr/>
        </p:nvSpPr>
        <p:spPr bwMode="auto">
          <a:xfrm flipH="1">
            <a:off x="5541963" y="1518535"/>
            <a:ext cx="381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84" name="Rectangle 183"/>
          <p:cNvSpPr>
            <a:spLocks noChangeArrowheads="1"/>
          </p:cNvSpPr>
          <p:nvPr/>
        </p:nvSpPr>
        <p:spPr bwMode="auto">
          <a:xfrm>
            <a:off x="5422900" y="1447097"/>
            <a:ext cx="635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85" name="Line 184"/>
          <p:cNvSpPr>
            <a:spLocks noChangeShapeType="1"/>
          </p:cNvSpPr>
          <p:nvPr/>
        </p:nvSpPr>
        <p:spPr bwMode="auto">
          <a:xfrm flipH="1">
            <a:off x="5541963" y="1083560"/>
            <a:ext cx="381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86" name="Rectangle 185"/>
          <p:cNvSpPr>
            <a:spLocks noChangeArrowheads="1"/>
          </p:cNvSpPr>
          <p:nvPr/>
        </p:nvSpPr>
        <p:spPr bwMode="auto">
          <a:xfrm>
            <a:off x="5365750" y="1013710"/>
            <a:ext cx="128588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87" name="Line 186"/>
          <p:cNvSpPr>
            <a:spLocks noChangeShapeType="1"/>
          </p:cNvSpPr>
          <p:nvPr/>
        </p:nvSpPr>
        <p:spPr bwMode="auto">
          <a:xfrm flipH="1">
            <a:off x="5541963" y="650172"/>
            <a:ext cx="381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88" name="Rectangle 187"/>
          <p:cNvSpPr>
            <a:spLocks noChangeArrowheads="1"/>
          </p:cNvSpPr>
          <p:nvPr/>
        </p:nvSpPr>
        <p:spPr bwMode="auto">
          <a:xfrm>
            <a:off x="5365750" y="580322"/>
            <a:ext cx="12858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15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89" name="Rectangle 270"/>
          <p:cNvSpPr>
            <a:spLocks noChangeArrowheads="1"/>
          </p:cNvSpPr>
          <p:nvPr/>
        </p:nvSpPr>
        <p:spPr bwMode="auto">
          <a:xfrm rot="-5400000">
            <a:off x="4779963" y="1108960"/>
            <a:ext cx="852487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8-HETE (ng/ml)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90" name="Rectangle 120"/>
          <p:cNvSpPr>
            <a:spLocks noChangeArrowheads="1"/>
          </p:cNvSpPr>
          <p:nvPr/>
        </p:nvSpPr>
        <p:spPr bwMode="auto">
          <a:xfrm>
            <a:off x="644525" y="4024082"/>
            <a:ext cx="196850" cy="127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91" name="Freeform 122"/>
          <p:cNvSpPr>
            <a:spLocks/>
          </p:cNvSpPr>
          <p:nvPr/>
        </p:nvSpPr>
        <p:spPr bwMode="auto">
          <a:xfrm>
            <a:off x="695325" y="3955820"/>
            <a:ext cx="96838" cy="0"/>
          </a:xfrm>
          <a:custGeom>
            <a:avLst/>
            <a:gdLst>
              <a:gd name="T0" fmla="*/ 0 w 90"/>
              <a:gd name="T1" fmla="*/ 2147483647 w 90"/>
              <a:gd name="T2" fmla="*/ 0 w 90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90">
                <a:moveTo>
                  <a:pt x="0" y="0"/>
                </a:moveTo>
                <a:lnTo>
                  <a:pt x="90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92" name="Line 123"/>
          <p:cNvSpPr>
            <a:spLocks noChangeShapeType="1"/>
          </p:cNvSpPr>
          <p:nvPr/>
        </p:nvSpPr>
        <p:spPr bwMode="auto">
          <a:xfrm>
            <a:off x="742950" y="3955820"/>
            <a:ext cx="0" cy="682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93" name="Rectangle 124"/>
          <p:cNvSpPr>
            <a:spLocks noChangeArrowheads="1"/>
          </p:cNvSpPr>
          <p:nvPr/>
        </p:nvSpPr>
        <p:spPr bwMode="auto">
          <a:xfrm>
            <a:off x="942975" y="3147782"/>
            <a:ext cx="195263" cy="10033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95" name="Freeform 126"/>
          <p:cNvSpPr>
            <a:spLocks/>
          </p:cNvSpPr>
          <p:nvPr/>
        </p:nvSpPr>
        <p:spPr bwMode="auto">
          <a:xfrm>
            <a:off x="992188" y="2974745"/>
            <a:ext cx="96837" cy="0"/>
          </a:xfrm>
          <a:custGeom>
            <a:avLst/>
            <a:gdLst>
              <a:gd name="T0" fmla="*/ 0 w 90"/>
              <a:gd name="T1" fmla="*/ 2147483647 w 90"/>
              <a:gd name="T2" fmla="*/ 0 w 90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90">
                <a:moveTo>
                  <a:pt x="0" y="0"/>
                </a:moveTo>
                <a:lnTo>
                  <a:pt x="90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96" name="Line 127"/>
          <p:cNvSpPr>
            <a:spLocks noChangeShapeType="1"/>
          </p:cNvSpPr>
          <p:nvPr/>
        </p:nvSpPr>
        <p:spPr bwMode="auto">
          <a:xfrm>
            <a:off x="1039813" y="2974745"/>
            <a:ext cx="0" cy="1730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97" name="Rectangle 128"/>
          <p:cNvSpPr>
            <a:spLocks noChangeArrowheads="1"/>
          </p:cNvSpPr>
          <p:nvPr/>
        </p:nvSpPr>
        <p:spPr bwMode="auto">
          <a:xfrm>
            <a:off x="1239838" y="3227157"/>
            <a:ext cx="195262" cy="923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98" name="Freeform 129"/>
          <p:cNvSpPr>
            <a:spLocks/>
          </p:cNvSpPr>
          <p:nvPr/>
        </p:nvSpPr>
        <p:spPr bwMode="auto">
          <a:xfrm>
            <a:off x="1239838" y="3227157"/>
            <a:ext cx="195262" cy="923925"/>
          </a:xfrm>
          <a:custGeom>
            <a:avLst/>
            <a:gdLst>
              <a:gd name="T0" fmla="*/ 0 w 181"/>
              <a:gd name="T1" fmla="*/ 2147483647 h 701"/>
              <a:gd name="T2" fmla="*/ 0 w 181"/>
              <a:gd name="T3" fmla="*/ 0 h 701"/>
              <a:gd name="T4" fmla="*/ 2147483647 w 181"/>
              <a:gd name="T5" fmla="*/ 0 h 701"/>
              <a:gd name="T6" fmla="*/ 2147483647 w 181"/>
              <a:gd name="T7" fmla="*/ 2147483647 h 70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81" h="701">
                <a:moveTo>
                  <a:pt x="0" y="701"/>
                </a:moveTo>
                <a:lnTo>
                  <a:pt x="0" y="0"/>
                </a:lnTo>
                <a:lnTo>
                  <a:pt x="181" y="0"/>
                </a:lnTo>
                <a:lnTo>
                  <a:pt x="181" y="701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99" name="Freeform 130"/>
          <p:cNvSpPr>
            <a:spLocks/>
          </p:cNvSpPr>
          <p:nvPr/>
        </p:nvSpPr>
        <p:spPr bwMode="auto">
          <a:xfrm>
            <a:off x="1289050" y="2750907"/>
            <a:ext cx="96838" cy="0"/>
          </a:xfrm>
          <a:custGeom>
            <a:avLst/>
            <a:gdLst>
              <a:gd name="T0" fmla="*/ 0 w 90"/>
              <a:gd name="T1" fmla="*/ 2147483647 w 90"/>
              <a:gd name="T2" fmla="*/ 0 w 90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90">
                <a:moveTo>
                  <a:pt x="0" y="0"/>
                </a:moveTo>
                <a:lnTo>
                  <a:pt x="90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00" name="Line 131"/>
          <p:cNvSpPr>
            <a:spLocks noChangeShapeType="1"/>
          </p:cNvSpPr>
          <p:nvPr/>
        </p:nvSpPr>
        <p:spPr bwMode="auto">
          <a:xfrm>
            <a:off x="1338263" y="2750907"/>
            <a:ext cx="0" cy="4762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01" name="Line 132"/>
          <p:cNvSpPr>
            <a:spLocks noChangeShapeType="1"/>
          </p:cNvSpPr>
          <p:nvPr/>
        </p:nvSpPr>
        <p:spPr bwMode="auto">
          <a:xfrm>
            <a:off x="595313" y="4151082"/>
            <a:ext cx="8890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02" name="Rectangle 134"/>
          <p:cNvSpPr>
            <a:spLocks noChangeArrowheads="1"/>
          </p:cNvSpPr>
          <p:nvPr/>
        </p:nvSpPr>
        <p:spPr bwMode="auto">
          <a:xfrm rot="-2700000">
            <a:off x="498475" y="4327295"/>
            <a:ext cx="3079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Naive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03" name="Rectangle 136"/>
          <p:cNvSpPr>
            <a:spLocks noChangeArrowheads="1"/>
          </p:cNvSpPr>
          <p:nvPr/>
        </p:nvSpPr>
        <p:spPr bwMode="auto">
          <a:xfrm rot="-2700000">
            <a:off x="801688" y="4330470"/>
            <a:ext cx="2921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Sham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04" name="Rectangle 138"/>
          <p:cNvSpPr>
            <a:spLocks noChangeArrowheads="1"/>
          </p:cNvSpPr>
          <p:nvPr/>
        </p:nvSpPr>
        <p:spPr bwMode="auto">
          <a:xfrm rot="-2700000">
            <a:off x="1139825" y="4305070"/>
            <a:ext cx="255588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BDL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05" name="Line 139"/>
          <p:cNvSpPr>
            <a:spLocks noChangeShapeType="1"/>
          </p:cNvSpPr>
          <p:nvPr/>
        </p:nvSpPr>
        <p:spPr bwMode="auto">
          <a:xfrm flipV="1">
            <a:off x="595313" y="2633432"/>
            <a:ext cx="0" cy="15176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06" name="Line 140"/>
          <p:cNvSpPr>
            <a:spLocks noChangeShapeType="1"/>
          </p:cNvSpPr>
          <p:nvPr/>
        </p:nvSpPr>
        <p:spPr bwMode="auto">
          <a:xfrm flipH="1">
            <a:off x="558800" y="4151082"/>
            <a:ext cx="3651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07" name="Rectangle 141"/>
          <p:cNvSpPr>
            <a:spLocks noChangeArrowheads="1"/>
          </p:cNvSpPr>
          <p:nvPr/>
        </p:nvSpPr>
        <p:spPr bwMode="auto">
          <a:xfrm>
            <a:off x="438150" y="4081232"/>
            <a:ext cx="635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08" name="Line 142"/>
          <p:cNvSpPr>
            <a:spLocks noChangeShapeType="1"/>
          </p:cNvSpPr>
          <p:nvPr/>
        </p:nvSpPr>
        <p:spPr bwMode="auto">
          <a:xfrm flipH="1">
            <a:off x="558800" y="3847870"/>
            <a:ext cx="3651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09" name="Rectangle 143"/>
          <p:cNvSpPr>
            <a:spLocks noChangeArrowheads="1"/>
          </p:cNvSpPr>
          <p:nvPr/>
        </p:nvSpPr>
        <p:spPr bwMode="auto">
          <a:xfrm>
            <a:off x="438150" y="3776432"/>
            <a:ext cx="635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10" name="Line 144"/>
          <p:cNvSpPr>
            <a:spLocks noChangeShapeType="1"/>
          </p:cNvSpPr>
          <p:nvPr/>
        </p:nvSpPr>
        <p:spPr bwMode="auto">
          <a:xfrm flipH="1">
            <a:off x="558800" y="3544657"/>
            <a:ext cx="3651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11" name="Rectangle 145"/>
          <p:cNvSpPr>
            <a:spLocks noChangeArrowheads="1"/>
          </p:cNvSpPr>
          <p:nvPr/>
        </p:nvSpPr>
        <p:spPr bwMode="auto">
          <a:xfrm>
            <a:off x="438150" y="3473220"/>
            <a:ext cx="635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12" name="Line 146"/>
          <p:cNvSpPr>
            <a:spLocks noChangeShapeType="1"/>
          </p:cNvSpPr>
          <p:nvPr/>
        </p:nvSpPr>
        <p:spPr bwMode="auto">
          <a:xfrm flipH="1">
            <a:off x="558800" y="3239857"/>
            <a:ext cx="3651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13" name="Rectangle 147"/>
          <p:cNvSpPr>
            <a:spLocks noChangeArrowheads="1"/>
          </p:cNvSpPr>
          <p:nvPr/>
        </p:nvSpPr>
        <p:spPr bwMode="auto">
          <a:xfrm>
            <a:off x="438150" y="3170007"/>
            <a:ext cx="635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14" name="Line 148"/>
          <p:cNvSpPr>
            <a:spLocks noChangeShapeType="1"/>
          </p:cNvSpPr>
          <p:nvPr/>
        </p:nvSpPr>
        <p:spPr bwMode="auto">
          <a:xfrm flipH="1">
            <a:off x="558800" y="2936645"/>
            <a:ext cx="3651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15" name="Rectangle 149"/>
          <p:cNvSpPr>
            <a:spLocks noChangeArrowheads="1"/>
          </p:cNvSpPr>
          <p:nvPr/>
        </p:nvSpPr>
        <p:spPr bwMode="auto">
          <a:xfrm>
            <a:off x="438150" y="2866795"/>
            <a:ext cx="635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16" name="Line 150"/>
          <p:cNvSpPr>
            <a:spLocks noChangeShapeType="1"/>
          </p:cNvSpPr>
          <p:nvPr/>
        </p:nvSpPr>
        <p:spPr bwMode="auto">
          <a:xfrm flipH="1">
            <a:off x="558800" y="2633432"/>
            <a:ext cx="3651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17" name="Rectangle 151"/>
          <p:cNvSpPr>
            <a:spLocks noChangeArrowheads="1"/>
          </p:cNvSpPr>
          <p:nvPr/>
        </p:nvSpPr>
        <p:spPr bwMode="auto">
          <a:xfrm>
            <a:off x="438150" y="2563582"/>
            <a:ext cx="635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18" name="Rectangle 270"/>
          <p:cNvSpPr>
            <a:spLocks noChangeArrowheads="1"/>
          </p:cNvSpPr>
          <p:nvPr/>
        </p:nvSpPr>
        <p:spPr bwMode="auto">
          <a:xfrm rot="-5400000">
            <a:off x="-213519" y="3300976"/>
            <a:ext cx="9175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11-HETE (ng/ml)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19" name="Rectangle 351"/>
          <p:cNvSpPr>
            <a:spLocks noChangeArrowheads="1"/>
          </p:cNvSpPr>
          <p:nvPr/>
        </p:nvSpPr>
        <p:spPr bwMode="auto">
          <a:xfrm>
            <a:off x="3944938" y="4146320"/>
            <a:ext cx="196850" cy="1587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20" name="Freeform 352"/>
          <p:cNvSpPr>
            <a:spLocks/>
          </p:cNvSpPr>
          <p:nvPr/>
        </p:nvSpPr>
        <p:spPr bwMode="auto">
          <a:xfrm>
            <a:off x="3944938" y="4146320"/>
            <a:ext cx="195262" cy="0"/>
          </a:xfrm>
          <a:custGeom>
            <a:avLst/>
            <a:gdLst>
              <a:gd name="T0" fmla="*/ 0 w 181"/>
              <a:gd name="T1" fmla="*/ 0 w 181"/>
              <a:gd name="T2" fmla="*/ 2147483647 w 181"/>
              <a:gd name="T3" fmla="*/ 2147483647 w 181"/>
              <a:gd name="T4" fmla="*/ 0 60000 65536"/>
              <a:gd name="T5" fmla="*/ 0 60000 65536"/>
              <a:gd name="T6" fmla="*/ 0 60000 65536"/>
              <a:gd name="T7" fmla="*/ 0 60000 65536"/>
            </a:gdLst>
            <a:ahLst/>
            <a:cxnLst>
              <a:cxn ang="T4">
                <a:pos x="T0" y="0"/>
              </a:cxn>
              <a:cxn ang="T5">
                <a:pos x="T1" y="0"/>
              </a:cxn>
              <a:cxn ang="T6">
                <a:pos x="T2" y="0"/>
              </a:cxn>
              <a:cxn ang="T7">
                <a:pos x="T3" y="0"/>
              </a:cxn>
            </a:cxnLst>
            <a:rect l="0" t="0" r="r" b="b"/>
            <a:pathLst>
              <a:path w="181">
                <a:moveTo>
                  <a:pt x="0" y="0"/>
                </a:moveTo>
                <a:lnTo>
                  <a:pt x="0" y="0"/>
                </a:lnTo>
                <a:lnTo>
                  <a:pt x="181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21" name="Rectangle 353"/>
          <p:cNvSpPr>
            <a:spLocks noChangeArrowheads="1"/>
          </p:cNvSpPr>
          <p:nvPr/>
        </p:nvSpPr>
        <p:spPr bwMode="auto">
          <a:xfrm>
            <a:off x="4243388" y="3196995"/>
            <a:ext cx="195262" cy="9493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23" name="Freeform 355"/>
          <p:cNvSpPr>
            <a:spLocks/>
          </p:cNvSpPr>
          <p:nvPr/>
        </p:nvSpPr>
        <p:spPr bwMode="auto">
          <a:xfrm>
            <a:off x="4292600" y="2969982"/>
            <a:ext cx="96838" cy="0"/>
          </a:xfrm>
          <a:custGeom>
            <a:avLst/>
            <a:gdLst>
              <a:gd name="T0" fmla="*/ 0 w 90"/>
              <a:gd name="T1" fmla="*/ 2147483647 w 90"/>
              <a:gd name="T2" fmla="*/ 0 w 90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90">
                <a:moveTo>
                  <a:pt x="0" y="0"/>
                </a:moveTo>
                <a:lnTo>
                  <a:pt x="90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24" name="Line 356"/>
          <p:cNvSpPr>
            <a:spLocks noChangeShapeType="1"/>
          </p:cNvSpPr>
          <p:nvPr/>
        </p:nvSpPr>
        <p:spPr bwMode="auto">
          <a:xfrm>
            <a:off x="4340225" y="2969982"/>
            <a:ext cx="0" cy="22701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25" name="Rectangle 357"/>
          <p:cNvSpPr>
            <a:spLocks noChangeArrowheads="1"/>
          </p:cNvSpPr>
          <p:nvPr/>
        </p:nvSpPr>
        <p:spPr bwMode="auto">
          <a:xfrm>
            <a:off x="4540250" y="3225570"/>
            <a:ext cx="195263" cy="9207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26" name="Freeform 358"/>
          <p:cNvSpPr>
            <a:spLocks/>
          </p:cNvSpPr>
          <p:nvPr/>
        </p:nvSpPr>
        <p:spPr bwMode="auto">
          <a:xfrm>
            <a:off x="4540250" y="3225570"/>
            <a:ext cx="195263" cy="920750"/>
          </a:xfrm>
          <a:custGeom>
            <a:avLst/>
            <a:gdLst>
              <a:gd name="T0" fmla="*/ 0 w 181"/>
              <a:gd name="T1" fmla="*/ 2147483647 h 699"/>
              <a:gd name="T2" fmla="*/ 0 w 181"/>
              <a:gd name="T3" fmla="*/ 0 h 699"/>
              <a:gd name="T4" fmla="*/ 2147483647 w 181"/>
              <a:gd name="T5" fmla="*/ 0 h 699"/>
              <a:gd name="T6" fmla="*/ 2147483647 w 181"/>
              <a:gd name="T7" fmla="*/ 2147483647 h 69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81" h="699">
                <a:moveTo>
                  <a:pt x="0" y="699"/>
                </a:moveTo>
                <a:lnTo>
                  <a:pt x="0" y="0"/>
                </a:lnTo>
                <a:lnTo>
                  <a:pt x="181" y="0"/>
                </a:lnTo>
                <a:lnTo>
                  <a:pt x="181" y="699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27" name="Freeform 359"/>
          <p:cNvSpPr>
            <a:spLocks/>
          </p:cNvSpPr>
          <p:nvPr/>
        </p:nvSpPr>
        <p:spPr bwMode="auto">
          <a:xfrm>
            <a:off x="4589463" y="2727095"/>
            <a:ext cx="96837" cy="0"/>
          </a:xfrm>
          <a:custGeom>
            <a:avLst/>
            <a:gdLst>
              <a:gd name="T0" fmla="*/ 0 w 90"/>
              <a:gd name="T1" fmla="*/ 2147483647 w 90"/>
              <a:gd name="T2" fmla="*/ 0 w 90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90">
                <a:moveTo>
                  <a:pt x="0" y="0"/>
                </a:moveTo>
                <a:lnTo>
                  <a:pt x="90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28" name="Line 360"/>
          <p:cNvSpPr>
            <a:spLocks noChangeShapeType="1"/>
          </p:cNvSpPr>
          <p:nvPr/>
        </p:nvSpPr>
        <p:spPr bwMode="auto">
          <a:xfrm>
            <a:off x="4638675" y="2727095"/>
            <a:ext cx="0" cy="4984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29" name="Line 361"/>
          <p:cNvSpPr>
            <a:spLocks noChangeShapeType="1"/>
          </p:cNvSpPr>
          <p:nvPr/>
        </p:nvSpPr>
        <p:spPr bwMode="auto">
          <a:xfrm>
            <a:off x="3895725" y="4146320"/>
            <a:ext cx="8890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30" name="Rectangle 363"/>
          <p:cNvSpPr>
            <a:spLocks noChangeArrowheads="1"/>
          </p:cNvSpPr>
          <p:nvPr/>
        </p:nvSpPr>
        <p:spPr bwMode="auto">
          <a:xfrm rot="-2700000">
            <a:off x="3798888" y="4322532"/>
            <a:ext cx="3079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Naive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31" name="Rectangle 365"/>
          <p:cNvSpPr>
            <a:spLocks noChangeArrowheads="1"/>
          </p:cNvSpPr>
          <p:nvPr/>
        </p:nvSpPr>
        <p:spPr bwMode="auto">
          <a:xfrm rot="-2700000">
            <a:off x="4102100" y="4325707"/>
            <a:ext cx="2921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Sham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32" name="Rectangle 367"/>
          <p:cNvSpPr>
            <a:spLocks noChangeArrowheads="1"/>
          </p:cNvSpPr>
          <p:nvPr/>
        </p:nvSpPr>
        <p:spPr bwMode="auto">
          <a:xfrm rot="-2700000">
            <a:off x="4440238" y="4300307"/>
            <a:ext cx="255587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BDL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33" name="Line 368"/>
          <p:cNvSpPr>
            <a:spLocks noChangeShapeType="1"/>
          </p:cNvSpPr>
          <p:nvPr/>
        </p:nvSpPr>
        <p:spPr bwMode="auto">
          <a:xfrm flipV="1">
            <a:off x="3895725" y="2628670"/>
            <a:ext cx="0" cy="15176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34" name="Line 369"/>
          <p:cNvSpPr>
            <a:spLocks noChangeShapeType="1"/>
          </p:cNvSpPr>
          <p:nvPr/>
        </p:nvSpPr>
        <p:spPr bwMode="auto">
          <a:xfrm flipH="1">
            <a:off x="3859213" y="4146320"/>
            <a:ext cx="3651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35" name="Rectangle 370"/>
          <p:cNvSpPr>
            <a:spLocks noChangeArrowheads="1"/>
          </p:cNvSpPr>
          <p:nvPr/>
        </p:nvSpPr>
        <p:spPr bwMode="auto">
          <a:xfrm>
            <a:off x="3738563" y="4076470"/>
            <a:ext cx="635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36" name="Line 371"/>
          <p:cNvSpPr>
            <a:spLocks noChangeShapeType="1"/>
          </p:cNvSpPr>
          <p:nvPr/>
        </p:nvSpPr>
        <p:spPr bwMode="auto">
          <a:xfrm flipH="1">
            <a:off x="3859213" y="3930420"/>
            <a:ext cx="3651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37" name="Rectangle 372"/>
          <p:cNvSpPr>
            <a:spLocks noChangeArrowheads="1"/>
          </p:cNvSpPr>
          <p:nvPr/>
        </p:nvSpPr>
        <p:spPr bwMode="auto">
          <a:xfrm>
            <a:off x="3738563" y="3858982"/>
            <a:ext cx="635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38" name="Line 373"/>
          <p:cNvSpPr>
            <a:spLocks noChangeShapeType="1"/>
          </p:cNvSpPr>
          <p:nvPr/>
        </p:nvSpPr>
        <p:spPr bwMode="auto">
          <a:xfrm flipH="1">
            <a:off x="3859213" y="3712932"/>
            <a:ext cx="3651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39" name="Rectangle 374"/>
          <p:cNvSpPr>
            <a:spLocks noChangeArrowheads="1"/>
          </p:cNvSpPr>
          <p:nvPr/>
        </p:nvSpPr>
        <p:spPr bwMode="auto">
          <a:xfrm>
            <a:off x="3738563" y="3641495"/>
            <a:ext cx="635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40" name="Line 375"/>
          <p:cNvSpPr>
            <a:spLocks noChangeShapeType="1"/>
          </p:cNvSpPr>
          <p:nvPr/>
        </p:nvSpPr>
        <p:spPr bwMode="auto">
          <a:xfrm flipH="1">
            <a:off x="3859213" y="3497032"/>
            <a:ext cx="3651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41" name="Rectangle 376"/>
          <p:cNvSpPr>
            <a:spLocks noChangeArrowheads="1"/>
          </p:cNvSpPr>
          <p:nvPr/>
        </p:nvSpPr>
        <p:spPr bwMode="auto">
          <a:xfrm>
            <a:off x="3738563" y="3425595"/>
            <a:ext cx="635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42" name="Line 377"/>
          <p:cNvSpPr>
            <a:spLocks noChangeShapeType="1"/>
          </p:cNvSpPr>
          <p:nvPr/>
        </p:nvSpPr>
        <p:spPr bwMode="auto">
          <a:xfrm flipH="1">
            <a:off x="3859213" y="3279545"/>
            <a:ext cx="3651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43" name="Rectangle 378"/>
          <p:cNvSpPr>
            <a:spLocks noChangeArrowheads="1"/>
          </p:cNvSpPr>
          <p:nvPr/>
        </p:nvSpPr>
        <p:spPr bwMode="auto">
          <a:xfrm>
            <a:off x="3738563" y="3208107"/>
            <a:ext cx="635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44" name="Line 379"/>
          <p:cNvSpPr>
            <a:spLocks noChangeShapeType="1"/>
          </p:cNvSpPr>
          <p:nvPr/>
        </p:nvSpPr>
        <p:spPr bwMode="auto">
          <a:xfrm flipH="1">
            <a:off x="3859213" y="3063645"/>
            <a:ext cx="3651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45" name="Rectangle 380"/>
          <p:cNvSpPr>
            <a:spLocks noChangeArrowheads="1"/>
          </p:cNvSpPr>
          <p:nvPr/>
        </p:nvSpPr>
        <p:spPr bwMode="auto">
          <a:xfrm>
            <a:off x="3738563" y="2992207"/>
            <a:ext cx="635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46" name="Line 381"/>
          <p:cNvSpPr>
            <a:spLocks noChangeShapeType="1"/>
          </p:cNvSpPr>
          <p:nvPr/>
        </p:nvSpPr>
        <p:spPr bwMode="auto">
          <a:xfrm flipH="1">
            <a:off x="3859213" y="2846157"/>
            <a:ext cx="3651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47" name="Rectangle 382"/>
          <p:cNvSpPr>
            <a:spLocks noChangeArrowheads="1"/>
          </p:cNvSpPr>
          <p:nvPr/>
        </p:nvSpPr>
        <p:spPr bwMode="auto">
          <a:xfrm>
            <a:off x="3738563" y="2774720"/>
            <a:ext cx="635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48" name="Line 383"/>
          <p:cNvSpPr>
            <a:spLocks noChangeShapeType="1"/>
          </p:cNvSpPr>
          <p:nvPr/>
        </p:nvSpPr>
        <p:spPr bwMode="auto">
          <a:xfrm flipH="1">
            <a:off x="3859213" y="2628670"/>
            <a:ext cx="3651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49" name="Rectangle 384"/>
          <p:cNvSpPr>
            <a:spLocks noChangeArrowheads="1"/>
          </p:cNvSpPr>
          <p:nvPr/>
        </p:nvSpPr>
        <p:spPr bwMode="auto">
          <a:xfrm>
            <a:off x="3738563" y="2558820"/>
            <a:ext cx="635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0" name="Rectangle 270"/>
          <p:cNvSpPr>
            <a:spLocks noChangeArrowheads="1"/>
          </p:cNvSpPr>
          <p:nvPr/>
        </p:nvSpPr>
        <p:spPr bwMode="auto">
          <a:xfrm rot="-5400000">
            <a:off x="3106738" y="3303357"/>
            <a:ext cx="915988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15-HETE (ng/ml)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1" name="Rectangle 309"/>
          <p:cNvSpPr>
            <a:spLocks noChangeArrowheads="1"/>
          </p:cNvSpPr>
          <p:nvPr/>
        </p:nvSpPr>
        <p:spPr bwMode="auto">
          <a:xfrm>
            <a:off x="623888" y="6363459"/>
            <a:ext cx="195262" cy="1588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2" name="Freeform 310"/>
          <p:cNvSpPr>
            <a:spLocks/>
          </p:cNvSpPr>
          <p:nvPr/>
        </p:nvSpPr>
        <p:spPr bwMode="auto">
          <a:xfrm>
            <a:off x="623888" y="6363459"/>
            <a:ext cx="193675" cy="0"/>
          </a:xfrm>
          <a:custGeom>
            <a:avLst/>
            <a:gdLst>
              <a:gd name="T0" fmla="*/ 0 w 181"/>
              <a:gd name="T1" fmla="*/ 0 w 181"/>
              <a:gd name="T2" fmla="*/ 2147483647 w 181"/>
              <a:gd name="T3" fmla="*/ 2147483647 w 181"/>
              <a:gd name="T4" fmla="*/ 0 60000 65536"/>
              <a:gd name="T5" fmla="*/ 0 60000 65536"/>
              <a:gd name="T6" fmla="*/ 0 60000 65536"/>
              <a:gd name="T7" fmla="*/ 0 60000 65536"/>
            </a:gdLst>
            <a:ahLst/>
            <a:cxnLst>
              <a:cxn ang="T4">
                <a:pos x="T0" y="0"/>
              </a:cxn>
              <a:cxn ang="T5">
                <a:pos x="T1" y="0"/>
              </a:cxn>
              <a:cxn ang="T6">
                <a:pos x="T2" y="0"/>
              </a:cxn>
              <a:cxn ang="T7">
                <a:pos x="T3" y="0"/>
              </a:cxn>
            </a:cxnLst>
            <a:rect l="0" t="0" r="r" b="b"/>
            <a:pathLst>
              <a:path w="181">
                <a:moveTo>
                  <a:pt x="0" y="0"/>
                </a:moveTo>
                <a:lnTo>
                  <a:pt x="0" y="0"/>
                </a:lnTo>
                <a:lnTo>
                  <a:pt x="181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53" name="Rectangle 311"/>
          <p:cNvSpPr>
            <a:spLocks noChangeArrowheads="1"/>
          </p:cNvSpPr>
          <p:nvPr/>
        </p:nvSpPr>
        <p:spPr bwMode="auto">
          <a:xfrm>
            <a:off x="920750" y="6045959"/>
            <a:ext cx="195263" cy="31750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4" name="Freeform 313"/>
          <p:cNvSpPr>
            <a:spLocks/>
          </p:cNvSpPr>
          <p:nvPr/>
        </p:nvSpPr>
        <p:spPr bwMode="auto">
          <a:xfrm>
            <a:off x="969963" y="5974522"/>
            <a:ext cx="96837" cy="0"/>
          </a:xfrm>
          <a:custGeom>
            <a:avLst/>
            <a:gdLst>
              <a:gd name="T0" fmla="*/ 0 w 90"/>
              <a:gd name="T1" fmla="*/ 2147483647 w 90"/>
              <a:gd name="T2" fmla="*/ 0 w 90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90">
                <a:moveTo>
                  <a:pt x="0" y="0"/>
                </a:moveTo>
                <a:lnTo>
                  <a:pt x="90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55" name="Line 314"/>
          <p:cNvSpPr>
            <a:spLocks noChangeShapeType="1"/>
          </p:cNvSpPr>
          <p:nvPr/>
        </p:nvSpPr>
        <p:spPr bwMode="auto">
          <a:xfrm>
            <a:off x="1017588" y="5974522"/>
            <a:ext cx="0" cy="714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56" name="Rectangle 315"/>
          <p:cNvSpPr>
            <a:spLocks noChangeArrowheads="1"/>
          </p:cNvSpPr>
          <p:nvPr/>
        </p:nvSpPr>
        <p:spPr bwMode="auto">
          <a:xfrm>
            <a:off x="1216025" y="5485572"/>
            <a:ext cx="196850" cy="877887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7" name="Freeform 317"/>
          <p:cNvSpPr>
            <a:spLocks/>
          </p:cNvSpPr>
          <p:nvPr/>
        </p:nvSpPr>
        <p:spPr bwMode="auto">
          <a:xfrm>
            <a:off x="1266825" y="4988684"/>
            <a:ext cx="95250" cy="0"/>
          </a:xfrm>
          <a:custGeom>
            <a:avLst/>
            <a:gdLst>
              <a:gd name="T0" fmla="*/ 0 w 90"/>
              <a:gd name="T1" fmla="*/ 2147483647 w 90"/>
              <a:gd name="T2" fmla="*/ 0 w 90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90">
                <a:moveTo>
                  <a:pt x="0" y="0"/>
                </a:moveTo>
                <a:lnTo>
                  <a:pt x="90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58" name="Line 318"/>
          <p:cNvSpPr>
            <a:spLocks noChangeShapeType="1"/>
          </p:cNvSpPr>
          <p:nvPr/>
        </p:nvSpPr>
        <p:spPr bwMode="auto">
          <a:xfrm>
            <a:off x="1314450" y="4988684"/>
            <a:ext cx="0" cy="4968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59" name="Line 319"/>
          <p:cNvSpPr>
            <a:spLocks noChangeShapeType="1"/>
          </p:cNvSpPr>
          <p:nvPr/>
        </p:nvSpPr>
        <p:spPr bwMode="auto">
          <a:xfrm>
            <a:off x="574675" y="6363459"/>
            <a:ext cx="88741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60" name="Rectangle 321"/>
          <p:cNvSpPr>
            <a:spLocks noChangeArrowheads="1"/>
          </p:cNvSpPr>
          <p:nvPr/>
        </p:nvSpPr>
        <p:spPr bwMode="auto">
          <a:xfrm rot="-2700000">
            <a:off x="476250" y="6539672"/>
            <a:ext cx="3079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Naive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61" name="Rectangle 323"/>
          <p:cNvSpPr>
            <a:spLocks noChangeArrowheads="1"/>
          </p:cNvSpPr>
          <p:nvPr/>
        </p:nvSpPr>
        <p:spPr bwMode="auto">
          <a:xfrm rot="-2700000">
            <a:off x="779463" y="6542847"/>
            <a:ext cx="2921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Sham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62" name="Rectangle 325"/>
          <p:cNvSpPr>
            <a:spLocks noChangeArrowheads="1"/>
          </p:cNvSpPr>
          <p:nvPr/>
        </p:nvSpPr>
        <p:spPr bwMode="auto">
          <a:xfrm rot="-2700000">
            <a:off x="1117600" y="6517447"/>
            <a:ext cx="2571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BDL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63" name="Line 326"/>
          <p:cNvSpPr>
            <a:spLocks noChangeShapeType="1"/>
          </p:cNvSpPr>
          <p:nvPr/>
        </p:nvSpPr>
        <p:spPr bwMode="auto">
          <a:xfrm flipV="1">
            <a:off x="574675" y="4844222"/>
            <a:ext cx="0" cy="15192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64" name="Line 327"/>
          <p:cNvSpPr>
            <a:spLocks noChangeShapeType="1"/>
          </p:cNvSpPr>
          <p:nvPr/>
        </p:nvSpPr>
        <p:spPr bwMode="auto">
          <a:xfrm flipH="1">
            <a:off x="536575" y="6363459"/>
            <a:ext cx="381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65" name="Rectangle 328"/>
          <p:cNvSpPr>
            <a:spLocks noChangeArrowheads="1"/>
          </p:cNvSpPr>
          <p:nvPr/>
        </p:nvSpPr>
        <p:spPr bwMode="auto">
          <a:xfrm>
            <a:off x="428625" y="6292022"/>
            <a:ext cx="635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66" name="Line 329"/>
          <p:cNvSpPr>
            <a:spLocks noChangeShapeType="1"/>
          </p:cNvSpPr>
          <p:nvPr/>
        </p:nvSpPr>
        <p:spPr bwMode="auto">
          <a:xfrm flipH="1">
            <a:off x="536575" y="6145972"/>
            <a:ext cx="381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67" name="Rectangle 330"/>
          <p:cNvSpPr>
            <a:spLocks noChangeArrowheads="1"/>
          </p:cNvSpPr>
          <p:nvPr/>
        </p:nvSpPr>
        <p:spPr bwMode="auto">
          <a:xfrm>
            <a:off x="331788" y="6076122"/>
            <a:ext cx="160337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0.5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68" name="Line 331"/>
          <p:cNvSpPr>
            <a:spLocks noChangeShapeType="1"/>
          </p:cNvSpPr>
          <p:nvPr/>
        </p:nvSpPr>
        <p:spPr bwMode="auto">
          <a:xfrm flipH="1">
            <a:off x="536575" y="5930072"/>
            <a:ext cx="381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69" name="Rectangle 332"/>
          <p:cNvSpPr>
            <a:spLocks noChangeArrowheads="1"/>
          </p:cNvSpPr>
          <p:nvPr/>
        </p:nvSpPr>
        <p:spPr bwMode="auto">
          <a:xfrm>
            <a:off x="331788" y="5858634"/>
            <a:ext cx="160337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1.0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70" name="Line 333"/>
          <p:cNvSpPr>
            <a:spLocks noChangeShapeType="1"/>
          </p:cNvSpPr>
          <p:nvPr/>
        </p:nvSpPr>
        <p:spPr bwMode="auto">
          <a:xfrm flipH="1">
            <a:off x="536575" y="5712584"/>
            <a:ext cx="381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71" name="Rectangle 334"/>
          <p:cNvSpPr>
            <a:spLocks noChangeArrowheads="1"/>
          </p:cNvSpPr>
          <p:nvPr/>
        </p:nvSpPr>
        <p:spPr bwMode="auto">
          <a:xfrm>
            <a:off x="331788" y="5642734"/>
            <a:ext cx="160337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1.5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72" name="Line 335"/>
          <p:cNvSpPr>
            <a:spLocks noChangeShapeType="1"/>
          </p:cNvSpPr>
          <p:nvPr/>
        </p:nvSpPr>
        <p:spPr bwMode="auto">
          <a:xfrm flipH="1">
            <a:off x="536575" y="5495097"/>
            <a:ext cx="381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73" name="Rectangle 336"/>
          <p:cNvSpPr>
            <a:spLocks noChangeArrowheads="1"/>
          </p:cNvSpPr>
          <p:nvPr/>
        </p:nvSpPr>
        <p:spPr bwMode="auto">
          <a:xfrm>
            <a:off x="331788" y="5425247"/>
            <a:ext cx="160337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2.0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74" name="Line 337"/>
          <p:cNvSpPr>
            <a:spLocks noChangeShapeType="1"/>
          </p:cNvSpPr>
          <p:nvPr/>
        </p:nvSpPr>
        <p:spPr bwMode="auto">
          <a:xfrm flipH="1">
            <a:off x="536575" y="5279197"/>
            <a:ext cx="381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75" name="Rectangle 338"/>
          <p:cNvSpPr>
            <a:spLocks noChangeArrowheads="1"/>
          </p:cNvSpPr>
          <p:nvPr/>
        </p:nvSpPr>
        <p:spPr bwMode="auto">
          <a:xfrm>
            <a:off x="331788" y="5209347"/>
            <a:ext cx="160337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2.5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76" name="Line 339"/>
          <p:cNvSpPr>
            <a:spLocks noChangeShapeType="1"/>
          </p:cNvSpPr>
          <p:nvPr/>
        </p:nvSpPr>
        <p:spPr bwMode="auto">
          <a:xfrm flipH="1">
            <a:off x="536575" y="5061709"/>
            <a:ext cx="381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77" name="Rectangle 340"/>
          <p:cNvSpPr>
            <a:spLocks noChangeArrowheads="1"/>
          </p:cNvSpPr>
          <p:nvPr/>
        </p:nvSpPr>
        <p:spPr bwMode="auto">
          <a:xfrm>
            <a:off x="331788" y="4991859"/>
            <a:ext cx="160337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3.0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78" name="Line 341"/>
          <p:cNvSpPr>
            <a:spLocks noChangeShapeType="1"/>
          </p:cNvSpPr>
          <p:nvPr/>
        </p:nvSpPr>
        <p:spPr bwMode="auto">
          <a:xfrm flipH="1">
            <a:off x="536575" y="4845809"/>
            <a:ext cx="381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79" name="Rectangle 342"/>
          <p:cNvSpPr>
            <a:spLocks noChangeArrowheads="1"/>
          </p:cNvSpPr>
          <p:nvPr/>
        </p:nvSpPr>
        <p:spPr bwMode="auto">
          <a:xfrm>
            <a:off x="331788" y="4774372"/>
            <a:ext cx="160337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3.5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80" name="Rectangle 270"/>
          <p:cNvSpPr>
            <a:spLocks noChangeArrowheads="1"/>
          </p:cNvSpPr>
          <p:nvPr/>
        </p:nvSpPr>
        <p:spPr bwMode="auto">
          <a:xfrm rot="-5400000">
            <a:off x="-279400" y="5518909"/>
            <a:ext cx="96043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15-HETrE (ng/ml)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81" name="Rectangle 275"/>
          <p:cNvSpPr>
            <a:spLocks noChangeArrowheads="1"/>
          </p:cNvSpPr>
          <p:nvPr/>
        </p:nvSpPr>
        <p:spPr bwMode="auto">
          <a:xfrm>
            <a:off x="2241550" y="5318884"/>
            <a:ext cx="196850" cy="10477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82" name="Freeform 276"/>
          <p:cNvSpPr>
            <a:spLocks/>
          </p:cNvSpPr>
          <p:nvPr/>
        </p:nvSpPr>
        <p:spPr bwMode="auto">
          <a:xfrm>
            <a:off x="2241550" y="5318884"/>
            <a:ext cx="195263" cy="1047750"/>
          </a:xfrm>
          <a:custGeom>
            <a:avLst/>
            <a:gdLst>
              <a:gd name="T0" fmla="*/ 0 w 181"/>
              <a:gd name="T1" fmla="*/ 2147483647 h 794"/>
              <a:gd name="T2" fmla="*/ 0 w 181"/>
              <a:gd name="T3" fmla="*/ 0 h 794"/>
              <a:gd name="T4" fmla="*/ 2147483647 w 181"/>
              <a:gd name="T5" fmla="*/ 0 h 794"/>
              <a:gd name="T6" fmla="*/ 2147483647 w 181"/>
              <a:gd name="T7" fmla="*/ 2147483647 h 79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81" h="794">
                <a:moveTo>
                  <a:pt x="0" y="794"/>
                </a:moveTo>
                <a:lnTo>
                  <a:pt x="0" y="0"/>
                </a:lnTo>
                <a:lnTo>
                  <a:pt x="181" y="0"/>
                </a:lnTo>
                <a:lnTo>
                  <a:pt x="181" y="794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83" name="Freeform 277"/>
          <p:cNvSpPr>
            <a:spLocks/>
          </p:cNvSpPr>
          <p:nvPr/>
        </p:nvSpPr>
        <p:spPr bwMode="auto">
          <a:xfrm>
            <a:off x="2290763" y="4947409"/>
            <a:ext cx="96837" cy="0"/>
          </a:xfrm>
          <a:custGeom>
            <a:avLst/>
            <a:gdLst>
              <a:gd name="T0" fmla="*/ 0 w 90"/>
              <a:gd name="T1" fmla="*/ 2147483647 w 90"/>
              <a:gd name="T2" fmla="*/ 0 w 90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90">
                <a:moveTo>
                  <a:pt x="0" y="0"/>
                </a:moveTo>
                <a:lnTo>
                  <a:pt x="90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84" name="Line 278"/>
          <p:cNvSpPr>
            <a:spLocks noChangeShapeType="1"/>
          </p:cNvSpPr>
          <p:nvPr/>
        </p:nvSpPr>
        <p:spPr bwMode="auto">
          <a:xfrm>
            <a:off x="2339975" y="4947409"/>
            <a:ext cx="0" cy="3714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85" name="Rectangle 279"/>
          <p:cNvSpPr>
            <a:spLocks noChangeArrowheads="1"/>
          </p:cNvSpPr>
          <p:nvPr/>
        </p:nvSpPr>
        <p:spPr bwMode="auto">
          <a:xfrm>
            <a:off x="2540000" y="5579234"/>
            <a:ext cx="195263" cy="7874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86" name="Freeform 280"/>
          <p:cNvSpPr>
            <a:spLocks/>
          </p:cNvSpPr>
          <p:nvPr/>
        </p:nvSpPr>
        <p:spPr bwMode="auto">
          <a:xfrm>
            <a:off x="2540000" y="5579234"/>
            <a:ext cx="195263" cy="787400"/>
          </a:xfrm>
          <a:custGeom>
            <a:avLst/>
            <a:gdLst>
              <a:gd name="T0" fmla="*/ 0 w 181"/>
              <a:gd name="T1" fmla="*/ 2147483647 h 596"/>
              <a:gd name="T2" fmla="*/ 0 w 181"/>
              <a:gd name="T3" fmla="*/ 0 h 596"/>
              <a:gd name="T4" fmla="*/ 2147483647 w 181"/>
              <a:gd name="T5" fmla="*/ 0 h 596"/>
              <a:gd name="T6" fmla="*/ 2147483647 w 181"/>
              <a:gd name="T7" fmla="*/ 2147483647 h 59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81" h="596">
                <a:moveTo>
                  <a:pt x="0" y="596"/>
                </a:moveTo>
                <a:lnTo>
                  <a:pt x="0" y="0"/>
                </a:lnTo>
                <a:lnTo>
                  <a:pt x="181" y="0"/>
                </a:lnTo>
                <a:lnTo>
                  <a:pt x="181" y="596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87" name="Freeform 281"/>
          <p:cNvSpPr>
            <a:spLocks/>
          </p:cNvSpPr>
          <p:nvPr/>
        </p:nvSpPr>
        <p:spPr bwMode="auto">
          <a:xfrm>
            <a:off x="2589213" y="5341109"/>
            <a:ext cx="96837" cy="0"/>
          </a:xfrm>
          <a:custGeom>
            <a:avLst/>
            <a:gdLst>
              <a:gd name="T0" fmla="*/ 0 w 90"/>
              <a:gd name="T1" fmla="*/ 2147483647 w 90"/>
              <a:gd name="T2" fmla="*/ 0 w 90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90">
                <a:moveTo>
                  <a:pt x="0" y="0"/>
                </a:moveTo>
                <a:lnTo>
                  <a:pt x="90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88" name="Line 282"/>
          <p:cNvSpPr>
            <a:spLocks noChangeShapeType="1"/>
          </p:cNvSpPr>
          <p:nvPr/>
        </p:nvSpPr>
        <p:spPr bwMode="auto">
          <a:xfrm>
            <a:off x="2636838" y="5341109"/>
            <a:ext cx="0" cy="2381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89" name="Freeform 284"/>
          <p:cNvSpPr>
            <a:spLocks/>
          </p:cNvSpPr>
          <p:nvPr/>
        </p:nvSpPr>
        <p:spPr bwMode="auto">
          <a:xfrm>
            <a:off x="2836863" y="5550659"/>
            <a:ext cx="195262" cy="815975"/>
          </a:xfrm>
          <a:custGeom>
            <a:avLst/>
            <a:gdLst>
              <a:gd name="T0" fmla="*/ 0 w 181"/>
              <a:gd name="T1" fmla="*/ 2147483647 h 618"/>
              <a:gd name="T2" fmla="*/ 0 w 181"/>
              <a:gd name="T3" fmla="*/ 0 h 618"/>
              <a:gd name="T4" fmla="*/ 2147483647 w 181"/>
              <a:gd name="T5" fmla="*/ 0 h 618"/>
              <a:gd name="T6" fmla="*/ 2147483647 w 181"/>
              <a:gd name="T7" fmla="*/ 2147483647 h 61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81" h="618">
                <a:moveTo>
                  <a:pt x="0" y="618"/>
                </a:moveTo>
                <a:lnTo>
                  <a:pt x="0" y="0"/>
                </a:lnTo>
                <a:lnTo>
                  <a:pt x="181" y="0"/>
                </a:lnTo>
                <a:lnTo>
                  <a:pt x="181" y="618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90" name="Freeform 285"/>
          <p:cNvSpPr>
            <a:spLocks/>
          </p:cNvSpPr>
          <p:nvPr/>
        </p:nvSpPr>
        <p:spPr bwMode="auto">
          <a:xfrm>
            <a:off x="2887663" y="5350634"/>
            <a:ext cx="96837" cy="0"/>
          </a:xfrm>
          <a:custGeom>
            <a:avLst/>
            <a:gdLst>
              <a:gd name="T0" fmla="*/ 0 w 90"/>
              <a:gd name="T1" fmla="*/ 2147483647 w 90"/>
              <a:gd name="T2" fmla="*/ 0 w 90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90">
                <a:moveTo>
                  <a:pt x="0" y="0"/>
                </a:moveTo>
                <a:lnTo>
                  <a:pt x="90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91" name="Line 286"/>
          <p:cNvSpPr>
            <a:spLocks noChangeShapeType="1"/>
          </p:cNvSpPr>
          <p:nvPr/>
        </p:nvSpPr>
        <p:spPr bwMode="auto">
          <a:xfrm>
            <a:off x="2935288" y="5350634"/>
            <a:ext cx="0" cy="2000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92" name="Line 287"/>
          <p:cNvSpPr>
            <a:spLocks noChangeShapeType="1"/>
          </p:cNvSpPr>
          <p:nvPr/>
        </p:nvSpPr>
        <p:spPr bwMode="auto">
          <a:xfrm>
            <a:off x="2192338" y="6366634"/>
            <a:ext cx="890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93" name="Rectangle 289"/>
          <p:cNvSpPr>
            <a:spLocks noChangeArrowheads="1"/>
          </p:cNvSpPr>
          <p:nvPr/>
        </p:nvSpPr>
        <p:spPr bwMode="auto">
          <a:xfrm rot="-2700000">
            <a:off x="2090738" y="6542847"/>
            <a:ext cx="31432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Naive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94" name="Rectangle 291"/>
          <p:cNvSpPr>
            <a:spLocks noChangeArrowheads="1"/>
          </p:cNvSpPr>
          <p:nvPr/>
        </p:nvSpPr>
        <p:spPr bwMode="auto">
          <a:xfrm rot="-2700000">
            <a:off x="2398713" y="6546022"/>
            <a:ext cx="2921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Sham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95" name="Rectangle 293"/>
          <p:cNvSpPr>
            <a:spLocks noChangeArrowheads="1"/>
          </p:cNvSpPr>
          <p:nvPr/>
        </p:nvSpPr>
        <p:spPr bwMode="auto">
          <a:xfrm rot="-2700000">
            <a:off x="2735263" y="6520622"/>
            <a:ext cx="26352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BDL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96" name="Line 294"/>
          <p:cNvSpPr>
            <a:spLocks noChangeShapeType="1"/>
          </p:cNvSpPr>
          <p:nvPr/>
        </p:nvSpPr>
        <p:spPr bwMode="auto">
          <a:xfrm flipV="1">
            <a:off x="2192338" y="4942647"/>
            <a:ext cx="0" cy="14239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97" name="Line 295"/>
          <p:cNvSpPr>
            <a:spLocks noChangeShapeType="1"/>
          </p:cNvSpPr>
          <p:nvPr/>
        </p:nvSpPr>
        <p:spPr bwMode="auto">
          <a:xfrm flipH="1">
            <a:off x="2154238" y="6366634"/>
            <a:ext cx="381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98" name="Rectangle 296"/>
          <p:cNvSpPr>
            <a:spLocks noChangeArrowheads="1"/>
          </p:cNvSpPr>
          <p:nvPr/>
        </p:nvSpPr>
        <p:spPr bwMode="auto">
          <a:xfrm>
            <a:off x="2035175" y="6295197"/>
            <a:ext cx="65088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99" name="Line 297"/>
          <p:cNvSpPr>
            <a:spLocks noChangeShapeType="1"/>
          </p:cNvSpPr>
          <p:nvPr/>
        </p:nvSpPr>
        <p:spPr bwMode="auto">
          <a:xfrm flipH="1">
            <a:off x="2154238" y="5655434"/>
            <a:ext cx="381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00" name="Rectangle 298"/>
          <p:cNvSpPr>
            <a:spLocks noChangeArrowheads="1"/>
          </p:cNvSpPr>
          <p:nvPr/>
        </p:nvSpPr>
        <p:spPr bwMode="auto">
          <a:xfrm>
            <a:off x="1978025" y="5583997"/>
            <a:ext cx="128588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25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01" name="Line 299"/>
          <p:cNvSpPr>
            <a:spLocks noChangeShapeType="1"/>
          </p:cNvSpPr>
          <p:nvPr/>
        </p:nvSpPr>
        <p:spPr bwMode="auto">
          <a:xfrm flipH="1">
            <a:off x="2154238" y="4944234"/>
            <a:ext cx="381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02" name="Rectangle 300"/>
          <p:cNvSpPr>
            <a:spLocks noChangeArrowheads="1"/>
          </p:cNvSpPr>
          <p:nvPr/>
        </p:nvSpPr>
        <p:spPr bwMode="auto">
          <a:xfrm>
            <a:off x="1978025" y="4872797"/>
            <a:ext cx="128588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50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03" name="Rectangle 270"/>
          <p:cNvSpPr>
            <a:spLocks noChangeArrowheads="1"/>
          </p:cNvSpPr>
          <p:nvPr/>
        </p:nvSpPr>
        <p:spPr bwMode="auto">
          <a:xfrm rot="-5400000">
            <a:off x="1377950" y="5498272"/>
            <a:ext cx="881063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9-HODE (ng/ml)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04" name="Rectangle 393"/>
          <p:cNvSpPr>
            <a:spLocks noChangeArrowheads="1"/>
          </p:cNvSpPr>
          <p:nvPr/>
        </p:nvSpPr>
        <p:spPr bwMode="auto">
          <a:xfrm>
            <a:off x="2260600" y="3152545"/>
            <a:ext cx="196850" cy="9985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06" name="Freeform 395"/>
          <p:cNvSpPr>
            <a:spLocks/>
          </p:cNvSpPr>
          <p:nvPr/>
        </p:nvSpPr>
        <p:spPr bwMode="auto">
          <a:xfrm>
            <a:off x="2311400" y="2750907"/>
            <a:ext cx="96838" cy="0"/>
          </a:xfrm>
          <a:custGeom>
            <a:avLst/>
            <a:gdLst>
              <a:gd name="T0" fmla="*/ 0 w 90"/>
              <a:gd name="T1" fmla="*/ 2147483647 w 90"/>
              <a:gd name="T2" fmla="*/ 0 w 90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90">
                <a:moveTo>
                  <a:pt x="0" y="0"/>
                </a:moveTo>
                <a:lnTo>
                  <a:pt x="90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07" name="Line 396"/>
          <p:cNvSpPr>
            <a:spLocks noChangeShapeType="1"/>
          </p:cNvSpPr>
          <p:nvPr/>
        </p:nvSpPr>
        <p:spPr bwMode="auto">
          <a:xfrm>
            <a:off x="2359025" y="2750907"/>
            <a:ext cx="0" cy="4016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08" name="Rectangle 397"/>
          <p:cNvSpPr>
            <a:spLocks noChangeArrowheads="1"/>
          </p:cNvSpPr>
          <p:nvPr/>
        </p:nvSpPr>
        <p:spPr bwMode="auto">
          <a:xfrm>
            <a:off x="2559050" y="3057295"/>
            <a:ext cx="195263" cy="10937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09" name="Freeform 398"/>
          <p:cNvSpPr>
            <a:spLocks/>
          </p:cNvSpPr>
          <p:nvPr/>
        </p:nvSpPr>
        <p:spPr bwMode="auto">
          <a:xfrm>
            <a:off x="2559050" y="3057295"/>
            <a:ext cx="195263" cy="1093787"/>
          </a:xfrm>
          <a:custGeom>
            <a:avLst/>
            <a:gdLst>
              <a:gd name="T0" fmla="*/ 0 w 181"/>
              <a:gd name="T1" fmla="*/ 2147483647 h 829"/>
              <a:gd name="T2" fmla="*/ 0 w 181"/>
              <a:gd name="T3" fmla="*/ 0 h 829"/>
              <a:gd name="T4" fmla="*/ 2147483647 w 181"/>
              <a:gd name="T5" fmla="*/ 0 h 829"/>
              <a:gd name="T6" fmla="*/ 2147483647 w 181"/>
              <a:gd name="T7" fmla="*/ 2147483647 h 82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81" h="829">
                <a:moveTo>
                  <a:pt x="0" y="829"/>
                </a:moveTo>
                <a:lnTo>
                  <a:pt x="0" y="0"/>
                </a:lnTo>
                <a:lnTo>
                  <a:pt x="181" y="0"/>
                </a:lnTo>
                <a:lnTo>
                  <a:pt x="181" y="829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10" name="Freeform 399"/>
          <p:cNvSpPr>
            <a:spLocks/>
          </p:cNvSpPr>
          <p:nvPr/>
        </p:nvSpPr>
        <p:spPr bwMode="auto">
          <a:xfrm>
            <a:off x="2608263" y="2727095"/>
            <a:ext cx="96837" cy="0"/>
          </a:xfrm>
          <a:custGeom>
            <a:avLst/>
            <a:gdLst>
              <a:gd name="T0" fmla="*/ 0 w 90"/>
              <a:gd name="T1" fmla="*/ 2147483647 w 90"/>
              <a:gd name="T2" fmla="*/ 0 w 90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90">
                <a:moveTo>
                  <a:pt x="0" y="0"/>
                </a:moveTo>
                <a:lnTo>
                  <a:pt x="90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11" name="Line 400"/>
          <p:cNvSpPr>
            <a:spLocks noChangeShapeType="1"/>
          </p:cNvSpPr>
          <p:nvPr/>
        </p:nvSpPr>
        <p:spPr bwMode="auto">
          <a:xfrm>
            <a:off x="2657475" y="2727095"/>
            <a:ext cx="0" cy="3302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12" name="Freeform 402"/>
          <p:cNvSpPr>
            <a:spLocks/>
          </p:cNvSpPr>
          <p:nvPr/>
        </p:nvSpPr>
        <p:spPr bwMode="auto">
          <a:xfrm>
            <a:off x="2855913" y="4060595"/>
            <a:ext cx="195262" cy="90487"/>
          </a:xfrm>
          <a:custGeom>
            <a:avLst/>
            <a:gdLst>
              <a:gd name="T0" fmla="*/ 0 w 181"/>
              <a:gd name="T1" fmla="*/ 2147483647 h 69"/>
              <a:gd name="T2" fmla="*/ 0 w 181"/>
              <a:gd name="T3" fmla="*/ 0 h 69"/>
              <a:gd name="T4" fmla="*/ 2147483647 w 181"/>
              <a:gd name="T5" fmla="*/ 0 h 69"/>
              <a:gd name="T6" fmla="*/ 2147483647 w 181"/>
              <a:gd name="T7" fmla="*/ 2147483647 h 6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81" h="69">
                <a:moveTo>
                  <a:pt x="0" y="69"/>
                </a:moveTo>
                <a:lnTo>
                  <a:pt x="0" y="0"/>
                </a:lnTo>
                <a:lnTo>
                  <a:pt x="181" y="0"/>
                </a:lnTo>
                <a:lnTo>
                  <a:pt x="181" y="69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13" name="Freeform 403"/>
          <p:cNvSpPr>
            <a:spLocks/>
          </p:cNvSpPr>
          <p:nvPr/>
        </p:nvSpPr>
        <p:spPr bwMode="auto">
          <a:xfrm>
            <a:off x="2905125" y="4033607"/>
            <a:ext cx="98425" cy="0"/>
          </a:xfrm>
          <a:custGeom>
            <a:avLst/>
            <a:gdLst>
              <a:gd name="T0" fmla="*/ 0 w 90"/>
              <a:gd name="T1" fmla="*/ 2147483647 w 90"/>
              <a:gd name="T2" fmla="*/ 0 w 90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90">
                <a:moveTo>
                  <a:pt x="0" y="0"/>
                </a:moveTo>
                <a:lnTo>
                  <a:pt x="90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14" name="Line 404"/>
          <p:cNvSpPr>
            <a:spLocks noChangeShapeType="1"/>
          </p:cNvSpPr>
          <p:nvPr/>
        </p:nvSpPr>
        <p:spPr bwMode="auto">
          <a:xfrm>
            <a:off x="2954338" y="4033607"/>
            <a:ext cx="0" cy="269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15" name="Line 405"/>
          <p:cNvSpPr>
            <a:spLocks noChangeShapeType="1"/>
          </p:cNvSpPr>
          <p:nvPr/>
        </p:nvSpPr>
        <p:spPr bwMode="auto">
          <a:xfrm>
            <a:off x="2211388" y="4151082"/>
            <a:ext cx="890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16" name="Rectangle 407"/>
          <p:cNvSpPr>
            <a:spLocks noChangeArrowheads="1"/>
          </p:cNvSpPr>
          <p:nvPr/>
        </p:nvSpPr>
        <p:spPr bwMode="auto">
          <a:xfrm rot="-2700000">
            <a:off x="2111375" y="4327295"/>
            <a:ext cx="31432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Naive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17" name="Rectangle 409"/>
          <p:cNvSpPr>
            <a:spLocks noChangeArrowheads="1"/>
          </p:cNvSpPr>
          <p:nvPr/>
        </p:nvSpPr>
        <p:spPr bwMode="auto">
          <a:xfrm rot="-2700000">
            <a:off x="2417763" y="4330470"/>
            <a:ext cx="2921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Sham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18" name="Rectangle 411"/>
          <p:cNvSpPr>
            <a:spLocks noChangeArrowheads="1"/>
          </p:cNvSpPr>
          <p:nvPr/>
        </p:nvSpPr>
        <p:spPr bwMode="auto">
          <a:xfrm rot="-2700000">
            <a:off x="2754313" y="4305070"/>
            <a:ext cx="26352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BDL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19" name="Line 412"/>
          <p:cNvSpPr>
            <a:spLocks noChangeShapeType="1"/>
          </p:cNvSpPr>
          <p:nvPr/>
        </p:nvSpPr>
        <p:spPr bwMode="auto">
          <a:xfrm flipV="1">
            <a:off x="2211388" y="2631845"/>
            <a:ext cx="0" cy="15192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20" name="Line 413"/>
          <p:cNvSpPr>
            <a:spLocks noChangeShapeType="1"/>
          </p:cNvSpPr>
          <p:nvPr/>
        </p:nvSpPr>
        <p:spPr bwMode="auto">
          <a:xfrm flipH="1">
            <a:off x="2173288" y="4151082"/>
            <a:ext cx="381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21" name="Rectangle 414"/>
          <p:cNvSpPr>
            <a:spLocks noChangeArrowheads="1"/>
          </p:cNvSpPr>
          <p:nvPr/>
        </p:nvSpPr>
        <p:spPr bwMode="auto">
          <a:xfrm>
            <a:off x="2054225" y="4081232"/>
            <a:ext cx="6508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22" name="Line 415"/>
          <p:cNvSpPr>
            <a:spLocks noChangeShapeType="1"/>
          </p:cNvSpPr>
          <p:nvPr/>
        </p:nvSpPr>
        <p:spPr bwMode="auto">
          <a:xfrm flipH="1">
            <a:off x="2173288" y="3900257"/>
            <a:ext cx="381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23" name="Rectangle 416"/>
          <p:cNvSpPr>
            <a:spLocks noChangeArrowheads="1"/>
          </p:cNvSpPr>
          <p:nvPr/>
        </p:nvSpPr>
        <p:spPr bwMode="auto">
          <a:xfrm>
            <a:off x="1939925" y="3828820"/>
            <a:ext cx="192088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100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24" name="Line 417"/>
          <p:cNvSpPr>
            <a:spLocks noChangeShapeType="1"/>
          </p:cNvSpPr>
          <p:nvPr/>
        </p:nvSpPr>
        <p:spPr bwMode="auto">
          <a:xfrm flipH="1">
            <a:off x="2173288" y="3646257"/>
            <a:ext cx="381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25" name="Rectangle 418"/>
          <p:cNvSpPr>
            <a:spLocks noChangeArrowheads="1"/>
          </p:cNvSpPr>
          <p:nvPr/>
        </p:nvSpPr>
        <p:spPr bwMode="auto">
          <a:xfrm>
            <a:off x="1939925" y="3574820"/>
            <a:ext cx="192088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200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26" name="Line 419"/>
          <p:cNvSpPr>
            <a:spLocks noChangeShapeType="1"/>
          </p:cNvSpPr>
          <p:nvPr/>
        </p:nvSpPr>
        <p:spPr bwMode="auto">
          <a:xfrm flipH="1">
            <a:off x="2173288" y="3392257"/>
            <a:ext cx="381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27" name="Rectangle 420"/>
          <p:cNvSpPr>
            <a:spLocks noChangeArrowheads="1"/>
          </p:cNvSpPr>
          <p:nvPr/>
        </p:nvSpPr>
        <p:spPr bwMode="auto">
          <a:xfrm>
            <a:off x="1939925" y="3320820"/>
            <a:ext cx="192088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300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28" name="Line 421"/>
          <p:cNvSpPr>
            <a:spLocks noChangeShapeType="1"/>
          </p:cNvSpPr>
          <p:nvPr/>
        </p:nvSpPr>
        <p:spPr bwMode="auto">
          <a:xfrm flipH="1">
            <a:off x="2173288" y="3139845"/>
            <a:ext cx="381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29" name="Rectangle 422"/>
          <p:cNvSpPr>
            <a:spLocks noChangeArrowheads="1"/>
          </p:cNvSpPr>
          <p:nvPr/>
        </p:nvSpPr>
        <p:spPr bwMode="auto">
          <a:xfrm>
            <a:off x="1939925" y="3068407"/>
            <a:ext cx="19208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400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30" name="Line 423"/>
          <p:cNvSpPr>
            <a:spLocks noChangeShapeType="1"/>
          </p:cNvSpPr>
          <p:nvPr/>
        </p:nvSpPr>
        <p:spPr bwMode="auto">
          <a:xfrm flipH="1">
            <a:off x="2173288" y="2885845"/>
            <a:ext cx="381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31" name="Rectangle 424"/>
          <p:cNvSpPr>
            <a:spLocks noChangeArrowheads="1"/>
          </p:cNvSpPr>
          <p:nvPr/>
        </p:nvSpPr>
        <p:spPr bwMode="auto">
          <a:xfrm>
            <a:off x="1939925" y="2814407"/>
            <a:ext cx="19208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500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32" name="Line 425"/>
          <p:cNvSpPr>
            <a:spLocks noChangeShapeType="1"/>
          </p:cNvSpPr>
          <p:nvPr/>
        </p:nvSpPr>
        <p:spPr bwMode="auto">
          <a:xfrm flipH="1">
            <a:off x="2173288" y="2631845"/>
            <a:ext cx="381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33" name="Rectangle 426"/>
          <p:cNvSpPr>
            <a:spLocks noChangeArrowheads="1"/>
          </p:cNvSpPr>
          <p:nvPr/>
        </p:nvSpPr>
        <p:spPr bwMode="auto">
          <a:xfrm>
            <a:off x="1939925" y="2560407"/>
            <a:ext cx="19208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600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34" name="Line 427"/>
          <p:cNvSpPr>
            <a:spLocks noChangeShapeType="1"/>
          </p:cNvSpPr>
          <p:nvPr/>
        </p:nvSpPr>
        <p:spPr bwMode="auto">
          <a:xfrm>
            <a:off x="2563813" y="2663595"/>
            <a:ext cx="50323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35" name="Rectangle 433"/>
          <p:cNvSpPr>
            <a:spLocks noChangeArrowheads="1"/>
          </p:cNvSpPr>
          <p:nvPr/>
        </p:nvSpPr>
        <p:spPr bwMode="auto">
          <a:xfrm>
            <a:off x="2614613" y="2320695"/>
            <a:ext cx="65087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36" name="Rectangle 434"/>
          <p:cNvSpPr>
            <a:spLocks noChangeArrowheads="1"/>
          </p:cNvSpPr>
          <p:nvPr/>
        </p:nvSpPr>
        <p:spPr bwMode="auto">
          <a:xfrm>
            <a:off x="2768600" y="2535007"/>
            <a:ext cx="6508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37" name="Rectangle 270"/>
          <p:cNvSpPr>
            <a:spLocks noChangeArrowheads="1"/>
          </p:cNvSpPr>
          <p:nvPr/>
        </p:nvSpPr>
        <p:spPr bwMode="auto">
          <a:xfrm rot="-5400000">
            <a:off x="1324769" y="3342251"/>
            <a:ext cx="9175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12-HETE (ng/ml)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338" name="Group 292"/>
          <p:cNvGrpSpPr>
            <a:grpSpLocks/>
          </p:cNvGrpSpPr>
          <p:nvPr/>
        </p:nvGrpSpPr>
        <p:grpSpPr bwMode="auto">
          <a:xfrm>
            <a:off x="2257425" y="2488970"/>
            <a:ext cx="792163" cy="74612"/>
            <a:chOff x="1287780" y="6327648"/>
            <a:chExt cx="581388" cy="0"/>
          </a:xfrm>
        </p:grpSpPr>
        <p:cxnSp>
          <p:nvCxnSpPr>
            <p:cNvPr id="294" name="Straight Connector 293"/>
            <p:cNvCxnSpPr/>
            <p:nvPr/>
          </p:nvCxnSpPr>
          <p:spPr>
            <a:xfrm>
              <a:off x="1287780" y="6327648"/>
              <a:ext cx="14447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Straight Connector 294"/>
            <p:cNvCxnSpPr/>
            <p:nvPr/>
          </p:nvCxnSpPr>
          <p:spPr>
            <a:xfrm>
              <a:off x="1477693" y="6327648"/>
              <a:ext cx="21671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Straight Connector 295"/>
            <p:cNvCxnSpPr/>
            <p:nvPr/>
          </p:nvCxnSpPr>
          <p:spPr>
            <a:xfrm>
              <a:off x="1724695" y="6327648"/>
              <a:ext cx="14447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40" name="TextBox 2"/>
          <p:cNvSpPr txBox="1">
            <a:spLocks noChangeArrowheads="1"/>
          </p:cNvSpPr>
          <p:nvPr/>
        </p:nvSpPr>
        <p:spPr bwMode="auto">
          <a:xfrm>
            <a:off x="3332670" y="4615621"/>
            <a:ext cx="2984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600" b="1">
                <a:latin typeface="Times New Roman" pitchFamily="18" charset="0"/>
                <a:cs typeface="Times New Roman" pitchFamily="18" charset="0"/>
              </a:rPr>
              <a:t>k</a:t>
            </a:r>
          </a:p>
        </p:txBody>
      </p:sp>
      <p:sp>
        <p:nvSpPr>
          <p:cNvPr id="2341" name="TextBox 2"/>
          <p:cNvSpPr txBox="1">
            <a:spLocks noChangeArrowheads="1"/>
          </p:cNvSpPr>
          <p:nvPr/>
        </p:nvSpPr>
        <p:spPr bwMode="auto">
          <a:xfrm>
            <a:off x="4971764" y="4609271"/>
            <a:ext cx="2428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600" b="1" dirty="0">
                <a:latin typeface="Times New Roman" pitchFamily="18" charset="0"/>
                <a:cs typeface="Times New Roman" pitchFamily="18" charset="0"/>
              </a:rPr>
              <a:t>l</a:t>
            </a:r>
          </a:p>
        </p:txBody>
      </p:sp>
      <p:sp>
        <p:nvSpPr>
          <p:cNvPr id="2342" name="Rectangle 50"/>
          <p:cNvSpPr>
            <a:spLocks noChangeArrowheads="1"/>
          </p:cNvSpPr>
          <p:nvPr/>
        </p:nvSpPr>
        <p:spPr bwMode="auto">
          <a:xfrm>
            <a:off x="3943350" y="5291897"/>
            <a:ext cx="201613" cy="10826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43" name="Freeform 51"/>
          <p:cNvSpPr>
            <a:spLocks/>
          </p:cNvSpPr>
          <p:nvPr/>
        </p:nvSpPr>
        <p:spPr bwMode="auto">
          <a:xfrm>
            <a:off x="3943350" y="5291897"/>
            <a:ext cx="201613" cy="1082675"/>
          </a:xfrm>
          <a:custGeom>
            <a:avLst/>
            <a:gdLst>
              <a:gd name="T0" fmla="*/ 0 w 181"/>
              <a:gd name="T1" fmla="*/ 2147483647 h 783"/>
              <a:gd name="T2" fmla="*/ 0 w 181"/>
              <a:gd name="T3" fmla="*/ 0 h 783"/>
              <a:gd name="T4" fmla="*/ 2147483647 w 181"/>
              <a:gd name="T5" fmla="*/ 0 h 783"/>
              <a:gd name="T6" fmla="*/ 2147483647 w 181"/>
              <a:gd name="T7" fmla="*/ 2147483647 h 78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81" h="783">
                <a:moveTo>
                  <a:pt x="0" y="783"/>
                </a:moveTo>
                <a:lnTo>
                  <a:pt x="0" y="0"/>
                </a:lnTo>
                <a:lnTo>
                  <a:pt x="181" y="0"/>
                </a:lnTo>
                <a:lnTo>
                  <a:pt x="181" y="783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44" name="Freeform 52"/>
          <p:cNvSpPr>
            <a:spLocks/>
          </p:cNvSpPr>
          <p:nvPr/>
        </p:nvSpPr>
        <p:spPr bwMode="auto">
          <a:xfrm>
            <a:off x="3994150" y="4798184"/>
            <a:ext cx="100013" cy="0"/>
          </a:xfrm>
          <a:custGeom>
            <a:avLst/>
            <a:gdLst>
              <a:gd name="T0" fmla="*/ 0 w 90"/>
              <a:gd name="T1" fmla="*/ 2147483647 w 90"/>
              <a:gd name="T2" fmla="*/ 0 w 90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90">
                <a:moveTo>
                  <a:pt x="0" y="0"/>
                </a:moveTo>
                <a:lnTo>
                  <a:pt x="90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45" name="Line 53"/>
          <p:cNvSpPr>
            <a:spLocks noChangeShapeType="1"/>
          </p:cNvSpPr>
          <p:nvPr/>
        </p:nvSpPr>
        <p:spPr bwMode="auto">
          <a:xfrm>
            <a:off x="4044950" y="4798184"/>
            <a:ext cx="0" cy="49371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46" name="Rectangle 54"/>
          <p:cNvSpPr>
            <a:spLocks noChangeArrowheads="1"/>
          </p:cNvSpPr>
          <p:nvPr/>
        </p:nvSpPr>
        <p:spPr bwMode="auto">
          <a:xfrm>
            <a:off x="4249738" y="5944359"/>
            <a:ext cx="201612" cy="430213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47" name="Freeform 56"/>
          <p:cNvSpPr>
            <a:spLocks/>
          </p:cNvSpPr>
          <p:nvPr/>
        </p:nvSpPr>
        <p:spPr bwMode="auto">
          <a:xfrm>
            <a:off x="4300538" y="5855459"/>
            <a:ext cx="100012" cy="0"/>
          </a:xfrm>
          <a:custGeom>
            <a:avLst/>
            <a:gdLst>
              <a:gd name="T0" fmla="*/ 0 w 90"/>
              <a:gd name="T1" fmla="*/ 2147483647 w 90"/>
              <a:gd name="T2" fmla="*/ 0 w 90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90">
                <a:moveTo>
                  <a:pt x="0" y="0"/>
                </a:moveTo>
                <a:lnTo>
                  <a:pt x="90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48" name="Line 57"/>
          <p:cNvSpPr>
            <a:spLocks noChangeShapeType="1"/>
          </p:cNvSpPr>
          <p:nvPr/>
        </p:nvSpPr>
        <p:spPr bwMode="auto">
          <a:xfrm>
            <a:off x="4351338" y="5855459"/>
            <a:ext cx="0" cy="889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49" name="Rectangle 58"/>
          <p:cNvSpPr>
            <a:spLocks noChangeArrowheads="1"/>
          </p:cNvSpPr>
          <p:nvPr/>
        </p:nvSpPr>
        <p:spPr bwMode="auto">
          <a:xfrm>
            <a:off x="4556125" y="6153909"/>
            <a:ext cx="201613" cy="2206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1" name="Freeform 60"/>
          <p:cNvSpPr>
            <a:spLocks/>
          </p:cNvSpPr>
          <p:nvPr/>
        </p:nvSpPr>
        <p:spPr bwMode="auto">
          <a:xfrm>
            <a:off x="4606925" y="5942772"/>
            <a:ext cx="100013" cy="0"/>
          </a:xfrm>
          <a:custGeom>
            <a:avLst/>
            <a:gdLst>
              <a:gd name="T0" fmla="*/ 0 w 90"/>
              <a:gd name="T1" fmla="*/ 2147483647 w 90"/>
              <a:gd name="T2" fmla="*/ 0 w 90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90">
                <a:moveTo>
                  <a:pt x="0" y="0"/>
                </a:moveTo>
                <a:lnTo>
                  <a:pt x="90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52" name="Line 61"/>
          <p:cNvSpPr>
            <a:spLocks noChangeShapeType="1"/>
          </p:cNvSpPr>
          <p:nvPr/>
        </p:nvSpPr>
        <p:spPr bwMode="auto">
          <a:xfrm>
            <a:off x="4656138" y="5942772"/>
            <a:ext cx="0" cy="2111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53" name="Line 62"/>
          <p:cNvSpPr>
            <a:spLocks noChangeShapeType="1"/>
          </p:cNvSpPr>
          <p:nvPr/>
        </p:nvSpPr>
        <p:spPr bwMode="auto">
          <a:xfrm>
            <a:off x="3892550" y="6374572"/>
            <a:ext cx="9159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54" name="Rectangle 64"/>
          <p:cNvSpPr>
            <a:spLocks noChangeArrowheads="1"/>
          </p:cNvSpPr>
          <p:nvPr/>
        </p:nvSpPr>
        <p:spPr bwMode="auto">
          <a:xfrm rot="-2700000">
            <a:off x="3802063" y="6525384"/>
            <a:ext cx="31432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Naive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" name="Rectangle 66"/>
          <p:cNvSpPr>
            <a:spLocks noChangeArrowheads="1"/>
          </p:cNvSpPr>
          <p:nvPr/>
        </p:nvSpPr>
        <p:spPr bwMode="auto">
          <a:xfrm rot="-2700000">
            <a:off x="4114800" y="6526972"/>
            <a:ext cx="2921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Sham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6" name="Rectangle 68"/>
          <p:cNvSpPr>
            <a:spLocks noChangeArrowheads="1"/>
          </p:cNvSpPr>
          <p:nvPr/>
        </p:nvSpPr>
        <p:spPr bwMode="auto">
          <a:xfrm rot="-2700000">
            <a:off x="4467225" y="6501572"/>
            <a:ext cx="261938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BDL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7" name="Line 69"/>
          <p:cNvSpPr>
            <a:spLocks noChangeShapeType="1"/>
          </p:cNvSpPr>
          <p:nvPr/>
        </p:nvSpPr>
        <p:spPr bwMode="auto">
          <a:xfrm flipV="1">
            <a:off x="3892550" y="4780722"/>
            <a:ext cx="0" cy="15938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58" name="Line 70"/>
          <p:cNvSpPr>
            <a:spLocks noChangeShapeType="1"/>
          </p:cNvSpPr>
          <p:nvPr/>
        </p:nvSpPr>
        <p:spPr bwMode="auto">
          <a:xfrm flipH="1">
            <a:off x="3854450" y="6374572"/>
            <a:ext cx="381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59" name="Rectangle 71"/>
          <p:cNvSpPr>
            <a:spLocks noChangeArrowheads="1"/>
          </p:cNvSpPr>
          <p:nvPr/>
        </p:nvSpPr>
        <p:spPr bwMode="auto">
          <a:xfrm>
            <a:off x="3733800" y="6299959"/>
            <a:ext cx="6508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60" name="Line 72"/>
          <p:cNvSpPr>
            <a:spLocks noChangeShapeType="1"/>
          </p:cNvSpPr>
          <p:nvPr/>
        </p:nvSpPr>
        <p:spPr bwMode="auto">
          <a:xfrm flipH="1">
            <a:off x="3854450" y="6109459"/>
            <a:ext cx="381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61" name="Rectangle 73"/>
          <p:cNvSpPr>
            <a:spLocks noChangeArrowheads="1"/>
          </p:cNvSpPr>
          <p:nvPr/>
        </p:nvSpPr>
        <p:spPr bwMode="auto">
          <a:xfrm>
            <a:off x="3678238" y="6034847"/>
            <a:ext cx="128587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62" name="Line 74"/>
          <p:cNvSpPr>
            <a:spLocks noChangeShapeType="1"/>
          </p:cNvSpPr>
          <p:nvPr/>
        </p:nvSpPr>
        <p:spPr bwMode="auto">
          <a:xfrm flipH="1">
            <a:off x="3854450" y="5844347"/>
            <a:ext cx="381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63" name="Rectangle 75"/>
          <p:cNvSpPr>
            <a:spLocks noChangeArrowheads="1"/>
          </p:cNvSpPr>
          <p:nvPr/>
        </p:nvSpPr>
        <p:spPr bwMode="auto">
          <a:xfrm>
            <a:off x="3678238" y="5769734"/>
            <a:ext cx="128587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64" name="Line 76"/>
          <p:cNvSpPr>
            <a:spLocks noChangeShapeType="1"/>
          </p:cNvSpPr>
          <p:nvPr/>
        </p:nvSpPr>
        <p:spPr bwMode="auto">
          <a:xfrm flipH="1">
            <a:off x="3854450" y="5577647"/>
            <a:ext cx="381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65" name="Rectangle 77"/>
          <p:cNvSpPr>
            <a:spLocks noChangeArrowheads="1"/>
          </p:cNvSpPr>
          <p:nvPr/>
        </p:nvSpPr>
        <p:spPr bwMode="auto">
          <a:xfrm>
            <a:off x="3678238" y="5503034"/>
            <a:ext cx="128587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66" name="Line 78"/>
          <p:cNvSpPr>
            <a:spLocks noChangeShapeType="1"/>
          </p:cNvSpPr>
          <p:nvPr/>
        </p:nvSpPr>
        <p:spPr bwMode="auto">
          <a:xfrm flipH="1">
            <a:off x="3854450" y="5312534"/>
            <a:ext cx="381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67" name="Rectangle 79"/>
          <p:cNvSpPr>
            <a:spLocks noChangeArrowheads="1"/>
          </p:cNvSpPr>
          <p:nvPr/>
        </p:nvSpPr>
        <p:spPr bwMode="auto">
          <a:xfrm>
            <a:off x="3678238" y="5237922"/>
            <a:ext cx="128587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40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68" name="Line 80"/>
          <p:cNvSpPr>
            <a:spLocks noChangeShapeType="1"/>
          </p:cNvSpPr>
          <p:nvPr/>
        </p:nvSpPr>
        <p:spPr bwMode="auto">
          <a:xfrm flipH="1">
            <a:off x="3854450" y="5047422"/>
            <a:ext cx="381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69" name="Rectangle 81"/>
          <p:cNvSpPr>
            <a:spLocks noChangeArrowheads="1"/>
          </p:cNvSpPr>
          <p:nvPr/>
        </p:nvSpPr>
        <p:spPr bwMode="auto">
          <a:xfrm>
            <a:off x="3678238" y="4972809"/>
            <a:ext cx="128587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50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70" name="Line 82"/>
          <p:cNvSpPr>
            <a:spLocks noChangeShapeType="1"/>
          </p:cNvSpPr>
          <p:nvPr/>
        </p:nvSpPr>
        <p:spPr bwMode="auto">
          <a:xfrm flipH="1">
            <a:off x="3854450" y="4780722"/>
            <a:ext cx="381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71" name="Rectangle 83"/>
          <p:cNvSpPr>
            <a:spLocks noChangeArrowheads="1"/>
          </p:cNvSpPr>
          <p:nvPr/>
        </p:nvSpPr>
        <p:spPr bwMode="auto">
          <a:xfrm>
            <a:off x="3678238" y="4706109"/>
            <a:ext cx="128587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60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72" name="Rectangle 270"/>
          <p:cNvSpPr>
            <a:spLocks noChangeArrowheads="1"/>
          </p:cNvSpPr>
          <p:nvPr/>
        </p:nvSpPr>
        <p:spPr bwMode="auto">
          <a:xfrm rot="-5400000">
            <a:off x="3070225" y="5487159"/>
            <a:ext cx="90963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12-HEPE (ng/ml)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73" name="Rectangle 6"/>
          <p:cNvSpPr>
            <a:spLocks noChangeArrowheads="1"/>
          </p:cNvSpPr>
          <p:nvPr/>
        </p:nvSpPr>
        <p:spPr bwMode="auto">
          <a:xfrm>
            <a:off x="5597525" y="5422072"/>
            <a:ext cx="200025" cy="9525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74" name="Freeform 7"/>
          <p:cNvSpPr>
            <a:spLocks/>
          </p:cNvSpPr>
          <p:nvPr/>
        </p:nvSpPr>
        <p:spPr bwMode="auto">
          <a:xfrm>
            <a:off x="5597525" y="5422072"/>
            <a:ext cx="200025" cy="952500"/>
          </a:xfrm>
          <a:custGeom>
            <a:avLst/>
            <a:gdLst>
              <a:gd name="T0" fmla="*/ 0 w 181"/>
              <a:gd name="T1" fmla="*/ 2147483647 h 689"/>
              <a:gd name="T2" fmla="*/ 0 w 181"/>
              <a:gd name="T3" fmla="*/ 0 h 689"/>
              <a:gd name="T4" fmla="*/ 2147483647 w 181"/>
              <a:gd name="T5" fmla="*/ 0 h 689"/>
              <a:gd name="T6" fmla="*/ 2147483647 w 181"/>
              <a:gd name="T7" fmla="*/ 2147483647 h 68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81" h="689">
                <a:moveTo>
                  <a:pt x="0" y="689"/>
                </a:moveTo>
                <a:lnTo>
                  <a:pt x="0" y="0"/>
                </a:lnTo>
                <a:lnTo>
                  <a:pt x="181" y="0"/>
                </a:lnTo>
                <a:lnTo>
                  <a:pt x="181" y="689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75" name="Freeform 8"/>
          <p:cNvSpPr>
            <a:spLocks/>
          </p:cNvSpPr>
          <p:nvPr/>
        </p:nvSpPr>
        <p:spPr bwMode="auto">
          <a:xfrm>
            <a:off x="5648325" y="5042659"/>
            <a:ext cx="98425" cy="0"/>
          </a:xfrm>
          <a:custGeom>
            <a:avLst/>
            <a:gdLst>
              <a:gd name="T0" fmla="*/ 0 w 90"/>
              <a:gd name="T1" fmla="*/ 2147483647 w 90"/>
              <a:gd name="T2" fmla="*/ 0 w 90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90">
                <a:moveTo>
                  <a:pt x="0" y="0"/>
                </a:moveTo>
                <a:lnTo>
                  <a:pt x="90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76" name="Line 9"/>
          <p:cNvSpPr>
            <a:spLocks noChangeShapeType="1"/>
          </p:cNvSpPr>
          <p:nvPr/>
        </p:nvSpPr>
        <p:spPr bwMode="auto">
          <a:xfrm>
            <a:off x="5697538" y="5042659"/>
            <a:ext cx="0" cy="37941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77" name="Rectangle 10"/>
          <p:cNvSpPr>
            <a:spLocks noChangeArrowheads="1"/>
          </p:cNvSpPr>
          <p:nvPr/>
        </p:nvSpPr>
        <p:spPr bwMode="auto">
          <a:xfrm>
            <a:off x="5902325" y="5820534"/>
            <a:ext cx="200025" cy="5540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78" name="Freeform 11"/>
          <p:cNvSpPr>
            <a:spLocks/>
          </p:cNvSpPr>
          <p:nvPr/>
        </p:nvSpPr>
        <p:spPr bwMode="auto">
          <a:xfrm>
            <a:off x="5902325" y="5820534"/>
            <a:ext cx="200025" cy="554038"/>
          </a:xfrm>
          <a:custGeom>
            <a:avLst/>
            <a:gdLst>
              <a:gd name="T0" fmla="*/ 0 w 181"/>
              <a:gd name="T1" fmla="*/ 2147483647 h 401"/>
              <a:gd name="T2" fmla="*/ 0 w 181"/>
              <a:gd name="T3" fmla="*/ 0 h 401"/>
              <a:gd name="T4" fmla="*/ 2147483647 w 181"/>
              <a:gd name="T5" fmla="*/ 0 h 401"/>
              <a:gd name="T6" fmla="*/ 2147483647 w 181"/>
              <a:gd name="T7" fmla="*/ 2147483647 h 40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81" h="401">
                <a:moveTo>
                  <a:pt x="0" y="401"/>
                </a:moveTo>
                <a:lnTo>
                  <a:pt x="0" y="0"/>
                </a:lnTo>
                <a:lnTo>
                  <a:pt x="181" y="0"/>
                </a:lnTo>
                <a:lnTo>
                  <a:pt x="181" y="401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79" name="Freeform 12"/>
          <p:cNvSpPr>
            <a:spLocks/>
          </p:cNvSpPr>
          <p:nvPr/>
        </p:nvSpPr>
        <p:spPr bwMode="auto">
          <a:xfrm>
            <a:off x="5953125" y="5650672"/>
            <a:ext cx="98425" cy="0"/>
          </a:xfrm>
          <a:custGeom>
            <a:avLst/>
            <a:gdLst>
              <a:gd name="T0" fmla="*/ 0 w 90"/>
              <a:gd name="T1" fmla="*/ 2147483647 w 90"/>
              <a:gd name="T2" fmla="*/ 0 w 90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90">
                <a:moveTo>
                  <a:pt x="0" y="0"/>
                </a:moveTo>
                <a:lnTo>
                  <a:pt x="90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80" name="Line 13"/>
          <p:cNvSpPr>
            <a:spLocks noChangeShapeType="1"/>
          </p:cNvSpPr>
          <p:nvPr/>
        </p:nvSpPr>
        <p:spPr bwMode="auto">
          <a:xfrm>
            <a:off x="6002338" y="5650672"/>
            <a:ext cx="0" cy="1698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81" name="Rectangle 14"/>
          <p:cNvSpPr>
            <a:spLocks noChangeArrowheads="1"/>
          </p:cNvSpPr>
          <p:nvPr/>
        </p:nvSpPr>
        <p:spPr bwMode="auto">
          <a:xfrm>
            <a:off x="6207125" y="5922134"/>
            <a:ext cx="200025" cy="4524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83" name="Freeform 16"/>
          <p:cNvSpPr>
            <a:spLocks/>
          </p:cNvSpPr>
          <p:nvPr/>
        </p:nvSpPr>
        <p:spPr bwMode="auto">
          <a:xfrm>
            <a:off x="6257925" y="5761797"/>
            <a:ext cx="98425" cy="0"/>
          </a:xfrm>
          <a:custGeom>
            <a:avLst/>
            <a:gdLst>
              <a:gd name="T0" fmla="*/ 0 w 90"/>
              <a:gd name="T1" fmla="*/ 2147483647 w 90"/>
              <a:gd name="T2" fmla="*/ 0 w 90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90">
                <a:moveTo>
                  <a:pt x="0" y="0"/>
                </a:moveTo>
                <a:lnTo>
                  <a:pt x="90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84" name="Line 17"/>
          <p:cNvSpPr>
            <a:spLocks noChangeShapeType="1"/>
          </p:cNvSpPr>
          <p:nvPr/>
        </p:nvSpPr>
        <p:spPr bwMode="auto">
          <a:xfrm>
            <a:off x="6307138" y="5761797"/>
            <a:ext cx="0" cy="1603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85" name="Line 18"/>
          <p:cNvSpPr>
            <a:spLocks noChangeShapeType="1"/>
          </p:cNvSpPr>
          <p:nvPr/>
        </p:nvSpPr>
        <p:spPr bwMode="auto">
          <a:xfrm>
            <a:off x="5546725" y="6374572"/>
            <a:ext cx="91122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86" name="Rectangle 20"/>
          <p:cNvSpPr>
            <a:spLocks noChangeArrowheads="1"/>
          </p:cNvSpPr>
          <p:nvPr/>
        </p:nvSpPr>
        <p:spPr bwMode="auto">
          <a:xfrm rot="-2700000">
            <a:off x="5461000" y="6522209"/>
            <a:ext cx="31432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Naive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87" name="Rectangle 22"/>
          <p:cNvSpPr>
            <a:spLocks noChangeArrowheads="1"/>
          </p:cNvSpPr>
          <p:nvPr/>
        </p:nvSpPr>
        <p:spPr bwMode="auto">
          <a:xfrm rot="-2700000">
            <a:off x="5775325" y="6525384"/>
            <a:ext cx="2921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Sham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88" name="Rectangle 24"/>
          <p:cNvSpPr>
            <a:spLocks noChangeArrowheads="1"/>
          </p:cNvSpPr>
          <p:nvPr/>
        </p:nvSpPr>
        <p:spPr bwMode="auto">
          <a:xfrm rot="-2700000">
            <a:off x="6118225" y="6501572"/>
            <a:ext cx="26352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BDL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89" name="Line 25"/>
          <p:cNvSpPr>
            <a:spLocks noChangeShapeType="1"/>
          </p:cNvSpPr>
          <p:nvPr/>
        </p:nvSpPr>
        <p:spPr bwMode="auto">
          <a:xfrm flipV="1">
            <a:off x="5546725" y="4780722"/>
            <a:ext cx="0" cy="15938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90" name="Line 26"/>
          <p:cNvSpPr>
            <a:spLocks noChangeShapeType="1"/>
          </p:cNvSpPr>
          <p:nvPr/>
        </p:nvSpPr>
        <p:spPr bwMode="auto">
          <a:xfrm flipH="1">
            <a:off x="5508625" y="6374572"/>
            <a:ext cx="381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91" name="Rectangle 27"/>
          <p:cNvSpPr>
            <a:spLocks noChangeArrowheads="1"/>
          </p:cNvSpPr>
          <p:nvPr/>
        </p:nvSpPr>
        <p:spPr bwMode="auto">
          <a:xfrm>
            <a:off x="5391150" y="6299959"/>
            <a:ext cx="6508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92" name="Line 28"/>
          <p:cNvSpPr>
            <a:spLocks noChangeShapeType="1"/>
          </p:cNvSpPr>
          <p:nvPr/>
        </p:nvSpPr>
        <p:spPr bwMode="auto">
          <a:xfrm flipH="1">
            <a:off x="5508625" y="6147559"/>
            <a:ext cx="381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93" name="Rectangle 29"/>
          <p:cNvSpPr>
            <a:spLocks noChangeArrowheads="1"/>
          </p:cNvSpPr>
          <p:nvPr/>
        </p:nvSpPr>
        <p:spPr bwMode="auto">
          <a:xfrm>
            <a:off x="5334000" y="6072947"/>
            <a:ext cx="128588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25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94" name="Line 30"/>
          <p:cNvSpPr>
            <a:spLocks noChangeShapeType="1"/>
          </p:cNvSpPr>
          <p:nvPr/>
        </p:nvSpPr>
        <p:spPr bwMode="auto">
          <a:xfrm flipH="1">
            <a:off x="5508625" y="5920547"/>
            <a:ext cx="381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95" name="Rectangle 31"/>
          <p:cNvSpPr>
            <a:spLocks noChangeArrowheads="1"/>
          </p:cNvSpPr>
          <p:nvPr/>
        </p:nvSpPr>
        <p:spPr bwMode="auto">
          <a:xfrm>
            <a:off x="5334000" y="5845934"/>
            <a:ext cx="12858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50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96" name="Line 32"/>
          <p:cNvSpPr>
            <a:spLocks noChangeShapeType="1"/>
          </p:cNvSpPr>
          <p:nvPr/>
        </p:nvSpPr>
        <p:spPr bwMode="auto">
          <a:xfrm flipH="1">
            <a:off x="5508625" y="5693534"/>
            <a:ext cx="381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97" name="Rectangle 33"/>
          <p:cNvSpPr>
            <a:spLocks noChangeArrowheads="1"/>
          </p:cNvSpPr>
          <p:nvPr/>
        </p:nvSpPr>
        <p:spPr bwMode="auto">
          <a:xfrm>
            <a:off x="5334000" y="5618922"/>
            <a:ext cx="128588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75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98" name="Line 34"/>
          <p:cNvSpPr>
            <a:spLocks noChangeShapeType="1"/>
          </p:cNvSpPr>
          <p:nvPr/>
        </p:nvSpPr>
        <p:spPr bwMode="auto">
          <a:xfrm flipH="1">
            <a:off x="5508625" y="5464934"/>
            <a:ext cx="381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99" name="Rectangle 35"/>
          <p:cNvSpPr>
            <a:spLocks noChangeArrowheads="1"/>
          </p:cNvSpPr>
          <p:nvPr/>
        </p:nvSpPr>
        <p:spPr bwMode="auto">
          <a:xfrm>
            <a:off x="5278438" y="5390322"/>
            <a:ext cx="1936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100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00" name="Line 36"/>
          <p:cNvSpPr>
            <a:spLocks noChangeShapeType="1"/>
          </p:cNvSpPr>
          <p:nvPr/>
        </p:nvSpPr>
        <p:spPr bwMode="auto">
          <a:xfrm flipH="1">
            <a:off x="5508625" y="5237922"/>
            <a:ext cx="381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401" name="Rectangle 37"/>
          <p:cNvSpPr>
            <a:spLocks noChangeArrowheads="1"/>
          </p:cNvSpPr>
          <p:nvPr/>
        </p:nvSpPr>
        <p:spPr bwMode="auto">
          <a:xfrm>
            <a:off x="5278438" y="5163309"/>
            <a:ext cx="1936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125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02" name="Line 38"/>
          <p:cNvSpPr>
            <a:spLocks noChangeShapeType="1"/>
          </p:cNvSpPr>
          <p:nvPr/>
        </p:nvSpPr>
        <p:spPr bwMode="auto">
          <a:xfrm flipH="1">
            <a:off x="5508625" y="5009322"/>
            <a:ext cx="381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403" name="Rectangle 39"/>
          <p:cNvSpPr>
            <a:spLocks noChangeArrowheads="1"/>
          </p:cNvSpPr>
          <p:nvPr/>
        </p:nvSpPr>
        <p:spPr bwMode="auto">
          <a:xfrm>
            <a:off x="5278438" y="4934709"/>
            <a:ext cx="1936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150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04" name="Line 40"/>
          <p:cNvSpPr>
            <a:spLocks noChangeShapeType="1"/>
          </p:cNvSpPr>
          <p:nvPr/>
        </p:nvSpPr>
        <p:spPr bwMode="auto">
          <a:xfrm flipH="1">
            <a:off x="5508625" y="4782309"/>
            <a:ext cx="381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405" name="Rectangle 41"/>
          <p:cNvSpPr>
            <a:spLocks noChangeArrowheads="1"/>
          </p:cNvSpPr>
          <p:nvPr/>
        </p:nvSpPr>
        <p:spPr bwMode="auto">
          <a:xfrm>
            <a:off x="5278438" y="4707697"/>
            <a:ext cx="1936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175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06" name="Rectangle 270"/>
          <p:cNvSpPr>
            <a:spLocks noChangeArrowheads="1"/>
          </p:cNvSpPr>
          <p:nvPr/>
        </p:nvSpPr>
        <p:spPr bwMode="auto">
          <a:xfrm rot="-5400000">
            <a:off x="4668044" y="5516528"/>
            <a:ext cx="94615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13-HODE (ng/ml)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1" name="TextBox 60"/>
          <p:cNvSpPr txBox="1"/>
          <p:nvPr/>
        </p:nvSpPr>
        <p:spPr>
          <a:xfrm>
            <a:off x="0" y="-70326"/>
            <a:ext cx="10406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en-GB" sz="1600" smtClean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564" name="TextBox 2"/>
          <p:cNvSpPr txBox="1">
            <a:spLocks noChangeArrowheads="1"/>
          </p:cNvSpPr>
          <p:nvPr/>
        </p:nvSpPr>
        <p:spPr bwMode="auto">
          <a:xfrm>
            <a:off x="-15081" y="6776683"/>
            <a:ext cx="35718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600" b="1" dirty="0">
                <a:latin typeface="Times New Roman" pitchFamily="18" charset="0"/>
                <a:cs typeface="Times New Roman" pitchFamily="18" charset="0"/>
              </a:rPr>
              <a:t>m</a:t>
            </a:r>
          </a:p>
        </p:txBody>
      </p:sp>
      <p:sp>
        <p:nvSpPr>
          <p:cNvPr id="565" name="TextBox 2"/>
          <p:cNvSpPr txBox="1">
            <a:spLocks noChangeArrowheads="1"/>
          </p:cNvSpPr>
          <p:nvPr/>
        </p:nvSpPr>
        <p:spPr bwMode="auto">
          <a:xfrm>
            <a:off x="1610519" y="6776683"/>
            <a:ext cx="2984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600" b="1">
                <a:latin typeface="Times New Roman" pitchFamily="18" charset="0"/>
                <a:cs typeface="Times New Roman" pitchFamily="18" charset="0"/>
              </a:rPr>
              <a:t>n</a:t>
            </a:r>
          </a:p>
        </p:txBody>
      </p:sp>
      <p:sp>
        <p:nvSpPr>
          <p:cNvPr id="566" name="Rectangle 6"/>
          <p:cNvSpPr>
            <a:spLocks noChangeArrowheads="1"/>
          </p:cNvSpPr>
          <p:nvPr/>
        </p:nvSpPr>
        <p:spPr bwMode="auto">
          <a:xfrm>
            <a:off x="624681" y="8568970"/>
            <a:ext cx="222250" cy="1588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7" name="Freeform 7"/>
          <p:cNvSpPr>
            <a:spLocks/>
          </p:cNvSpPr>
          <p:nvPr/>
        </p:nvSpPr>
        <p:spPr bwMode="auto">
          <a:xfrm>
            <a:off x="624681" y="8568970"/>
            <a:ext cx="220663" cy="0"/>
          </a:xfrm>
          <a:custGeom>
            <a:avLst/>
            <a:gdLst>
              <a:gd name="T0" fmla="*/ 0 w 181"/>
              <a:gd name="T1" fmla="*/ 0 w 181"/>
              <a:gd name="T2" fmla="*/ 2147483647 w 181"/>
              <a:gd name="T3" fmla="*/ 2147483647 w 181"/>
              <a:gd name="T4" fmla="*/ 0 60000 65536"/>
              <a:gd name="T5" fmla="*/ 0 60000 65536"/>
              <a:gd name="T6" fmla="*/ 0 60000 65536"/>
              <a:gd name="T7" fmla="*/ 0 60000 65536"/>
            </a:gdLst>
            <a:ahLst/>
            <a:cxnLst>
              <a:cxn ang="T4">
                <a:pos x="T0" y="0"/>
              </a:cxn>
              <a:cxn ang="T5">
                <a:pos x="T1" y="0"/>
              </a:cxn>
              <a:cxn ang="T6">
                <a:pos x="T2" y="0"/>
              </a:cxn>
              <a:cxn ang="T7">
                <a:pos x="T3" y="0"/>
              </a:cxn>
            </a:cxnLst>
            <a:rect l="0" t="0" r="r" b="b"/>
            <a:pathLst>
              <a:path w="181">
                <a:moveTo>
                  <a:pt x="0" y="0"/>
                </a:moveTo>
                <a:lnTo>
                  <a:pt x="0" y="0"/>
                </a:lnTo>
                <a:lnTo>
                  <a:pt x="181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68" name="Rectangle 8"/>
          <p:cNvSpPr>
            <a:spLocks noChangeArrowheads="1"/>
          </p:cNvSpPr>
          <p:nvPr/>
        </p:nvSpPr>
        <p:spPr bwMode="auto">
          <a:xfrm>
            <a:off x="961231" y="8172095"/>
            <a:ext cx="219075" cy="3968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9" name="Freeform 10"/>
          <p:cNvSpPr>
            <a:spLocks/>
          </p:cNvSpPr>
          <p:nvPr/>
        </p:nvSpPr>
        <p:spPr bwMode="auto">
          <a:xfrm>
            <a:off x="1016794" y="7999058"/>
            <a:ext cx="107950" cy="0"/>
          </a:xfrm>
          <a:custGeom>
            <a:avLst/>
            <a:gdLst>
              <a:gd name="T0" fmla="*/ 0 w 90"/>
              <a:gd name="T1" fmla="*/ 2147483647 w 90"/>
              <a:gd name="T2" fmla="*/ 0 w 90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90">
                <a:moveTo>
                  <a:pt x="0" y="0"/>
                </a:moveTo>
                <a:lnTo>
                  <a:pt x="90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70" name="Line 11"/>
          <p:cNvSpPr>
            <a:spLocks noChangeShapeType="1"/>
          </p:cNvSpPr>
          <p:nvPr/>
        </p:nvSpPr>
        <p:spPr bwMode="auto">
          <a:xfrm>
            <a:off x="1070769" y="7999058"/>
            <a:ext cx="0" cy="1730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71" name="Rectangle 12"/>
          <p:cNvSpPr>
            <a:spLocks noChangeArrowheads="1"/>
          </p:cNvSpPr>
          <p:nvPr/>
        </p:nvSpPr>
        <p:spPr bwMode="auto">
          <a:xfrm>
            <a:off x="1294606" y="7559320"/>
            <a:ext cx="222250" cy="100965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2" name="Freeform 14"/>
          <p:cNvSpPr>
            <a:spLocks/>
          </p:cNvSpPr>
          <p:nvPr/>
        </p:nvSpPr>
        <p:spPr bwMode="auto">
          <a:xfrm>
            <a:off x="1350169" y="7032270"/>
            <a:ext cx="111125" cy="0"/>
          </a:xfrm>
          <a:custGeom>
            <a:avLst/>
            <a:gdLst>
              <a:gd name="T0" fmla="*/ 0 w 90"/>
              <a:gd name="T1" fmla="*/ 2147483647 w 90"/>
              <a:gd name="T2" fmla="*/ 0 w 90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90">
                <a:moveTo>
                  <a:pt x="0" y="0"/>
                </a:moveTo>
                <a:lnTo>
                  <a:pt x="90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73" name="Line 15"/>
          <p:cNvSpPr>
            <a:spLocks noChangeShapeType="1"/>
          </p:cNvSpPr>
          <p:nvPr/>
        </p:nvSpPr>
        <p:spPr bwMode="auto">
          <a:xfrm>
            <a:off x="1407319" y="7032270"/>
            <a:ext cx="0" cy="527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74" name="Line 16"/>
          <p:cNvSpPr>
            <a:spLocks noChangeShapeType="1"/>
          </p:cNvSpPr>
          <p:nvPr/>
        </p:nvSpPr>
        <p:spPr bwMode="auto">
          <a:xfrm>
            <a:off x="569119" y="8568970"/>
            <a:ext cx="10033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75" name="Rectangle 18"/>
          <p:cNvSpPr>
            <a:spLocks noChangeArrowheads="1"/>
          </p:cNvSpPr>
          <p:nvPr/>
        </p:nvSpPr>
        <p:spPr bwMode="auto">
          <a:xfrm rot="-2700000">
            <a:off x="488156" y="8773758"/>
            <a:ext cx="2698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Naive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6" name="Rectangle 20"/>
          <p:cNvSpPr>
            <a:spLocks noChangeArrowheads="1"/>
          </p:cNvSpPr>
          <p:nvPr/>
        </p:nvSpPr>
        <p:spPr bwMode="auto">
          <a:xfrm rot="-2700000">
            <a:off x="827881" y="8778520"/>
            <a:ext cx="2571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Sham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7" name="Rectangle 22"/>
          <p:cNvSpPr>
            <a:spLocks noChangeArrowheads="1"/>
          </p:cNvSpPr>
          <p:nvPr/>
        </p:nvSpPr>
        <p:spPr bwMode="auto">
          <a:xfrm rot="-2700000">
            <a:off x="1204119" y="8748358"/>
            <a:ext cx="22542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BDL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8" name="Line 23"/>
          <p:cNvSpPr>
            <a:spLocks noChangeShapeType="1"/>
          </p:cNvSpPr>
          <p:nvPr/>
        </p:nvSpPr>
        <p:spPr bwMode="auto">
          <a:xfrm flipV="1">
            <a:off x="569119" y="6976708"/>
            <a:ext cx="0" cy="15922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79" name="Line 24"/>
          <p:cNvSpPr>
            <a:spLocks noChangeShapeType="1"/>
          </p:cNvSpPr>
          <p:nvPr/>
        </p:nvSpPr>
        <p:spPr bwMode="auto">
          <a:xfrm flipH="1">
            <a:off x="526256" y="8568970"/>
            <a:ext cx="4286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80" name="Rectangle 25"/>
          <p:cNvSpPr>
            <a:spLocks noChangeArrowheads="1"/>
          </p:cNvSpPr>
          <p:nvPr/>
        </p:nvSpPr>
        <p:spPr bwMode="auto">
          <a:xfrm>
            <a:off x="450056" y="8494358"/>
            <a:ext cx="55563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1" name="Line 26"/>
          <p:cNvSpPr>
            <a:spLocks noChangeShapeType="1"/>
          </p:cNvSpPr>
          <p:nvPr/>
        </p:nvSpPr>
        <p:spPr bwMode="auto">
          <a:xfrm flipH="1">
            <a:off x="526256" y="8341958"/>
            <a:ext cx="4286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82" name="Rectangle 27"/>
          <p:cNvSpPr>
            <a:spLocks noChangeArrowheads="1"/>
          </p:cNvSpPr>
          <p:nvPr/>
        </p:nvSpPr>
        <p:spPr bwMode="auto">
          <a:xfrm>
            <a:off x="305594" y="8267345"/>
            <a:ext cx="141287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0.5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3" name="Line 28"/>
          <p:cNvSpPr>
            <a:spLocks noChangeShapeType="1"/>
          </p:cNvSpPr>
          <p:nvPr/>
        </p:nvSpPr>
        <p:spPr bwMode="auto">
          <a:xfrm flipH="1">
            <a:off x="526256" y="8113358"/>
            <a:ext cx="4286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84" name="Rectangle 29"/>
          <p:cNvSpPr>
            <a:spLocks noChangeArrowheads="1"/>
          </p:cNvSpPr>
          <p:nvPr/>
        </p:nvSpPr>
        <p:spPr bwMode="auto">
          <a:xfrm>
            <a:off x="305594" y="8038745"/>
            <a:ext cx="141287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1.0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5" name="Line 30"/>
          <p:cNvSpPr>
            <a:spLocks noChangeShapeType="1"/>
          </p:cNvSpPr>
          <p:nvPr/>
        </p:nvSpPr>
        <p:spPr bwMode="auto">
          <a:xfrm flipH="1">
            <a:off x="526256" y="7887933"/>
            <a:ext cx="4286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86" name="Rectangle 31"/>
          <p:cNvSpPr>
            <a:spLocks noChangeArrowheads="1"/>
          </p:cNvSpPr>
          <p:nvPr/>
        </p:nvSpPr>
        <p:spPr bwMode="auto">
          <a:xfrm>
            <a:off x="305594" y="7813320"/>
            <a:ext cx="141287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1.5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7" name="Line 32"/>
          <p:cNvSpPr>
            <a:spLocks noChangeShapeType="1"/>
          </p:cNvSpPr>
          <p:nvPr/>
        </p:nvSpPr>
        <p:spPr bwMode="auto">
          <a:xfrm flipH="1">
            <a:off x="526256" y="7659333"/>
            <a:ext cx="4286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88" name="Rectangle 33"/>
          <p:cNvSpPr>
            <a:spLocks noChangeArrowheads="1"/>
          </p:cNvSpPr>
          <p:nvPr/>
        </p:nvSpPr>
        <p:spPr bwMode="auto">
          <a:xfrm>
            <a:off x="305594" y="7584720"/>
            <a:ext cx="141287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2.0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9" name="Line 34"/>
          <p:cNvSpPr>
            <a:spLocks noChangeShapeType="1"/>
          </p:cNvSpPr>
          <p:nvPr/>
        </p:nvSpPr>
        <p:spPr bwMode="auto">
          <a:xfrm flipH="1">
            <a:off x="526256" y="7432320"/>
            <a:ext cx="4286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90" name="Rectangle 35"/>
          <p:cNvSpPr>
            <a:spLocks noChangeArrowheads="1"/>
          </p:cNvSpPr>
          <p:nvPr/>
        </p:nvSpPr>
        <p:spPr bwMode="auto">
          <a:xfrm>
            <a:off x="305594" y="7357708"/>
            <a:ext cx="141287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2.5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1" name="Line 36"/>
          <p:cNvSpPr>
            <a:spLocks noChangeShapeType="1"/>
          </p:cNvSpPr>
          <p:nvPr/>
        </p:nvSpPr>
        <p:spPr bwMode="auto">
          <a:xfrm flipH="1">
            <a:off x="526256" y="7205308"/>
            <a:ext cx="4286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92" name="Rectangle 37"/>
          <p:cNvSpPr>
            <a:spLocks noChangeArrowheads="1"/>
          </p:cNvSpPr>
          <p:nvPr/>
        </p:nvSpPr>
        <p:spPr bwMode="auto">
          <a:xfrm>
            <a:off x="305594" y="7130695"/>
            <a:ext cx="141287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3.0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" name="Line 38"/>
          <p:cNvSpPr>
            <a:spLocks noChangeShapeType="1"/>
          </p:cNvSpPr>
          <p:nvPr/>
        </p:nvSpPr>
        <p:spPr bwMode="auto">
          <a:xfrm flipH="1">
            <a:off x="526256" y="6978295"/>
            <a:ext cx="4286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94" name="Rectangle 39"/>
          <p:cNvSpPr>
            <a:spLocks noChangeArrowheads="1"/>
          </p:cNvSpPr>
          <p:nvPr/>
        </p:nvSpPr>
        <p:spPr bwMode="auto">
          <a:xfrm>
            <a:off x="305594" y="6903683"/>
            <a:ext cx="141287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3.5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5" name="Rectangle 270"/>
          <p:cNvSpPr>
            <a:spLocks noChangeArrowheads="1"/>
          </p:cNvSpPr>
          <p:nvPr/>
        </p:nvSpPr>
        <p:spPr bwMode="auto">
          <a:xfrm rot="-5400000">
            <a:off x="-362744" y="7684733"/>
            <a:ext cx="1052513" cy="13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10-HDOHA (ng/ml)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6" name="Rectangle 48"/>
          <p:cNvSpPr>
            <a:spLocks noChangeArrowheads="1"/>
          </p:cNvSpPr>
          <p:nvPr/>
        </p:nvSpPr>
        <p:spPr bwMode="auto">
          <a:xfrm>
            <a:off x="2232819" y="8572145"/>
            <a:ext cx="228600" cy="1588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7" name="Freeform 49"/>
          <p:cNvSpPr>
            <a:spLocks/>
          </p:cNvSpPr>
          <p:nvPr/>
        </p:nvSpPr>
        <p:spPr bwMode="auto">
          <a:xfrm>
            <a:off x="2232819" y="8572145"/>
            <a:ext cx="228600" cy="0"/>
          </a:xfrm>
          <a:custGeom>
            <a:avLst/>
            <a:gdLst>
              <a:gd name="T0" fmla="*/ 0 w 181"/>
              <a:gd name="T1" fmla="*/ 0 w 181"/>
              <a:gd name="T2" fmla="*/ 2147483647 w 181"/>
              <a:gd name="T3" fmla="*/ 2147483647 w 181"/>
              <a:gd name="T4" fmla="*/ 0 60000 65536"/>
              <a:gd name="T5" fmla="*/ 0 60000 65536"/>
              <a:gd name="T6" fmla="*/ 0 60000 65536"/>
              <a:gd name="T7" fmla="*/ 0 60000 65536"/>
            </a:gdLst>
            <a:ahLst/>
            <a:cxnLst>
              <a:cxn ang="T4">
                <a:pos x="T0" y="0"/>
              </a:cxn>
              <a:cxn ang="T5">
                <a:pos x="T1" y="0"/>
              </a:cxn>
              <a:cxn ang="T6">
                <a:pos x="T2" y="0"/>
              </a:cxn>
              <a:cxn ang="T7">
                <a:pos x="T3" y="0"/>
              </a:cxn>
            </a:cxnLst>
            <a:rect l="0" t="0" r="r" b="b"/>
            <a:pathLst>
              <a:path w="181">
                <a:moveTo>
                  <a:pt x="0" y="0"/>
                </a:moveTo>
                <a:lnTo>
                  <a:pt x="0" y="0"/>
                </a:lnTo>
                <a:lnTo>
                  <a:pt x="181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98" name="Rectangle 50"/>
          <p:cNvSpPr>
            <a:spLocks noChangeArrowheads="1"/>
          </p:cNvSpPr>
          <p:nvPr/>
        </p:nvSpPr>
        <p:spPr bwMode="auto">
          <a:xfrm>
            <a:off x="2580481" y="8280045"/>
            <a:ext cx="230188" cy="29210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9" name="Freeform 52"/>
          <p:cNvSpPr>
            <a:spLocks/>
          </p:cNvSpPr>
          <p:nvPr/>
        </p:nvSpPr>
        <p:spPr bwMode="auto">
          <a:xfrm>
            <a:off x="2637631" y="8140345"/>
            <a:ext cx="114300" cy="0"/>
          </a:xfrm>
          <a:custGeom>
            <a:avLst/>
            <a:gdLst>
              <a:gd name="T0" fmla="*/ 0 w 90"/>
              <a:gd name="T1" fmla="*/ 2147483647 w 90"/>
              <a:gd name="T2" fmla="*/ 0 w 90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90">
                <a:moveTo>
                  <a:pt x="0" y="0"/>
                </a:moveTo>
                <a:lnTo>
                  <a:pt x="90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00" name="Line 53"/>
          <p:cNvSpPr>
            <a:spLocks noChangeShapeType="1"/>
          </p:cNvSpPr>
          <p:nvPr/>
        </p:nvSpPr>
        <p:spPr bwMode="auto">
          <a:xfrm>
            <a:off x="2696369" y="8140345"/>
            <a:ext cx="0" cy="1397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01" name="Rectangle 54"/>
          <p:cNvSpPr>
            <a:spLocks noChangeArrowheads="1"/>
          </p:cNvSpPr>
          <p:nvPr/>
        </p:nvSpPr>
        <p:spPr bwMode="auto">
          <a:xfrm>
            <a:off x="2929731" y="7576783"/>
            <a:ext cx="227013" cy="9953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2" name="Freeform 55"/>
          <p:cNvSpPr>
            <a:spLocks/>
          </p:cNvSpPr>
          <p:nvPr/>
        </p:nvSpPr>
        <p:spPr bwMode="auto">
          <a:xfrm>
            <a:off x="2929731" y="7576783"/>
            <a:ext cx="227013" cy="995362"/>
          </a:xfrm>
          <a:custGeom>
            <a:avLst/>
            <a:gdLst>
              <a:gd name="T0" fmla="*/ 0 w 181"/>
              <a:gd name="T1" fmla="*/ 2147483647 h 720"/>
              <a:gd name="T2" fmla="*/ 0 w 181"/>
              <a:gd name="T3" fmla="*/ 0 h 720"/>
              <a:gd name="T4" fmla="*/ 2147483647 w 181"/>
              <a:gd name="T5" fmla="*/ 0 h 720"/>
              <a:gd name="T6" fmla="*/ 2147483647 w 181"/>
              <a:gd name="T7" fmla="*/ 2147483647 h 72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81" h="720">
                <a:moveTo>
                  <a:pt x="0" y="720"/>
                </a:moveTo>
                <a:lnTo>
                  <a:pt x="0" y="0"/>
                </a:lnTo>
                <a:lnTo>
                  <a:pt x="181" y="0"/>
                </a:lnTo>
                <a:lnTo>
                  <a:pt x="181" y="72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03" name="Freeform 56"/>
          <p:cNvSpPr>
            <a:spLocks/>
          </p:cNvSpPr>
          <p:nvPr/>
        </p:nvSpPr>
        <p:spPr bwMode="auto">
          <a:xfrm>
            <a:off x="2986881" y="7105295"/>
            <a:ext cx="112713" cy="0"/>
          </a:xfrm>
          <a:custGeom>
            <a:avLst/>
            <a:gdLst>
              <a:gd name="T0" fmla="*/ 0 w 90"/>
              <a:gd name="T1" fmla="*/ 2147483647 w 90"/>
              <a:gd name="T2" fmla="*/ 0 w 90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90">
                <a:moveTo>
                  <a:pt x="0" y="0"/>
                </a:moveTo>
                <a:lnTo>
                  <a:pt x="90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04" name="Line 57"/>
          <p:cNvSpPr>
            <a:spLocks noChangeShapeType="1"/>
          </p:cNvSpPr>
          <p:nvPr/>
        </p:nvSpPr>
        <p:spPr bwMode="auto">
          <a:xfrm>
            <a:off x="3042444" y="7105295"/>
            <a:ext cx="0" cy="4714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05" name="Line 58"/>
          <p:cNvSpPr>
            <a:spLocks noChangeShapeType="1"/>
          </p:cNvSpPr>
          <p:nvPr/>
        </p:nvSpPr>
        <p:spPr bwMode="auto">
          <a:xfrm>
            <a:off x="2175669" y="8572145"/>
            <a:ext cx="10414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06" name="Rectangle 60"/>
          <p:cNvSpPr>
            <a:spLocks noChangeArrowheads="1"/>
          </p:cNvSpPr>
          <p:nvPr/>
        </p:nvSpPr>
        <p:spPr bwMode="auto">
          <a:xfrm rot="-2700000">
            <a:off x="2091531" y="8776933"/>
            <a:ext cx="280988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Naive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7" name="Rectangle 62"/>
          <p:cNvSpPr>
            <a:spLocks noChangeArrowheads="1"/>
          </p:cNvSpPr>
          <p:nvPr/>
        </p:nvSpPr>
        <p:spPr bwMode="auto">
          <a:xfrm rot="-2700000">
            <a:off x="2443956" y="8781695"/>
            <a:ext cx="265113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Sham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8" name="Rectangle 64"/>
          <p:cNvSpPr>
            <a:spLocks noChangeArrowheads="1"/>
          </p:cNvSpPr>
          <p:nvPr/>
        </p:nvSpPr>
        <p:spPr bwMode="auto">
          <a:xfrm rot="-2700000">
            <a:off x="2834481" y="8751533"/>
            <a:ext cx="233363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BDL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9" name="Line 65"/>
          <p:cNvSpPr>
            <a:spLocks noChangeShapeType="1"/>
          </p:cNvSpPr>
          <p:nvPr/>
        </p:nvSpPr>
        <p:spPr bwMode="auto">
          <a:xfrm flipV="1">
            <a:off x="2175669" y="6979883"/>
            <a:ext cx="0" cy="15922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10" name="Line 66"/>
          <p:cNvSpPr>
            <a:spLocks noChangeShapeType="1"/>
          </p:cNvSpPr>
          <p:nvPr/>
        </p:nvSpPr>
        <p:spPr bwMode="auto">
          <a:xfrm flipH="1">
            <a:off x="2131219" y="8572145"/>
            <a:ext cx="444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11" name="Rectangle 67"/>
          <p:cNvSpPr>
            <a:spLocks noChangeArrowheads="1"/>
          </p:cNvSpPr>
          <p:nvPr/>
        </p:nvSpPr>
        <p:spPr bwMode="auto">
          <a:xfrm>
            <a:off x="1997869" y="8497533"/>
            <a:ext cx="58737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2" name="Line 68"/>
          <p:cNvSpPr>
            <a:spLocks noChangeShapeType="1"/>
          </p:cNvSpPr>
          <p:nvPr/>
        </p:nvSpPr>
        <p:spPr bwMode="auto">
          <a:xfrm flipH="1">
            <a:off x="2131219" y="8254645"/>
            <a:ext cx="444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13" name="Rectangle 69"/>
          <p:cNvSpPr>
            <a:spLocks noChangeArrowheads="1"/>
          </p:cNvSpPr>
          <p:nvPr/>
        </p:nvSpPr>
        <p:spPr bwMode="auto">
          <a:xfrm>
            <a:off x="1997869" y="8180033"/>
            <a:ext cx="58737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" name="Line 70"/>
          <p:cNvSpPr>
            <a:spLocks noChangeShapeType="1"/>
          </p:cNvSpPr>
          <p:nvPr/>
        </p:nvSpPr>
        <p:spPr bwMode="auto">
          <a:xfrm flipH="1">
            <a:off x="2131219" y="7935558"/>
            <a:ext cx="444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15" name="Rectangle 71"/>
          <p:cNvSpPr>
            <a:spLocks noChangeArrowheads="1"/>
          </p:cNvSpPr>
          <p:nvPr/>
        </p:nvSpPr>
        <p:spPr bwMode="auto">
          <a:xfrm>
            <a:off x="1997869" y="7860945"/>
            <a:ext cx="58737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6" name="Line 72"/>
          <p:cNvSpPr>
            <a:spLocks noChangeShapeType="1"/>
          </p:cNvSpPr>
          <p:nvPr/>
        </p:nvSpPr>
        <p:spPr bwMode="auto">
          <a:xfrm flipH="1">
            <a:off x="2131219" y="7616470"/>
            <a:ext cx="444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17" name="Rectangle 73"/>
          <p:cNvSpPr>
            <a:spLocks noChangeArrowheads="1"/>
          </p:cNvSpPr>
          <p:nvPr/>
        </p:nvSpPr>
        <p:spPr bwMode="auto">
          <a:xfrm>
            <a:off x="1997869" y="7541858"/>
            <a:ext cx="58737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8" name="Line 74"/>
          <p:cNvSpPr>
            <a:spLocks noChangeShapeType="1"/>
          </p:cNvSpPr>
          <p:nvPr/>
        </p:nvSpPr>
        <p:spPr bwMode="auto">
          <a:xfrm flipH="1">
            <a:off x="2131219" y="7298970"/>
            <a:ext cx="444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19" name="Rectangle 75"/>
          <p:cNvSpPr>
            <a:spLocks noChangeArrowheads="1"/>
          </p:cNvSpPr>
          <p:nvPr/>
        </p:nvSpPr>
        <p:spPr bwMode="auto">
          <a:xfrm>
            <a:off x="1997869" y="7224358"/>
            <a:ext cx="58737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0" name="Line 76"/>
          <p:cNvSpPr>
            <a:spLocks noChangeShapeType="1"/>
          </p:cNvSpPr>
          <p:nvPr/>
        </p:nvSpPr>
        <p:spPr bwMode="auto">
          <a:xfrm flipH="1">
            <a:off x="2131219" y="6981470"/>
            <a:ext cx="444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21" name="Rectangle 77"/>
          <p:cNvSpPr>
            <a:spLocks noChangeArrowheads="1"/>
          </p:cNvSpPr>
          <p:nvPr/>
        </p:nvSpPr>
        <p:spPr bwMode="auto">
          <a:xfrm>
            <a:off x="1997869" y="6906858"/>
            <a:ext cx="58737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2" name="Rectangle 270"/>
          <p:cNvSpPr>
            <a:spLocks noChangeArrowheads="1"/>
          </p:cNvSpPr>
          <p:nvPr/>
        </p:nvSpPr>
        <p:spPr bwMode="auto">
          <a:xfrm rot="-5400000">
            <a:off x="1320006" y="7727595"/>
            <a:ext cx="1054100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13-HDOHA (ng/ml)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3" name="Rectangle 86"/>
          <p:cNvSpPr>
            <a:spLocks noChangeArrowheads="1"/>
          </p:cNvSpPr>
          <p:nvPr/>
        </p:nvSpPr>
        <p:spPr bwMode="auto">
          <a:xfrm>
            <a:off x="3839369" y="8568970"/>
            <a:ext cx="252412" cy="1588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4" name="Freeform 87"/>
          <p:cNvSpPr>
            <a:spLocks/>
          </p:cNvSpPr>
          <p:nvPr/>
        </p:nvSpPr>
        <p:spPr bwMode="auto">
          <a:xfrm>
            <a:off x="3839369" y="8568970"/>
            <a:ext cx="250825" cy="0"/>
          </a:xfrm>
          <a:custGeom>
            <a:avLst/>
            <a:gdLst>
              <a:gd name="T0" fmla="*/ 0 w 181"/>
              <a:gd name="T1" fmla="*/ 0 w 181"/>
              <a:gd name="T2" fmla="*/ 2147483647 w 181"/>
              <a:gd name="T3" fmla="*/ 2147483647 w 181"/>
              <a:gd name="T4" fmla="*/ 0 60000 65536"/>
              <a:gd name="T5" fmla="*/ 0 60000 65536"/>
              <a:gd name="T6" fmla="*/ 0 60000 65536"/>
              <a:gd name="T7" fmla="*/ 0 60000 65536"/>
            </a:gdLst>
            <a:ahLst/>
            <a:cxnLst>
              <a:cxn ang="T4">
                <a:pos x="T0" y="0"/>
              </a:cxn>
              <a:cxn ang="T5">
                <a:pos x="T1" y="0"/>
              </a:cxn>
              <a:cxn ang="T6">
                <a:pos x="T2" y="0"/>
              </a:cxn>
              <a:cxn ang="T7">
                <a:pos x="T3" y="0"/>
              </a:cxn>
            </a:cxnLst>
            <a:rect l="0" t="0" r="r" b="b"/>
            <a:pathLst>
              <a:path w="181">
                <a:moveTo>
                  <a:pt x="0" y="0"/>
                </a:moveTo>
                <a:lnTo>
                  <a:pt x="0" y="0"/>
                </a:lnTo>
                <a:lnTo>
                  <a:pt x="181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25" name="Rectangle 88"/>
          <p:cNvSpPr>
            <a:spLocks noChangeArrowheads="1"/>
          </p:cNvSpPr>
          <p:nvPr/>
        </p:nvSpPr>
        <p:spPr bwMode="auto">
          <a:xfrm>
            <a:off x="4221956" y="7987945"/>
            <a:ext cx="250825" cy="5810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6" name="Freeform 89"/>
          <p:cNvSpPr>
            <a:spLocks/>
          </p:cNvSpPr>
          <p:nvPr/>
        </p:nvSpPr>
        <p:spPr bwMode="auto">
          <a:xfrm>
            <a:off x="4221956" y="7987945"/>
            <a:ext cx="249238" cy="581025"/>
          </a:xfrm>
          <a:custGeom>
            <a:avLst/>
            <a:gdLst>
              <a:gd name="T0" fmla="*/ 0 w 181"/>
              <a:gd name="T1" fmla="*/ 2147483647 h 420"/>
              <a:gd name="T2" fmla="*/ 0 w 181"/>
              <a:gd name="T3" fmla="*/ 0 h 420"/>
              <a:gd name="T4" fmla="*/ 2147483647 w 181"/>
              <a:gd name="T5" fmla="*/ 0 h 420"/>
              <a:gd name="T6" fmla="*/ 2147483647 w 181"/>
              <a:gd name="T7" fmla="*/ 2147483647 h 42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81" h="420">
                <a:moveTo>
                  <a:pt x="0" y="420"/>
                </a:moveTo>
                <a:lnTo>
                  <a:pt x="0" y="0"/>
                </a:lnTo>
                <a:lnTo>
                  <a:pt x="181" y="0"/>
                </a:lnTo>
                <a:lnTo>
                  <a:pt x="181" y="42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27" name="Freeform 90"/>
          <p:cNvSpPr>
            <a:spLocks/>
          </p:cNvSpPr>
          <p:nvPr/>
        </p:nvSpPr>
        <p:spPr bwMode="auto">
          <a:xfrm>
            <a:off x="4285456" y="7716483"/>
            <a:ext cx="123825" cy="0"/>
          </a:xfrm>
          <a:custGeom>
            <a:avLst/>
            <a:gdLst>
              <a:gd name="T0" fmla="*/ 0 w 90"/>
              <a:gd name="T1" fmla="*/ 2147483647 w 90"/>
              <a:gd name="T2" fmla="*/ 0 w 90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90">
                <a:moveTo>
                  <a:pt x="0" y="0"/>
                </a:moveTo>
                <a:lnTo>
                  <a:pt x="90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28" name="Line 91"/>
          <p:cNvSpPr>
            <a:spLocks noChangeShapeType="1"/>
          </p:cNvSpPr>
          <p:nvPr/>
        </p:nvSpPr>
        <p:spPr bwMode="auto">
          <a:xfrm>
            <a:off x="4347369" y="7716483"/>
            <a:ext cx="0" cy="2714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29" name="Rectangle 92"/>
          <p:cNvSpPr>
            <a:spLocks noChangeArrowheads="1"/>
          </p:cNvSpPr>
          <p:nvPr/>
        </p:nvSpPr>
        <p:spPr bwMode="auto">
          <a:xfrm>
            <a:off x="4602956" y="7733945"/>
            <a:ext cx="252413" cy="835025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0" name="Freeform 94"/>
          <p:cNvSpPr>
            <a:spLocks/>
          </p:cNvSpPr>
          <p:nvPr/>
        </p:nvSpPr>
        <p:spPr bwMode="auto">
          <a:xfrm>
            <a:off x="4666456" y="7111645"/>
            <a:ext cx="125413" cy="0"/>
          </a:xfrm>
          <a:custGeom>
            <a:avLst/>
            <a:gdLst>
              <a:gd name="T0" fmla="*/ 0 w 90"/>
              <a:gd name="T1" fmla="*/ 2147483647 w 90"/>
              <a:gd name="T2" fmla="*/ 0 w 90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90">
                <a:moveTo>
                  <a:pt x="0" y="0"/>
                </a:moveTo>
                <a:lnTo>
                  <a:pt x="90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31" name="Line 95"/>
          <p:cNvSpPr>
            <a:spLocks noChangeShapeType="1"/>
          </p:cNvSpPr>
          <p:nvPr/>
        </p:nvSpPr>
        <p:spPr bwMode="auto">
          <a:xfrm>
            <a:off x="4728369" y="7111645"/>
            <a:ext cx="0" cy="6223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32" name="Line 96"/>
          <p:cNvSpPr>
            <a:spLocks noChangeShapeType="1"/>
          </p:cNvSpPr>
          <p:nvPr/>
        </p:nvSpPr>
        <p:spPr bwMode="auto">
          <a:xfrm>
            <a:off x="3775869" y="8568970"/>
            <a:ext cx="11430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33" name="Rectangle 98"/>
          <p:cNvSpPr>
            <a:spLocks noChangeArrowheads="1"/>
          </p:cNvSpPr>
          <p:nvPr/>
        </p:nvSpPr>
        <p:spPr bwMode="auto">
          <a:xfrm rot="-2700000">
            <a:off x="3683794" y="8773758"/>
            <a:ext cx="3079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Naive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4" name="Rectangle 100"/>
          <p:cNvSpPr>
            <a:spLocks noChangeArrowheads="1"/>
          </p:cNvSpPr>
          <p:nvPr/>
        </p:nvSpPr>
        <p:spPr bwMode="auto">
          <a:xfrm rot="-2700000">
            <a:off x="4071144" y="8778520"/>
            <a:ext cx="2921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Sham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5" name="Rectangle 102"/>
          <p:cNvSpPr>
            <a:spLocks noChangeArrowheads="1"/>
          </p:cNvSpPr>
          <p:nvPr/>
        </p:nvSpPr>
        <p:spPr bwMode="auto">
          <a:xfrm rot="-2700000">
            <a:off x="4499769" y="8748358"/>
            <a:ext cx="2571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BDL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6" name="Line 103"/>
          <p:cNvSpPr>
            <a:spLocks noChangeShapeType="1"/>
          </p:cNvSpPr>
          <p:nvPr/>
        </p:nvSpPr>
        <p:spPr bwMode="auto">
          <a:xfrm flipV="1">
            <a:off x="3775869" y="6976708"/>
            <a:ext cx="0" cy="15922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37" name="Line 104"/>
          <p:cNvSpPr>
            <a:spLocks noChangeShapeType="1"/>
          </p:cNvSpPr>
          <p:nvPr/>
        </p:nvSpPr>
        <p:spPr bwMode="auto">
          <a:xfrm flipH="1">
            <a:off x="3728244" y="8568970"/>
            <a:ext cx="4762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38" name="Rectangle 105"/>
          <p:cNvSpPr>
            <a:spLocks noChangeArrowheads="1"/>
          </p:cNvSpPr>
          <p:nvPr/>
        </p:nvSpPr>
        <p:spPr bwMode="auto">
          <a:xfrm>
            <a:off x="3606006" y="8494358"/>
            <a:ext cx="65088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9" name="Line 106"/>
          <p:cNvSpPr>
            <a:spLocks noChangeShapeType="1"/>
          </p:cNvSpPr>
          <p:nvPr/>
        </p:nvSpPr>
        <p:spPr bwMode="auto">
          <a:xfrm flipH="1">
            <a:off x="3728244" y="7773633"/>
            <a:ext cx="4762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40" name="Rectangle 107"/>
          <p:cNvSpPr>
            <a:spLocks noChangeArrowheads="1"/>
          </p:cNvSpPr>
          <p:nvPr/>
        </p:nvSpPr>
        <p:spPr bwMode="auto">
          <a:xfrm>
            <a:off x="3534569" y="7699020"/>
            <a:ext cx="128587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1" name="Line 108"/>
          <p:cNvSpPr>
            <a:spLocks noChangeShapeType="1"/>
          </p:cNvSpPr>
          <p:nvPr/>
        </p:nvSpPr>
        <p:spPr bwMode="auto">
          <a:xfrm flipH="1">
            <a:off x="3728244" y="6978295"/>
            <a:ext cx="4762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42" name="Rectangle 109"/>
          <p:cNvSpPr>
            <a:spLocks noChangeArrowheads="1"/>
          </p:cNvSpPr>
          <p:nvPr/>
        </p:nvSpPr>
        <p:spPr bwMode="auto">
          <a:xfrm>
            <a:off x="3534569" y="6903683"/>
            <a:ext cx="128587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3" name="Rectangle 270"/>
          <p:cNvSpPr>
            <a:spLocks noChangeArrowheads="1"/>
          </p:cNvSpPr>
          <p:nvPr/>
        </p:nvSpPr>
        <p:spPr bwMode="auto">
          <a:xfrm rot="-5400000">
            <a:off x="2800350" y="7676001"/>
            <a:ext cx="11176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14 - HDOHA (ng/ml)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4" name="Freeform 121"/>
          <p:cNvSpPr>
            <a:spLocks/>
          </p:cNvSpPr>
          <p:nvPr/>
        </p:nvSpPr>
        <p:spPr bwMode="auto">
          <a:xfrm>
            <a:off x="6034881" y="8259408"/>
            <a:ext cx="249238" cy="304800"/>
          </a:xfrm>
          <a:custGeom>
            <a:avLst/>
            <a:gdLst>
              <a:gd name="T0" fmla="*/ 0 w 181"/>
              <a:gd name="T1" fmla="*/ 2147483647 h 220"/>
              <a:gd name="T2" fmla="*/ 0 w 181"/>
              <a:gd name="T3" fmla="*/ 0 h 220"/>
              <a:gd name="T4" fmla="*/ 2147483647 w 181"/>
              <a:gd name="T5" fmla="*/ 0 h 220"/>
              <a:gd name="T6" fmla="*/ 2147483647 w 181"/>
              <a:gd name="T7" fmla="*/ 2147483647 h 22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81" h="220">
                <a:moveTo>
                  <a:pt x="0" y="220"/>
                </a:moveTo>
                <a:lnTo>
                  <a:pt x="0" y="0"/>
                </a:lnTo>
                <a:lnTo>
                  <a:pt x="181" y="0"/>
                </a:lnTo>
                <a:lnTo>
                  <a:pt x="181" y="22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45" name="Freeform 122"/>
          <p:cNvSpPr>
            <a:spLocks/>
          </p:cNvSpPr>
          <p:nvPr/>
        </p:nvSpPr>
        <p:spPr bwMode="auto">
          <a:xfrm>
            <a:off x="6098381" y="8143520"/>
            <a:ext cx="123825" cy="0"/>
          </a:xfrm>
          <a:custGeom>
            <a:avLst/>
            <a:gdLst>
              <a:gd name="T0" fmla="*/ 0 w 90"/>
              <a:gd name="T1" fmla="*/ 2147483647 w 90"/>
              <a:gd name="T2" fmla="*/ 0 w 90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90">
                <a:moveTo>
                  <a:pt x="0" y="0"/>
                </a:moveTo>
                <a:lnTo>
                  <a:pt x="90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46" name="Line 123"/>
          <p:cNvSpPr>
            <a:spLocks noChangeShapeType="1"/>
          </p:cNvSpPr>
          <p:nvPr/>
        </p:nvSpPr>
        <p:spPr bwMode="auto">
          <a:xfrm>
            <a:off x="6160294" y="8143520"/>
            <a:ext cx="0" cy="1158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47" name="Rectangle 124"/>
          <p:cNvSpPr>
            <a:spLocks noChangeArrowheads="1"/>
          </p:cNvSpPr>
          <p:nvPr/>
        </p:nvSpPr>
        <p:spPr bwMode="auto">
          <a:xfrm>
            <a:off x="6415881" y="7492645"/>
            <a:ext cx="252413" cy="10715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8" name="Freeform 125"/>
          <p:cNvSpPr>
            <a:spLocks/>
          </p:cNvSpPr>
          <p:nvPr/>
        </p:nvSpPr>
        <p:spPr bwMode="auto">
          <a:xfrm>
            <a:off x="6415881" y="7492645"/>
            <a:ext cx="250825" cy="1071563"/>
          </a:xfrm>
          <a:custGeom>
            <a:avLst/>
            <a:gdLst>
              <a:gd name="T0" fmla="*/ 0 w 181"/>
              <a:gd name="T1" fmla="*/ 2147483647 h 775"/>
              <a:gd name="T2" fmla="*/ 0 w 181"/>
              <a:gd name="T3" fmla="*/ 0 h 775"/>
              <a:gd name="T4" fmla="*/ 2147483647 w 181"/>
              <a:gd name="T5" fmla="*/ 0 h 775"/>
              <a:gd name="T6" fmla="*/ 2147483647 w 181"/>
              <a:gd name="T7" fmla="*/ 2147483647 h 77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81" h="775">
                <a:moveTo>
                  <a:pt x="0" y="775"/>
                </a:moveTo>
                <a:lnTo>
                  <a:pt x="0" y="0"/>
                </a:lnTo>
                <a:lnTo>
                  <a:pt x="181" y="0"/>
                </a:lnTo>
                <a:lnTo>
                  <a:pt x="181" y="775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49" name="Freeform 126"/>
          <p:cNvSpPr>
            <a:spLocks/>
          </p:cNvSpPr>
          <p:nvPr/>
        </p:nvSpPr>
        <p:spPr bwMode="auto">
          <a:xfrm>
            <a:off x="6479381" y="7092595"/>
            <a:ext cx="125413" cy="0"/>
          </a:xfrm>
          <a:custGeom>
            <a:avLst/>
            <a:gdLst>
              <a:gd name="T0" fmla="*/ 0 w 90"/>
              <a:gd name="T1" fmla="*/ 2147483647 w 90"/>
              <a:gd name="T2" fmla="*/ 0 w 90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90">
                <a:moveTo>
                  <a:pt x="0" y="0"/>
                </a:moveTo>
                <a:lnTo>
                  <a:pt x="90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50" name="Line 127"/>
          <p:cNvSpPr>
            <a:spLocks noChangeShapeType="1"/>
          </p:cNvSpPr>
          <p:nvPr/>
        </p:nvSpPr>
        <p:spPr bwMode="auto">
          <a:xfrm>
            <a:off x="6541294" y="7092595"/>
            <a:ext cx="0" cy="400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51" name="Line 128"/>
          <p:cNvSpPr>
            <a:spLocks noChangeShapeType="1"/>
          </p:cNvSpPr>
          <p:nvPr/>
        </p:nvSpPr>
        <p:spPr bwMode="auto">
          <a:xfrm>
            <a:off x="5588794" y="8564208"/>
            <a:ext cx="11430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52" name="Rectangle 130"/>
          <p:cNvSpPr>
            <a:spLocks noChangeArrowheads="1"/>
          </p:cNvSpPr>
          <p:nvPr/>
        </p:nvSpPr>
        <p:spPr bwMode="auto">
          <a:xfrm rot="-2700000">
            <a:off x="5496719" y="8768995"/>
            <a:ext cx="30797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Naive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3" name="Rectangle 132"/>
          <p:cNvSpPr>
            <a:spLocks noChangeArrowheads="1"/>
          </p:cNvSpPr>
          <p:nvPr/>
        </p:nvSpPr>
        <p:spPr bwMode="auto">
          <a:xfrm rot="-2700000">
            <a:off x="5884069" y="8773758"/>
            <a:ext cx="2921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Sham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4" name="Rectangle 134"/>
          <p:cNvSpPr>
            <a:spLocks noChangeArrowheads="1"/>
          </p:cNvSpPr>
          <p:nvPr/>
        </p:nvSpPr>
        <p:spPr bwMode="auto">
          <a:xfrm rot="-2700000">
            <a:off x="6312694" y="8743595"/>
            <a:ext cx="255587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BDL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5" name="Line 135"/>
          <p:cNvSpPr>
            <a:spLocks noChangeShapeType="1"/>
          </p:cNvSpPr>
          <p:nvPr/>
        </p:nvSpPr>
        <p:spPr bwMode="auto">
          <a:xfrm flipV="1">
            <a:off x="5588794" y="6971945"/>
            <a:ext cx="0" cy="15922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56" name="Line 136"/>
          <p:cNvSpPr>
            <a:spLocks noChangeShapeType="1"/>
          </p:cNvSpPr>
          <p:nvPr/>
        </p:nvSpPr>
        <p:spPr bwMode="auto">
          <a:xfrm flipH="1">
            <a:off x="5541169" y="8564208"/>
            <a:ext cx="4762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57" name="Rectangle 137"/>
          <p:cNvSpPr>
            <a:spLocks noChangeArrowheads="1"/>
          </p:cNvSpPr>
          <p:nvPr/>
        </p:nvSpPr>
        <p:spPr bwMode="auto">
          <a:xfrm>
            <a:off x="5418931" y="8489595"/>
            <a:ext cx="6508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8" name="Line 138"/>
          <p:cNvSpPr>
            <a:spLocks noChangeShapeType="1"/>
          </p:cNvSpPr>
          <p:nvPr/>
        </p:nvSpPr>
        <p:spPr bwMode="auto">
          <a:xfrm flipH="1">
            <a:off x="5541169" y="7768870"/>
            <a:ext cx="4762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59" name="Rectangle 139"/>
          <p:cNvSpPr>
            <a:spLocks noChangeArrowheads="1"/>
          </p:cNvSpPr>
          <p:nvPr/>
        </p:nvSpPr>
        <p:spPr bwMode="auto">
          <a:xfrm>
            <a:off x="5347494" y="7694258"/>
            <a:ext cx="128587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0" name="Line 140"/>
          <p:cNvSpPr>
            <a:spLocks noChangeShapeType="1"/>
          </p:cNvSpPr>
          <p:nvPr/>
        </p:nvSpPr>
        <p:spPr bwMode="auto">
          <a:xfrm flipH="1">
            <a:off x="5541169" y="6973533"/>
            <a:ext cx="4762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61" name="Rectangle 141"/>
          <p:cNvSpPr>
            <a:spLocks noChangeArrowheads="1"/>
          </p:cNvSpPr>
          <p:nvPr/>
        </p:nvSpPr>
        <p:spPr bwMode="auto">
          <a:xfrm>
            <a:off x="5347494" y="6898920"/>
            <a:ext cx="128587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2" name="Rectangle 270"/>
          <p:cNvSpPr>
            <a:spLocks noChangeArrowheads="1"/>
          </p:cNvSpPr>
          <p:nvPr/>
        </p:nvSpPr>
        <p:spPr bwMode="auto">
          <a:xfrm rot="-5400000">
            <a:off x="4641056" y="7643458"/>
            <a:ext cx="1052513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17-HDOHA (ng/ml)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3" name="TextBox 2"/>
          <p:cNvSpPr txBox="1">
            <a:spLocks noChangeArrowheads="1"/>
          </p:cNvSpPr>
          <p:nvPr/>
        </p:nvSpPr>
        <p:spPr bwMode="auto">
          <a:xfrm>
            <a:off x="3209131" y="6776683"/>
            <a:ext cx="28733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600" b="1" dirty="0">
                <a:latin typeface="Times New Roman" pitchFamily="18" charset="0"/>
                <a:cs typeface="Times New Roman" pitchFamily="18" charset="0"/>
              </a:rPr>
              <a:t>o</a:t>
            </a:r>
          </a:p>
        </p:txBody>
      </p:sp>
      <p:sp>
        <p:nvSpPr>
          <p:cNvPr id="664" name="TextBox 2"/>
          <p:cNvSpPr txBox="1">
            <a:spLocks noChangeArrowheads="1"/>
          </p:cNvSpPr>
          <p:nvPr/>
        </p:nvSpPr>
        <p:spPr bwMode="auto">
          <a:xfrm>
            <a:off x="5012531" y="6776683"/>
            <a:ext cx="2984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600" b="1" dirty="0">
                <a:latin typeface="Times New Roman" pitchFamily="18" charset="0"/>
                <a:cs typeface="Times New Roman" pitchFamily="18" charset="0"/>
              </a:rPr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1761694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9" name="Group 4"/>
          <p:cNvGrpSpPr>
            <a:grpSpLocks noChangeAspect="1"/>
          </p:cNvGrpSpPr>
          <p:nvPr/>
        </p:nvGrpSpPr>
        <p:grpSpPr bwMode="auto">
          <a:xfrm>
            <a:off x="3543300" y="2725738"/>
            <a:ext cx="1522413" cy="1960562"/>
            <a:chOff x="5302585" y="116862"/>
            <a:chExt cx="1410322" cy="1816741"/>
          </a:xfrm>
        </p:grpSpPr>
        <p:sp>
          <p:nvSpPr>
            <p:cNvPr id="4426" name="Rectangle 270"/>
            <p:cNvSpPr>
              <a:spLocks noChangeArrowheads="1"/>
            </p:cNvSpPr>
            <p:nvPr/>
          </p:nvSpPr>
          <p:spPr bwMode="auto">
            <a:xfrm rot="-5400000">
              <a:off x="4840145" y="733429"/>
              <a:ext cx="107876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15-HETE (ng/ml)</a:t>
              </a:r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27" name="Rectangle 36"/>
            <p:cNvSpPr>
              <a:spLocks noChangeArrowheads="1"/>
            </p:cNvSpPr>
            <p:nvPr/>
          </p:nvSpPr>
          <p:spPr bwMode="auto">
            <a:xfrm>
              <a:off x="5844545" y="635975"/>
              <a:ext cx="246062" cy="104933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428" name="Freeform 37"/>
            <p:cNvSpPr>
              <a:spLocks/>
            </p:cNvSpPr>
            <p:nvPr/>
          </p:nvSpPr>
          <p:spPr bwMode="auto">
            <a:xfrm>
              <a:off x="5844545" y="635975"/>
              <a:ext cx="244475" cy="1049338"/>
            </a:xfrm>
            <a:custGeom>
              <a:avLst/>
              <a:gdLst>
                <a:gd name="T0" fmla="*/ 0 w 177"/>
                <a:gd name="T1" fmla="*/ 2147483647 h 757"/>
                <a:gd name="T2" fmla="*/ 0 w 177"/>
                <a:gd name="T3" fmla="*/ 0 h 757"/>
                <a:gd name="T4" fmla="*/ 2147483647 w 177"/>
                <a:gd name="T5" fmla="*/ 0 h 757"/>
                <a:gd name="T6" fmla="*/ 2147483647 w 177"/>
                <a:gd name="T7" fmla="*/ 2147483647 h 75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7" h="757">
                  <a:moveTo>
                    <a:pt x="0" y="757"/>
                  </a:moveTo>
                  <a:lnTo>
                    <a:pt x="0" y="0"/>
                  </a:lnTo>
                  <a:lnTo>
                    <a:pt x="177" y="0"/>
                  </a:lnTo>
                  <a:lnTo>
                    <a:pt x="177" y="757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429" name="Freeform 38"/>
            <p:cNvSpPr>
              <a:spLocks/>
            </p:cNvSpPr>
            <p:nvPr/>
          </p:nvSpPr>
          <p:spPr bwMode="auto">
            <a:xfrm>
              <a:off x="5906457" y="270850"/>
              <a:ext cx="122237" cy="0"/>
            </a:xfrm>
            <a:custGeom>
              <a:avLst/>
              <a:gdLst>
                <a:gd name="T0" fmla="*/ 0 w 88"/>
                <a:gd name="T1" fmla="*/ 2147483647 w 88"/>
                <a:gd name="T2" fmla="*/ 0 w 88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88">
                  <a:moveTo>
                    <a:pt x="0" y="0"/>
                  </a:moveTo>
                  <a:lnTo>
                    <a:pt x="88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430" name="Line 39"/>
            <p:cNvSpPr>
              <a:spLocks noChangeShapeType="1"/>
            </p:cNvSpPr>
            <p:nvPr/>
          </p:nvSpPr>
          <p:spPr bwMode="auto">
            <a:xfrm>
              <a:off x="5968370" y="270850"/>
              <a:ext cx="0" cy="3651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431" name="Rectangle 40"/>
            <p:cNvSpPr>
              <a:spLocks noChangeArrowheads="1"/>
            </p:cNvSpPr>
            <p:nvPr/>
          </p:nvSpPr>
          <p:spPr bwMode="auto">
            <a:xfrm>
              <a:off x="6339845" y="1336062"/>
              <a:ext cx="246062" cy="34925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432" name="Freeform 42"/>
            <p:cNvSpPr>
              <a:spLocks/>
            </p:cNvSpPr>
            <p:nvPr/>
          </p:nvSpPr>
          <p:spPr bwMode="auto">
            <a:xfrm>
              <a:off x="6403345" y="1309075"/>
              <a:ext cx="120650" cy="0"/>
            </a:xfrm>
            <a:custGeom>
              <a:avLst/>
              <a:gdLst>
                <a:gd name="T0" fmla="*/ 0 w 88"/>
                <a:gd name="T1" fmla="*/ 2147483647 w 88"/>
                <a:gd name="T2" fmla="*/ 0 w 88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88">
                  <a:moveTo>
                    <a:pt x="0" y="0"/>
                  </a:moveTo>
                  <a:lnTo>
                    <a:pt x="88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433" name="Line 43"/>
            <p:cNvSpPr>
              <a:spLocks noChangeShapeType="1"/>
            </p:cNvSpPr>
            <p:nvPr/>
          </p:nvSpPr>
          <p:spPr bwMode="auto">
            <a:xfrm>
              <a:off x="6463670" y="1309075"/>
              <a:ext cx="0" cy="269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434" name="Line 44"/>
            <p:cNvSpPr>
              <a:spLocks noChangeShapeType="1"/>
            </p:cNvSpPr>
            <p:nvPr/>
          </p:nvSpPr>
          <p:spPr bwMode="auto">
            <a:xfrm>
              <a:off x="5720720" y="1685312"/>
              <a:ext cx="99218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435" name="Rectangle 45"/>
            <p:cNvSpPr>
              <a:spLocks noChangeArrowheads="1"/>
            </p:cNvSpPr>
            <p:nvPr/>
          </p:nvSpPr>
          <p:spPr bwMode="auto">
            <a:xfrm rot="-2700000">
              <a:off x="5762817" y="1779715"/>
              <a:ext cx="291747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Sham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36" name="Rectangle 46"/>
            <p:cNvSpPr>
              <a:spLocks noChangeArrowheads="1"/>
            </p:cNvSpPr>
            <p:nvPr/>
          </p:nvSpPr>
          <p:spPr bwMode="auto">
            <a:xfrm rot="-2700000">
              <a:off x="6254049" y="1774952"/>
              <a:ext cx="31258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CCL4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37" name="Line 47"/>
            <p:cNvSpPr>
              <a:spLocks noChangeShapeType="1"/>
            </p:cNvSpPr>
            <p:nvPr/>
          </p:nvSpPr>
          <p:spPr bwMode="auto">
            <a:xfrm flipV="1">
              <a:off x="5720720" y="191475"/>
              <a:ext cx="0" cy="149383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438" name="Line 48"/>
            <p:cNvSpPr>
              <a:spLocks noChangeShapeType="1"/>
            </p:cNvSpPr>
            <p:nvPr/>
          </p:nvSpPr>
          <p:spPr bwMode="auto">
            <a:xfrm flipH="1">
              <a:off x="5673095" y="1685312"/>
              <a:ext cx="4762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439" name="Rectangle 49"/>
            <p:cNvSpPr>
              <a:spLocks noChangeArrowheads="1"/>
            </p:cNvSpPr>
            <p:nvPr/>
          </p:nvSpPr>
          <p:spPr bwMode="auto">
            <a:xfrm>
              <a:off x="5525457" y="1609112"/>
              <a:ext cx="6412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40" name="Line 52"/>
            <p:cNvSpPr>
              <a:spLocks noChangeShapeType="1"/>
            </p:cNvSpPr>
            <p:nvPr/>
          </p:nvSpPr>
          <p:spPr bwMode="auto">
            <a:xfrm flipH="1">
              <a:off x="5673095" y="1186837"/>
              <a:ext cx="4762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441" name="Rectangle 53"/>
            <p:cNvSpPr>
              <a:spLocks noChangeArrowheads="1"/>
            </p:cNvSpPr>
            <p:nvPr/>
          </p:nvSpPr>
          <p:spPr bwMode="auto">
            <a:xfrm>
              <a:off x="5525457" y="1112225"/>
              <a:ext cx="6412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42" name="Line 56"/>
            <p:cNvSpPr>
              <a:spLocks noChangeShapeType="1"/>
            </p:cNvSpPr>
            <p:nvPr/>
          </p:nvSpPr>
          <p:spPr bwMode="auto">
            <a:xfrm flipH="1">
              <a:off x="5673095" y="688362"/>
              <a:ext cx="4762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443" name="Rectangle 57"/>
            <p:cNvSpPr>
              <a:spLocks noChangeArrowheads="1"/>
            </p:cNvSpPr>
            <p:nvPr/>
          </p:nvSpPr>
          <p:spPr bwMode="auto">
            <a:xfrm>
              <a:off x="5525457" y="613750"/>
              <a:ext cx="6412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44" name="Line 60"/>
            <p:cNvSpPr>
              <a:spLocks noChangeShapeType="1"/>
            </p:cNvSpPr>
            <p:nvPr/>
          </p:nvSpPr>
          <p:spPr bwMode="auto">
            <a:xfrm flipH="1">
              <a:off x="5673095" y="191475"/>
              <a:ext cx="4762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445" name="Rectangle 61"/>
            <p:cNvSpPr>
              <a:spLocks noChangeArrowheads="1"/>
            </p:cNvSpPr>
            <p:nvPr/>
          </p:nvSpPr>
          <p:spPr bwMode="auto">
            <a:xfrm>
              <a:off x="5525457" y="116862"/>
              <a:ext cx="6412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100" name="Group 25"/>
          <p:cNvGrpSpPr>
            <a:grpSpLocks noChangeAspect="1"/>
          </p:cNvGrpSpPr>
          <p:nvPr/>
        </p:nvGrpSpPr>
        <p:grpSpPr bwMode="auto">
          <a:xfrm>
            <a:off x="1676400" y="2735263"/>
            <a:ext cx="1628775" cy="1951037"/>
            <a:chOff x="3713944" y="118977"/>
            <a:chExt cx="1509366" cy="1807431"/>
          </a:xfrm>
        </p:grpSpPr>
        <p:sp>
          <p:nvSpPr>
            <p:cNvPr id="4408" name="Rectangle 270"/>
            <p:cNvSpPr>
              <a:spLocks noChangeArrowheads="1"/>
            </p:cNvSpPr>
            <p:nvPr/>
          </p:nvSpPr>
          <p:spPr bwMode="auto">
            <a:xfrm rot="-5400000">
              <a:off x="3332429" y="813378"/>
              <a:ext cx="91691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12-HETE (ng/ml)</a:t>
              </a:r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09" name="Freeform 27"/>
            <p:cNvSpPr>
              <a:spLocks/>
            </p:cNvSpPr>
            <p:nvPr/>
          </p:nvSpPr>
          <p:spPr bwMode="auto">
            <a:xfrm>
              <a:off x="4351772" y="860339"/>
              <a:ext cx="246063" cy="820738"/>
            </a:xfrm>
            <a:custGeom>
              <a:avLst/>
              <a:gdLst>
                <a:gd name="T0" fmla="*/ 0 w 177"/>
                <a:gd name="T1" fmla="*/ 2147483647 h 595"/>
                <a:gd name="T2" fmla="*/ 0 w 177"/>
                <a:gd name="T3" fmla="*/ 0 h 595"/>
                <a:gd name="T4" fmla="*/ 2147483647 w 177"/>
                <a:gd name="T5" fmla="*/ 0 h 595"/>
                <a:gd name="T6" fmla="*/ 2147483647 w 177"/>
                <a:gd name="T7" fmla="*/ 2147483647 h 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7" h="595">
                  <a:moveTo>
                    <a:pt x="0" y="595"/>
                  </a:moveTo>
                  <a:lnTo>
                    <a:pt x="0" y="0"/>
                  </a:lnTo>
                  <a:lnTo>
                    <a:pt x="177" y="0"/>
                  </a:lnTo>
                  <a:lnTo>
                    <a:pt x="177" y="595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410" name="Freeform 28"/>
            <p:cNvSpPr>
              <a:spLocks/>
            </p:cNvSpPr>
            <p:nvPr/>
          </p:nvSpPr>
          <p:spPr bwMode="auto">
            <a:xfrm>
              <a:off x="4415272" y="236452"/>
              <a:ext cx="120650" cy="0"/>
            </a:xfrm>
            <a:custGeom>
              <a:avLst/>
              <a:gdLst>
                <a:gd name="T0" fmla="*/ 0 w 88"/>
                <a:gd name="T1" fmla="*/ 2147483647 w 88"/>
                <a:gd name="T2" fmla="*/ 0 w 88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88">
                  <a:moveTo>
                    <a:pt x="0" y="0"/>
                  </a:moveTo>
                  <a:lnTo>
                    <a:pt x="88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411" name="Line 12"/>
            <p:cNvSpPr>
              <a:spLocks noChangeShapeType="1"/>
            </p:cNvSpPr>
            <p:nvPr/>
          </p:nvSpPr>
          <p:spPr bwMode="auto">
            <a:xfrm>
              <a:off x="4475597" y="236452"/>
              <a:ext cx="0" cy="6238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412" name="Rectangle 30"/>
            <p:cNvSpPr>
              <a:spLocks noChangeArrowheads="1"/>
            </p:cNvSpPr>
            <p:nvPr/>
          </p:nvSpPr>
          <p:spPr bwMode="auto">
            <a:xfrm>
              <a:off x="4848660" y="1596939"/>
              <a:ext cx="246063" cy="8413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413" name="Freeform 31"/>
            <p:cNvSpPr>
              <a:spLocks/>
            </p:cNvSpPr>
            <p:nvPr/>
          </p:nvSpPr>
          <p:spPr bwMode="auto">
            <a:xfrm>
              <a:off x="4848660" y="1596939"/>
              <a:ext cx="246063" cy="84138"/>
            </a:xfrm>
            <a:custGeom>
              <a:avLst/>
              <a:gdLst>
                <a:gd name="T0" fmla="*/ 0 w 177"/>
                <a:gd name="T1" fmla="*/ 2147483647 h 61"/>
                <a:gd name="T2" fmla="*/ 0 w 177"/>
                <a:gd name="T3" fmla="*/ 0 h 61"/>
                <a:gd name="T4" fmla="*/ 2147483647 w 177"/>
                <a:gd name="T5" fmla="*/ 0 h 61"/>
                <a:gd name="T6" fmla="*/ 2147483647 w 177"/>
                <a:gd name="T7" fmla="*/ 2147483647 h 6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7" h="61">
                  <a:moveTo>
                    <a:pt x="0" y="61"/>
                  </a:moveTo>
                  <a:lnTo>
                    <a:pt x="0" y="0"/>
                  </a:lnTo>
                  <a:lnTo>
                    <a:pt x="177" y="0"/>
                  </a:lnTo>
                  <a:lnTo>
                    <a:pt x="177" y="61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414" name="Freeform 32"/>
            <p:cNvSpPr>
              <a:spLocks/>
            </p:cNvSpPr>
            <p:nvPr/>
          </p:nvSpPr>
          <p:spPr bwMode="auto">
            <a:xfrm>
              <a:off x="4910572" y="1581064"/>
              <a:ext cx="122238" cy="0"/>
            </a:xfrm>
            <a:custGeom>
              <a:avLst/>
              <a:gdLst>
                <a:gd name="T0" fmla="*/ 0 w 88"/>
                <a:gd name="T1" fmla="*/ 2147483647 w 88"/>
                <a:gd name="T2" fmla="*/ 0 w 88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88">
                  <a:moveTo>
                    <a:pt x="0" y="0"/>
                  </a:moveTo>
                  <a:lnTo>
                    <a:pt x="88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415" name="Line 16"/>
            <p:cNvSpPr>
              <a:spLocks noChangeShapeType="1"/>
            </p:cNvSpPr>
            <p:nvPr/>
          </p:nvSpPr>
          <p:spPr bwMode="auto">
            <a:xfrm>
              <a:off x="4972485" y="1581064"/>
              <a:ext cx="0" cy="1587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416" name="Line 18"/>
            <p:cNvSpPr>
              <a:spLocks noChangeShapeType="1"/>
            </p:cNvSpPr>
            <p:nvPr/>
          </p:nvSpPr>
          <p:spPr bwMode="auto">
            <a:xfrm>
              <a:off x="4227947" y="1681077"/>
              <a:ext cx="99536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417" name="Rectangle 35"/>
            <p:cNvSpPr>
              <a:spLocks noChangeArrowheads="1"/>
            </p:cNvSpPr>
            <p:nvPr/>
          </p:nvSpPr>
          <p:spPr bwMode="auto">
            <a:xfrm rot="-2700000">
              <a:off x="4261988" y="1772520"/>
              <a:ext cx="291747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Sham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18" name="Rectangle 36"/>
            <p:cNvSpPr>
              <a:spLocks noChangeArrowheads="1"/>
            </p:cNvSpPr>
            <p:nvPr/>
          </p:nvSpPr>
          <p:spPr bwMode="auto">
            <a:xfrm rot="-2700000">
              <a:off x="4748455" y="1772520"/>
              <a:ext cx="31258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CCL4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19" name="Line 21"/>
            <p:cNvSpPr>
              <a:spLocks noChangeShapeType="1"/>
            </p:cNvSpPr>
            <p:nvPr/>
          </p:nvSpPr>
          <p:spPr bwMode="auto">
            <a:xfrm flipV="1">
              <a:off x="4227947" y="192002"/>
              <a:ext cx="0" cy="148907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420" name="Line 22"/>
            <p:cNvSpPr>
              <a:spLocks noChangeShapeType="1"/>
            </p:cNvSpPr>
            <p:nvPr/>
          </p:nvSpPr>
          <p:spPr bwMode="auto">
            <a:xfrm flipH="1">
              <a:off x="4180322" y="1681077"/>
              <a:ext cx="4762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421" name="Rectangle 39"/>
            <p:cNvSpPr>
              <a:spLocks noChangeArrowheads="1"/>
            </p:cNvSpPr>
            <p:nvPr/>
          </p:nvSpPr>
          <p:spPr bwMode="auto">
            <a:xfrm>
              <a:off x="4067998" y="1606464"/>
              <a:ext cx="6412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22" name="Line 24"/>
            <p:cNvSpPr>
              <a:spLocks noChangeShapeType="1"/>
            </p:cNvSpPr>
            <p:nvPr/>
          </p:nvSpPr>
          <p:spPr bwMode="auto">
            <a:xfrm flipH="1">
              <a:off x="4180322" y="938127"/>
              <a:ext cx="4762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423" name="Rectangle 41"/>
            <p:cNvSpPr>
              <a:spLocks noChangeArrowheads="1"/>
            </p:cNvSpPr>
            <p:nvPr/>
          </p:nvSpPr>
          <p:spPr bwMode="auto">
            <a:xfrm>
              <a:off x="3928299" y="863514"/>
              <a:ext cx="19236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250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24" name="Line 26"/>
            <p:cNvSpPr>
              <a:spLocks noChangeShapeType="1"/>
            </p:cNvSpPr>
            <p:nvPr/>
          </p:nvSpPr>
          <p:spPr bwMode="auto">
            <a:xfrm flipH="1">
              <a:off x="4180322" y="193589"/>
              <a:ext cx="4762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425" name="Rectangle 43"/>
            <p:cNvSpPr>
              <a:spLocks noChangeArrowheads="1"/>
            </p:cNvSpPr>
            <p:nvPr/>
          </p:nvSpPr>
          <p:spPr bwMode="auto">
            <a:xfrm>
              <a:off x="3928299" y="118977"/>
              <a:ext cx="19236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500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101" name="Group 1"/>
          <p:cNvGrpSpPr>
            <a:grpSpLocks/>
          </p:cNvGrpSpPr>
          <p:nvPr/>
        </p:nvGrpSpPr>
        <p:grpSpPr bwMode="auto">
          <a:xfrm>
            <a:off x="5122863" y="554038"/>
            <a:ext cx="1609725" cy="1914525"/>
            <a:chOff x="5101981" y="333584"/>
            <a:chExt cx="1609725" cy="1913535"/>
          </a:xfrm>
        </p:grpSpPr>
        <p:sp>
          <p:nvSpPr>
            <p:cNvPr id="4389" name="Rectangle 270"/>
            <p:cNvSpPr>
              <a:spLocks noChangeArrowheads="1"/>
            </p:cNvSpPr>
            <p:nvPr/>
          </p:nvSpPr>
          <p:spPr bwMode="auto">
            <a:xfrm rot="-5400000">
              <a:off x="4709075" y="1093203"/>
              <a:ext cx="960437" cy="174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8-HETE (ng/ml)</a:t>
              </a:r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90" name="Rectangle 5"/>
            <p:cNvSpPr>
              <a:spLocks noChangeArrowheads="1"/>
            </p:cNvSpPr>
            <p:nvPr/>
          </p:nvSpPr>
          <p:spPr bwMode="auto">
            <a:xfrm>
              <a:off x="5590931" y="333584"/>
              <a:ext cx="1111250" cy="1673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391" name="Rectangle 6"/>
            <p:cNvSpPr>
              <a:spLocks noChangeArrowheads="1"/>
            </p:cNvSpPr>
            <p:nvPr/>
          </p:nvSpPr>
          <p:spPr bwMode="auto">
            <a:xfrm>
              <a:off x="5732219" y="947947"/>
              <a:ext cx="276225" cy="106045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392" name="Freeform 47"/>
            <p:cNvSpPr>
              <a:spLocks/>
            </p:cNvSpPr>
            <p:nvPr/>
          </p:nvSpPr>
          <p:spPr bwMode="auto">
            <a:xfrm>
              <a:off x="5732219" y="947947"/>
              <a:ext cx="276225" cy="1060450"/>
            </a:xfrm>
            <a:custGeom>
              <a:avLst/>
              <a:gdLst>
                <a:gd name="T0" fmla="*/ 0 w 177"/>
                <a:gd name="T1" fmla="*/ 2147483647 h 683"/>
                <a:gd name="T2" fmla="*/ 0 w 177"/>
                <a:gd name="T3" fmla="*/ 0 h 683"/>
                <a:gd name="T4" fmla="*/ 2147483647 w 177"/>
                <a:gd name="T5" fmla="*/ 0 h 683"/>
                <a:gd name="T6" fmla="*/ 2147483647 w 177"/>
                <a:gd name="T7" fmla="*/ 2147483647 h 68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7" h="683">
                  <a:moveTo>
                    <a:pt x="0" y="683"/>
                  </a:moveTo>
                  <a:lnTo>
                    <a:pt x="0" y="0"/>
                  </a:lnTo>
                  <a:lnTo>
                    <a:pt x="177" y="0"/>
                  </a:lnTo>
                  <a:lnTo>
                    <a:pt x="177" y="683"/>
                  </a:lnTo>
                </a:path>
              </a:pathLst>
            </a:custGeom>
            <a:noFill/>
            <a:ln w="1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393" name="Freeform 48"/>
            <p:cNvSpPr>
              <a:spLocks/>
            </p:cNvSpPr>
            <p:nvPr/>
          </p:nvSpPr>
          <p:spPr bwMode="auto">
            <a:xfrm>
              <a:off x="5802069" y="414547"/>
              <a:ext cx="136525" cy="0"/>
            </a:xfrm>
            <a:custGeom>
              <a:avLst/>
              <a:gdLst>
                <a:gd name="T0" fmla="*/ 0 w 88"/>
                <a:gd name="T1" fmla="*/ 2147483647 w 88"/>
                <a:gd name="T2" fmla="*/ 0 w 88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88">
                  <a:moveTo>
                    <a:pt x="0" y="0"/>
                  </a:moveTo>
                  <a:lnTo>
                    <a:pt x="88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394" name="Line 9"/>
            <p:cNvSpPr>
              <a:spLocks noChangeShapeType="1"/>
            </p:cNvSpPr>
            <p:nvPr/>
          </p:nvSpPr>
          <p:spPr bwMode="auto">
            <a:xfrm>
              <a:off x="5870331" y="414547"/>
              <a:ext cx="0" cy="5334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395" name="Freeform 11"/>
            <p:cNvSpPr>
              <a:spLocks/>
            </p:cNvSpPr>
            <p:nvPr/>
          </p:nvSpPr>
          <p:spPr bwMode="auto">
            <a:xfrm>
              <a:off x="6291019" y="1389272"/>
              <a:ext cx="276225" cy="619125"/>
            </a:xfrm>
            <a:custGeom>
              <a:avLst/>
              <a:gdLst>
                <a:gd name="T0" fmla="*/ 0 w 177"/>
                <a:gd name="T1" fmla="*/ 2147483647 h 399"/>
                <a:gd name="T2" fmla="*/ 0 w 177"/>
                <a:gd name="T3" fmla="*/ 0 h 399"/>
                <a:gd name="T4" fmla="*/ 2147483647 w 177"/>
                <a:gd name="T5" fmla="*/ 0 h 399"/>
                <a:gd name="T6" fmla="*/ 2147483647 w 177"/>
                <a:gd name="T7" fmla="*/ 2147483647 h 39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7" h="399">
                  <a:moveTo>
                    <a:pt x="0" y="399"/>
                  </a:moveTo>
                  <a:lnTo>
                    <a:pt x="0" y="0"/>
                  </a:lnTo>
                  <a:lnTo>
                    <a:pt x="177" y="0"/>
                  </a:lnTo>
                  <a:lnTo>
                    <a:pt x="177" y="399"/>
                  </a:lnTo>
                </a:path>
              </a:pathLst>
            </a:custGeom>
            <a:noFill/>
            <a:ln w="1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396" name="Freeform 12"/>
            <p:cNvSpPr>
              <a:spLocks/>
            </p:cNvSpPr>
            <p:nvPr/>
          </p:nvSpPr>
          <p:spPr bwMode="auto">
            <a:xfrm>
              <a:off x="6360869" y="1309897"/>
              <a:ext cx="136525" cy="0"/>
            </a:xfrm>
            <a:custGeom>
              <a:avLst/>
              <a:gdLst>
                <a:gd name="T0" fmla="*/ 0 w 88"/>
                <a:gd name="T1" fmla="*/ 2147483647 w 88"/>
                <a:gd name="T2" fmla="*/ 0 w 88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88">
                  <a:moveTo>
                    <a:pt x="0" y="0"/>
                  </a:moveTo>
                  <a:lnTo>
                    <a:pt x="88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397" name="Line 13"/>
            <p:cNvSpPr>
              <a:spLocks noChangeShapeType="1"/>
            </p:cNvSpPr>
            <p:nvPr/>
          </p:nvSpPr>
          <p:spPr bwMode="auto">
            <a:xfrm>
              <a:off x="6429131" y="1309897"/>
              <a:ext cx="0" cy="7937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398" name="Line 15"/>
            <p:cNvSpPr>
              <a:spLocks noChangeShapeType="1"/>
            </p:cNvSpPr>
            <p:nvPr/>
          </p:nvSpPr>
          <p:spPr bwMode="auto">
            <a:xfrm>
              <a:off x="5590931" y="2008397"/>
              <a:ext cx="112077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399" name="Rectangle 16"/>
            <p:cNvSpPr>
              <a:spLocks noChangeArrowheads="1"/>
            </p:cNvSpPr>
            <p:nvPr/>
          </p:nvSpPr>
          <p:spPr bwMode="auto">
            <a:xfrm rot="-2700000">
              <a:off x="5616294" y="2066223"/>
              <a:ext cx="330200" cy="173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Sham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00" name="Rectangle 17"/>
            <p:cNvSpPr>
              <a:spLocks noChangeArrowheads="1"/>
            </p:cNvSpPr>
            <p:nvPr/>
          </p:nvSpPr>
          <p:spPr bwMode="auto">
            <a:xfrm rot="-2700000">
              <a:off x="6168744" y="2074081"/>
              <a:ext cx="352425" cy="173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CCL4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01" name="Line 18"/>
            <p:cNvSpPr>
              <a:spLocks noChangeShapeType="1"/>
            </p:cNvSpPr>
            <p:nvPr/>
          </p:nvSpPr>
          <p:spPr bwMode="auto">
            <a:xfrm flipV="1">
              <a:off x="5590931" y="333584"/>
              <a:ext cx="0" cy="16748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402" name="Line 19"/>
            <p:cNvSpPr>
              <a:spLocks noChangeShapeType="1"/>
            </p:cNvSpPr>
            <p:nvPr/>
          </p:nvSpPr>
          <p:spPr bwMode="auto">
            <a:xfrm flipH="1">
              <a:off x="5536956" y="2008397"/>
              <a:ext cx="5397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403" name="Rectangle 20"/>
            <p:cNvSpPr>
              <a:spLocks noChangeArrowheads="1"/>
            </p:cNvSpPr>
            <p:nvPr/>
          </p:nvSpPr>
          <p:spPr bwMode="auto">
            <a:xfrm>
              <a:off x="5402019" y="1924259"/>
              <a:ext cx="65087" cy="153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04" name="Line 27"/>
            <p:cNvSpPr>
              <a:spLocks noChangeShapeType="1"/>
            </p:cNvSpPr>
            <p:nvPr/>
          </p:nvSpPr>
          <p:spPr bwMode="auto">
            <a:xfrm flipH="1">
              <a:off x="5536956" y="1263859"/>
              <a:ext cx="5397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405" name="Rectangle 28"/>
            <p:cNvSpPr>
              <a:spLocks noChangeArrowheads="1"/>
            </p:cNvSpPr>
            <p:nvPr/>
          </p:nvSpPr>
          <p:spPr bwMode="auto">
            <a:xfrm>
              <a:off x="5402019" y="1181309"/>
              <a:ext cx="65087" cy="153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06" name="Line 35"/>
            <p:cNvSpPr>
              <a:spLocks noChangeShapeType="1"/>
            </p:cNvSpPr>
            <p:nvPr/>
          </p:nvSpPr>
          <p:spPr bwMode="auto">
            <a:xfrm flipH="1">
              <a:off x="5536956" y="519322"/>
              <a:ext cx="5397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407" name="Rectangle 36"/>
            <p:cNvSpPr>
              <a:spLocks noChangeArrowheads="1"/>
            </p:cNvSpPr>
            <p:nvPr/>
          </p:nvSpPr>
          <p:spPr bwMode="auto">
            <a:xfrm>
              <a:off x="5402019" y="435184"/>
              <a:ext cx="65087" cy="153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102" name="Rectangle 270"/>
          <p:cNvSpPr>
            <a:spLocks noChangeArrowheads="1"/>
          </p:cNvSpPr>
          <p:nvPr/>
        </p:nvSpPr>
        <p:spPr bwMode="auto">
          <a:xfrm rot="-5400000">
            <a:off x="-346869" y="3486944"/>
            <a:ext cx="1031875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11-HETE (ng/ml)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3" name="Rectangle 42"/>
          <p:cNvSpPr>
            <a:spLocks noChangeArrowheads="1"/>
          </p:cNvSpPr>
          <p:nvPr/>
        </p:nvSpPr>
        <p:spPr bwMode="auto">
          <a:xfrm>
            <a:off x="595313" y="2744788"/>
            <a:ext cx="1109662" cy="167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04" name="Rectangle 43"/>
          <p:cNvSpPr>
            <a:spLocks noChangeArrowheads="1"/>
          </p:cNvSpPr>
          <p:nvPr/>
        </p:nvSpPr>
        <p:spPr bwMode="auto">
          <a:xfrm>
            <a:off x="736600" y="3233738"/>
            <a:ext cx="274638" cy="118586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05" name="Freeform 44"/>
          <p:cNvSpPr>
            <a:spLocks/>
          </p:cNvSpPr>
          <p:nvPr/>
        </p:nvSpPr>
        <p:spPr bwMode="auto">
          <a:xfrm>
            <a:off x="736600" y="3233738"/>
            <a:ext cx="274638" cy="1185862"/>
          </a:xfrm>
          <a:custGeom>
            <a:avLst/>
            <a:gdLst>
              <a:gd name="T0" fmla="*/ 0 w 177"/>
              <a:gd name="T1" fmla="*/ 2147483647 h 764"/>
              <a:gd name="T2" fmla="*/ 0 w 177"/>
              <a:gd name="T3" fmla="*/ 0 h 764"/>
              <a:gd name="T4" fmla="*/ 2147483647 w 177"/>
              <a:gd name="T5" fmla="*/ 0 h 764"/>
              <a:gd name="T6" fmla="*/ 2147483647 w 177"/>
              <a:gd name="T7" fmla="*/ 2147483647 h 76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7" h="764">
                <a:moveTo>
                  <a:pt x="0" y="764"/>
                </a:moveTo>
                <a:lnTo>
                  <a:pt x="0" y="0"/>
                </a:lnTo>
                <a:lnTo>
                  <a:pt x="177" y="0"/>
                </a:lnTo>
                <a:lnTo>
                  <a:pt x="177" y="764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06" name="Freeform 45"/>
          <p:cNvSpPr>
            <a:spLocks/>
          </p:cNvSpPr>
          <p:nvPr/>
        </p:nvSpPr>
        <p:spPr bwMode="auto">
          <a:xfrm>
            <a:off x="806450" y="2841625"/>
            <a:ext cx="134938" cy="0"/>
          </a:xfrm>
          <a:custGeom>
            <a:avLst/>
            <a:gdLst>
              <a:gd name="T0" fmla="*/ 0 w 88"/>
              <a:gd name="T1" fmla="*/ 2147483647 w 88"/>
              <a:gd name="T2" fmla="*/ 0 w 88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88">
                <a:moveTo>
                  <a:pt x="0" y="0"/>
                </a:moveTo>
                <a:lnTo>
                  <a:pt x="88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07" name="Line 46"/>
          <p:cNvSpPr>
            <a:spLocks noChangeShapeType="1"/>
          </p:cNvSpPr>
          <p:nvPr/>
        </p:nvSpPr>
        <p:spPr bwMode="auto">
          <a:xfrm>
            <a:off x="874713" y="2841625"/>
            <a:ext cx="0" cy="39211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08" name="Rectangle 47"/>
          <p:cNvSpPr>
            <a:spLocks noChangeArrowheads="1"/>
          </p:cNvSpPr>
          <p:nvPr/>
        </p:nvSpPr>
        <p:spPr bwMode="auto">
          <a:xfrm>
            <a:off x="1293813" y="4062413"/>
            <a:ext cx="276225" cy="3571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09" name="Freeform 48"/>
          <p:cNvSpPr>
            <a:spLocks/>
          </p:cNvSpPr>
          <p:nvPr/>
        </p:nvSpPr>
        <p:spPr bwMode="auto">
          <a:xfrm>
            <a:off x="1293813" y="4062413"/>
            <a:ext cx="274637" cy="357187"/>
          </a:xfrm>
          <a:custGeom>
            <a:avLst/>
            <a:gdLst>
              <a:gd name="T0" fmla="*/ 0 w 177"/>
              <a:gd name="T1" fmla="*/ 2147483647 h 230"/>
              <a:gd name="T2" fmla="*/ 0 w 177"/>
              <a:gd name="T3" fmla="*/ 0 h 230"/>
              <a:gd name="T4" fmla="*/ 2147483647 w 177"/>
              <a:gd name="T5" fmla="*/ 0 h 230"/>
              <a:gd name="T6" fmla="*/ 2147483647 w 177"/>
              <a:gd name="T7" fmla="*/ 2147483647 h 23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7" h="230">
                <a:moveTo>
                  <a:pt x="0" y="230"/>
                </a:moveTo>
                <a:lnTo>
                  <a:pt x="0" y="0"/>
                </a:lnTo>
                <a:lnTo>
                  <a:pt x="177" y="0"/>
                </a:lnTo>
                <a:lnTo>
                  <a:pt x="177" y="23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10" name="Freeform 49"/>
          <p:cNvSpPr>
            <a:spLocks/>
          </p:cNvSpPr>
          <p:nvPr/>
        </p:nvSpPr>
        <p:spPr bwMode="auto">
          <a:xfrm>
            <a:off x="1363663" y="3997325"/>
            <a:ext cx="134937" cy="0"/>
          </a:xfrm>
          <a:custGeom>
            <a:avLst/>
            <a:gdLst>
              <a:gd name="T0" fmla="*/ 0 w 88"/>
              <a:gd name="T1" fmla="*/ 2147483647 w 88"/>
              <a:gd name="T2" fmla="*/ 0 w 88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88">
                <a:moveTo>
                  <a:pt x="0" y="0"/>
                </a:moveTo>
                <a:lnTo>
                  <a:pt x="88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11" name="Line 50"/>
          <p:cNvSpPr>
            <a:spLocks noChangeShapeType="1"/>
          </p:cNvSpPr>
          <p:nvPr/>
        </p:nvSpPr>
        <p:spPr bwMode="auto">
          <a:xfrm>
            <a:off x="1431925" y="3997325"/>
            <a:ext cx="0" cy="650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12" name="Line 52"/>
          <p:cNvSpPr>
            <a:spLocks noChangeShapeType="1"/>
          </p:cNvSpPr>
          <p:nvPr/>
        </p:nvSpPr>
        <p:spPr bwMode="auto">
          <a:xfrm>
            <a:off x="595313" y="4419600"/>
            <a:ext cx="11176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13" name="Rectangle 53"/>
          <p:cNvSpPr>
            <a:spLocks noChangeArrowheads="1"/>
          </p:cNvSpPr>
          <p:nvPr/>
        </p:nvSpPr>
        <p:spPr bwMode="auto">
          <a:xfrm rot="-2700000">
            <a:off x="628650" y="4502150"/>
            <a:ext cx="328613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Sham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14" name="Rectangle 54"/>
          <p:cNvSpPr>
            <a:spLocks noChangeArrowheads="1"/>
          </p:cNvSpPr>
          <p:nvPr/>
        </p:nvSpPr>
        <p:spPr bwMode="auto">
          <a:xfrm rot="-2700000">
            <a:off x="1177925" y="4495800"/>
            <a:ext cx="352425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CCL4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15" name="Line 55"/>
          <p:cNvSpPr>
            <a:spLocks noChangeShapeType="1"/>
          </p:cNvSpPr>
          <p:nvPr/>
        </p:nvSpPr>
        <p:spPr bwMode="auto">
          <a:xfrm flipV="1">
            <a:off x="595313" y="2744788"/>
            <a:ext cx="0" cy="16748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16" name="Line 56"/>
          <p:cNvSpPr>
            <a:spLocks noChangeShapeType="1"/>
          </p:cNvSpPr>
          <p:nvPr/>
        </p:nvSpPr>
        <p:spPr bwMode="auto">
          <a:xfrm flipH="1">
            <a:off x="541338" y="4419600"/>
            <a:ext cx="539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17" name="Rectangle 57"/>
          <p:cNvSpPr>
            <a:spLocks noChangeArrowheads="1"/>
          </p:cNvSpPr>
          <p:nvPr/>
        </p:nvSpPr>
        <p:spPr bwMode="auto">
          <a:xfrm>
            <a:off x="395288" y="4335463"/>
            <a:ext cx="65087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18" name="Line 60"/>
          <p:cNvSpPr>
            <a:spLocks noChangeShapeType="1"/>
          </p:cNvSpPr>
          <p:nvPr/>
        </p:nvSpPr>
        <p:spPr bwMode="auto">
          <a:xfrm flipH="1">
            <a:off x="541338" y="3941763"/>
            <a:ext cx="539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19" name="Rectangle 61"/>
          <p:cNvSpPr>
            <a:spLocks noChangeArrowheads="1"/>
          </p:cNvSpPr>
          <p:nvPr/>
        </p:nvSpPr>
        <p:spPr bwMode="auto">
          <a:xfrm>
            <a:off x="395288" y="3857625"/>
            <a:ext cx="65087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20" name="Line 64"/>
          <p:cNvSpPr>
            <a:spLocks noChangeShapeType="1"/>
          </p:cNvSpPr>
          <p:nvPr/>
        </p:nvSpPr>
        <p:spPr bwMode="auto">
          <a:xfrm flipH="1">
            <a:off x="541338" y="3462338"/>
            <a:ext cx="539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21" name="Rectangle 65"/>
          <p:cNvSpPr>
            <a:spLocks noChangeArrowheads="1"/>
          </p:cNvSpPr>
          <p:nvPr/>
        </p:nvSpPr>
        <p:spPr bwMode="auto">
          <a:xfrm>
            <a:off x="395288" y="3378200"/>
            <a:ext cx="65087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22" name="Line 68"/>
          <p:cNvSpPr>
            <a:spLocks noChangeShapeType="1"/>
          </p:cNvSpPr>
          <p:nvPr/>
        </p:nvSpPr>
        <p:spPr bwMode="auto">
          <a:xfrm flipH="1">
            <a:off x="541338" y="2984500"/>
            <a:ext cx="539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23" name="Rectangle 69"/>
          <p:cNvSpPr>
            <a:spLocks noChangeArrowheads="1"/>
          </p:cNvSpPr>
          <p:nvPr/>
        </p:nvSpPr>
        <p:spPr bwMode="auto">
          <a:xfrm>
            <a:off x="395288" y="2900363"/>
            <a:ext cx="65087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24" name="Rectangle 98"/>
          <p:cNvSpPr>
            <a:spLocks noChangeArrowheads="1"/>
          </p:cNvSpPr>
          <p:nvPr/>
        </p:nvSpPr>
        <p:spPr bwMode="auto">
          <a:xfrm>
            <a:off x="757238" y="4884738"/>
            <a:ext cx="985837" cy="149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25" name="Rectangle 270"/>
          <p:cNvSpPr>
            <a:spLocks noChangeArrowheads="1"/>
          </p:cNvSpPr>
          <p:nvPr/>
        </p:nvSpPr>
        <p:spPr bwMode="auto">
          <a:xfrm rot="-5400000">
            <a:off x="3032125" y="5662613"/>
            <a:ext cx="1201737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12-HEPE (ng/ml)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26" name="Rectangle 154"/>
          <p:cNvSpPr>
            <a:spLocks noChangeArrowheads="1"/>
          </p:cNvSpPr>
          <p:nvPr/>
        </p:nvSpPr>
        <p:spPr bwMode="auto">
          <a:xfrm>
            <a:off x="4010025" y="4986338"/>
            <a:ext cx="1065213" cy="160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27" name="Rectangle 155"/>
          <p:cNvSpPr>
            <a:spLocks noChangeArrowheads="1"/>
          </p:cNvSpPr>
          <p:nvPr/>
        </p:nvSpPr>
        <p:spPr bwMode="auto">
          <a:xfrm>
            <a:off x="4144963" y="5348288"/>
            <a:ext cx="263525" cy="12477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28" name="Freeform 156"/>
          <p:cNvSpPr>
            <a:spLocks/>
          </p:cNvSpPr>
          <p:nvPr/>
        </p:nvSpPr>
        <p:spPr bwMode="auto">
          <a:xfrm>
            <a:off x="4144963" y="5348288"/>
            <a:ext cx="263525" cy="1247775"/>
          </a:xfrm>
          <a:custGeom>
            <a:avLst/>
            <a:gdLst>
              <a:gd name="T0" fmla="*/ 0 w 177"/>
              <a:gd name="T1" fmla="*/ 2147483647 h 836"/>
              <a:gd name="T2" fmla="*/ 0 w 177"/>
              <a:gd name="T3" fmla="*/ 0 h 836"/>
              <a:gd name="T4" fmla="*/ 2147483647 w 177"/>
              <a:gd name="T5" fmla="*/ 0 h 836"/>
              <a:gd name="T6" fmla="*/ 2147483647 w 177"/>
              <a:gd name="T7" fmla="*/ 2147483647 h 83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7" h="836">
                <a:moveTo>
                  <a:pt x="0" y="836"/>
                </a:moveTo>
                <a:lnTo>
                  <a:pt x="0" y="0"/>
                </a:lnTo>
                <a:lnTo>
                  <a:pt x="177" y="0"/>
                </a:lnTo>
                <a:lnTo>
                  <a:pt x="177" y="836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29" name="Freeform 157"/>
          <p:cNvSpPr>
            <a:spLocks/>
          </p:cNvSpPr>
          <p:nvPr/>
        </p:nvSpPr>
        <p:spPr bwMode="auto">
          <a:xfrm>
            <a:off x="4211638" y="5011738"/>
            <a:ext cx="130175" cy="0"/>
          </a:xfrm>
          <a:custGeom>
            <a:avLst/>
            <a:gdLst>
              <a:gd name="T0" fmla="*/ 0 w 88"/>
              <a:gd name="T1" fmla="*/ 2147483647 w 88"/>
              <a:gd name="T2" fmla="*/ 0 w 88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88">
                <a:moveTo>
                  <a:pt x="0" y="0"/>
                </a:moveTo>
                <a:lnTo>
                  <a:pt x="88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30" name="Line 158"/>
          <p:cNvSpPr>
            <a:spLocks noChangeShapeType="1"/>
          </p:cNvSpPr>
          <p:nvPr/>
        </p:nvSpPr>
        <p:spPr bwMode="auto">
          <a:xfrm>
            <a:off x="4276725" y="5011738"/>
            <a:ext cx="0" cy="3365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31" name="Rectangle 159"/>
          <p:cNvSpPr>
            <a:spLocks noChangeArrowheads="1"/>
          </p:cNvSpPr>
          <p:nvPr/>
        </p:nvSpPr>
        <p:spPr bwMode="auto">
          <a:xfrm>
            <a:off x="4679950" y="5940425"/>
            <a:ext cx="266700" cy="6556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32" name="Freeform 160"/>
          <p:cNvSpPr>
            <a:spLocks/>
          </p:cNvSpPr>
          <p:nvPr/>
        </p:nvSpPr>
        <p:spPr bwMode="auto">
          <a:xfrm>
            <a:off x="4679950" y="5940425"/>
            <a:ext cx="263525" cy="655638"/>
          </a:xfrm>
          <a:custGeom>
            <a:avLst/>
            <a:gdLst>
              <a:gd name="T0" fmla="*/ 0 w 177"/>
              <a:gd name="T1" fmla="*/ 2147483647 h 439"/>
              <a:gd name="T2" fmla="*/ 0 w 177"/>
              <a:gd name="T3" fmla="*/ 0 h 439"/>
              <a:gd name="T4" fmla="*/ 2147483647 w 177"/>
              <a:gd name="T5" fmla="*/ 0 h 439"/>
              <a:gd name="T6" fmla="*/ 2147483647 w 177"/>
              <a:gd name="T7" fmla="*/ 2147483647 h 43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7" h="439">
                <a:moveTo>
                  <a:pt x="0" y="439"/>
                </a:moveTo>
                <a:lnTo>
                  <a:pt x="0" y="0"/>
                </a:lnTo>
                <a:lnTo>
                  <a:pt x="177" y="0"/>
                </a:lnTo>
                <a:lnTo>
                  <a:pt x="177" y="439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33" name="Freeform 161"/>
          <p:cNvSpPr>
            <a:spLocks/>
          </p:cNvSpPr>
          <p:nvPr/>
        </p:nvSpPr>
        <p:spPr bwMode="auto">
          <a:xfrm>
            <a:off x="4746625" y="5754688"/>
            <a:ext cx="130175" cy="0"/>
          </a:xfrm>
          <a:custGeom>
            <a:avLst/>
            <a:gdLst>
              <a:gd name="T0" fmla="*/ 0 w 88"/>
              <a:gd name="T1" fmla="*/ 2147483647 w 88"/>
              <a:gd name="T2" fmla="*/ 0 w 88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88">
                <a:moveTo>
                  <a:pt x="0" y="0"/>
                </a:moveTo>
                <a:lnTo>
                  <a:pt x="88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34" name="Line 162"/>
          <p:cNvSpPr>
            <a:spLocks noChangeShapeType="1"/>
          </p:cNvSpPr>
          <p:nvPr/>
        </p:nvSpPr>
        <p:spPr bwMode="auto">
          <a:xfrm>
            <a:off x="4811713" y="5754688"/>
            <a:ext cx="0" cy="1857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35" name="Line 164"/>
          <p:cNvSpPr>
            <a:spLocks noChangeShapeType="1"/>
          </p:cNvSpPr>
          <p:nvPr/>
        </p:nvSpPr>
        <p:spPr bwMode="auto">
          <a:xfrm>
            <a:off x="4010025" y="6596063"/>
            <a:ext cx="10731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36" name="Rectangle 165"/>
          <p:cNvSpPr>
            <a:spLocks noChangeArrowheads="1"/>
          </p:cNvSpPr>
          <p:nvPr/>
        </p:nvSpPr>
        <p:spPr bwMode="auto">
          <a:xfrm rot="-2700000">
            <a:off x="4037013" y="6680200"/>
            <a:ext cx="315912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Sham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37" name="Rectangle 166"/>
          <p:cNvSpPr>
            <a:spLocks noChangeArrowheads="1"/>
          </p:cNvSpPr>
          <p:nvPr/>
        </p:nvSpPr>
        <p:spPr bwMode="auto">
          <a:xfrm rot="-2700000">
            <a:off x="4565650" y="6672263"/>
            <a:ext cx="338138" cy="16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CCL4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38" name="Line 167"/>
          <p:cNvSpPr>
            <a:spLocks noChangeShapeType="1"/>
          </p:cNvSpPr>
          <p:nvPr/>
        </p:nvSpPr>
        <p:spPr bwMode="auto">
          <a:xfrm flipV="1">
            <a:off x="4010025" y="4986338"/>
            <a:ext cx="0" cy="16097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39" name="Line 168"/>
          <p:cNvSpPr>
            <a:spLocks noChangeShapeType="1"/>
          </p:cNvSpPr>
          <p:nvPr/>
        </p:nvSpPr>
        <p:spPr bwMode="auto">
          <a:xfrm flipH="1">
            <a:off x="3957638" y="6596063"/>
            <a:ext cx="523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40" name="Rectangle 169"/>
          <p:cNvSpPr>
            <a:spLocks noChangeArrowheads="1"/>
          </p:cNvSpPr>
          <p:nvPr/>
        </p:nvSpPr>
        <p:spPr bwMode="auto">
          <a:xfrm>
            <a:off x="3746500" y="6515100"/>
            <a:ext cx="174625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0.0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41" name="Line 170"/>
          <p:cNvSpPr>
            <a:spLocks noChangeShapeType="1"/>
          </p:cNvSpPr>
          <p:nvPr/>
        </p:nvSpPr>
        <p:spPr bwMode="auto">
          <a:xfrm flipH="1">
            <a:off x="3957638" y="5791200"/>
            <a:ext cx="523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42" name="Rectangle 171"/>
          <p:cNvSpPr>
            <a:spLocks noChangeArrowheads="1"/>
          </p:cNvSpPr>
          <p:nvPr/>
        </p:nvSpPr>
        <p:spPr bwMode="auto">
          <a:xfrm>
            <a:off x="3746500" y="5710238"/>
            <a:ext cx="174625" cy="16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2.5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43" name="Line 172"/>
          <p:cNvSpPr>
            <a:spLocks noChangeShapeType="1"/>
          </p:cNvSpPr>
          <p:nvPr/>
        </p:nvSpPr>
        <p:spPr bwMode="auto">
          <a:xfrm flipH="1">
            <a:off x="3957638" y="4986338"/>
            <a:ext cx="523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44" name="Rectangle 173"/>
          <p:cNvSpPr>
            <a:spLocks noChangeArrowheads="1"/>
          </p:cNvSpPr>
          <p:nvPr/>
        </p:nvSpPr>
        <p:spPr bwMode="auto">
          <a:xfrm>
            <a:off x="3746500" y="4905375"/>
            <a:ext cx="174625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5.0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45" name="Rectangle 270"/>
          <p:cNvSpPr>
            <a:spLocks noChangeArrowheads="1"/>
          </p:cNvSpPr>
          <p:nvPr/>
        </p:nvSpPr>
        <p:spPr bwMode="auto">
          <a:xfrm rot="-5400000">
            <a:off x="3048000" y="7818438"/>
            <a:ext cx="1208087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14 - HDOHA (ng/ml)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46" name="Rectangle 177"/>
          <p:cNvSpPr>
            <a:spLocks noChangeArrowheads="1"/>
          </p:cNvSpPr>
          <p:nvPr/>
        </p:nvSpPr>
        <p:spPr bwMode="auto">
          <a:xfrm>
            <a:off x="4008438" y="7107238"/>
            <a:ext cx="1065212" cy="160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47" name="Rectangle 178"/>
          <p:cNvSpPr>
            <a:spLocks noChangeArrowheads="1"/>
          </p:cNvSpPr>
          <p:nvPr/>
        </p:nvSpPr>
        <p:spPr bwMode="auto">
          <a:xfrm>
            <a:off x="4144963" y="7942263"/>
            <a:ext cx="263525" cy="77470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48" name="Freeform 179"/>
          <p:cNvSpPr>
            <a:spLocks/>
          </p:cNvSpPr>
          <p:nvPr/>
        </p:nvSpPr>
        <p:spPr bwMode="auto">
          <a:xfrm>
            <a:off x="4144963" y="7942263"/>
            <a:ext cx="263525" cy="774700"/>
          </a:xfrm>
          <a:custGeom>
            <a:avLst/>
            <a:gdLst>
              <a:gd name="T0" fmla="*/ 0 w 177"/>
              <a:gd name="T1" fmla="*/ 2147483647 h 519"/>
              <a:gd name="T2" fmla="*/ 0 w 177"/>
              <a:gd name="T3" fmla="*/ 0 h 519"/>
              <a:gd name="T4" fmla="*/ 2147483647 w 177"/>
              <a:gd name="T5" fmla="*/ 0 h 519"/>
              <a:gd name="T6" fmla="*/ 2147483647 w 177"/>
              <a:gd name="T7" fmla="*/ 2147483647 h 51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7" h="519">
                <a:moveTo>
                  <a:pt x="0" y="519"/>
                </a:moveTo>
                <a:lnTo>
                  <a:pt x="0" y="0"/>
                </a:lnTo>
                <a:lnTo>
                  <a:pt x="177" y="0"/>
                </a:lnTo>
                <a:lnTo>
                  <a:pt x="177" y="519"/>
                </a:lnTo>
              </a:path>
            </a:pathLst>
          </a:custGeom>
          <a:noFill/>
          <a:ln w="16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49" name="Freeform 180"/>
          <p:cNvSpPr>
            <a:spLocks/>
          </p:cNvSpPr>
          <p:nvPr/>
        </p:nvSpPr>
        <p:spPr bwMode="auto">
          <a:xfrm>
            <a:off x="4211638" y="7389813"/>
            <a:ext cx="130175" cy="0"/>
          </a:xfrm>
          <a:custGeom>
            <a:avLst/>
            <a:gdLst>
              <a:gd name="T0" fmla="*/ 0 w 88"/>
              <a:gd name="T1" fmla="*/ 2147483647 w 88"/>
              <a:gd name="T2" fmla="*/ 0 w 88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88">
                <a:moveTo>
                  <a:pt x="0" y="0"/>
                </a:moveTo>
                <a:lnTo>
                  <a:pt x="88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50" name="Line 181"/>
          <p:cNvSpPr>
            <a:spLocks noChangeShapeType="1"/>
          </p:cNvSpPr>
          <p:nvPr/>
        </p:nvSpPr>
        <p:spPr bwMode="auto">
          <a:xfrm>
            <a:off x="4276725" y="7389813"/>
            <a:ext cx="0" cy="5524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51" name="Rectangle 182"/>
          <p:cNvSpPr>
            <a:spLocks noChangeArrowheads="1"/>
          </p:cNvSpPr>
          <p:nvPr/>
        </p:nvSpPr>
        <p:spPr bwMode="auto">
          <a:xfrm>
            <a:off x="4679950" y="8551863"/>
            <a:ext cx="266700" cy="1651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52" name="Freeform 183"/>
          <p:cNvSpPr>
            <a:spLocks/>
          </p:cNvSpPr>
          <p:nvPr/>
        </p:nvSpPr>
        <p:spPr bwMode="auto">
          <a:xfrm>
            <a:off x="4679950" y="8551863"/>
            <a:ext cx="265113" cy="165100"/>
          </a:xfrm>
          <a:custGeom>
            <a:avLst/>
            <a:gdLst>
              <a:gd name="T0" fmla="*/ 0 w 177"/>
              <a:gd name="T1" fmla="*/ 2147483647 h 111"/>
              <a:gd name="T2" fmla="*/ 0 w 177"/>
              <a:gd name="T3" fmla="*/ 0 h 111"/>
              <a:gd name="T4" fmla="*/ 2147483647 w 177"/>
              <a:gd name="T5" fmla="*/ 0 h 111"/>
              <a:gd name="T6" fmla="*/ 2147483647 w 177"/>
              <a:gd name="T7" fmla="*/ 2147483647 h 11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7" h="111">
                <a:moveTo>
                  <a:pt x="0" y="111"/>
                </a:moveTo>
                <a:lnTo>
                  <a:pt x="0" y="0"/>
                </a:lnTo>
                <a:lnTo>
                  <a:pt x="177" y="0"/>
                </a:lnTo>
                <a:lnTo>
                  <a:pt x="177" y="111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53" name="Freeform 184"/>
          <p:cNvSpPr>
            <a:spLocks/>
          </p:cNvSpPr>
          <p:nvPr/>
        </p:nvSpPr>
        <p:spPr bwMode="auto">
          <a:xfrm>
            <a:off x="4746625" y="8521700"/>
            <a:ext cx="133350" cy="0"/>
          </a:xfrm>
          <a:custGeom>
            <a:avLst/>
            <a:gdLst>
              <a:gd name="T0" fmla="*/ 0 w 88"/>
              <a:gd name="T1" fmla="*/ 2147483647 w 88"/>
              <a:gd name="T2" fmla="*/ 0 w 88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88">
                <a:moveTo>
                  <a:pt x="0" y="0"/>
                </a:moveTo>
                <a:lnTo>
                  <a:pt x="88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54" name="Line 185"/>
          <p:cNvSpPr>
            <a:spLocks noChangeShapeType="1"/>
          </p:cNvSpPr>
          <p:nvPr/>
        </p:nvSpPr>
        <p:spPr bwMode="auto">
          <a:xfrm>
            <a:off x="4811713" y="8521700"/>
            <a:ext cx="0" cy="301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55" name="Line 187"/>
          <p:cNvSpPr>
            <a:spLocks noChangeShapeType="1"/>
          </p:cNvSpPr>
          <p:nvPr/>
        </p:nvSpPr>
        <p:spPr bwMode="auto">
          <a:xfrm>
            <a:off x="4008438" y="8716963"/>
            <a:ext cx="107473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56" name="Rectangle 188"/>
          <p:cNvSpPr>
            <a:spLocks noChangeArrowheads="1"/>
          </p:cNvSpPr>
          <p:nvPr/>
        </p:nvSpPr>
        <p:spPr bwMode="auto">
          <a:xfrm rot="-2700000">
            <a:off x="4056063" y="8810625"/>
            <a:ext cx="315912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Sham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57" name="Rectangle 189"/>
          <p:cNvSpPr>
            <a:spLocks noChangeArrowheads="1"/>
          </p:cNvSpPr>
          <p:nvPr/>
        </p:nvSpPr>
        <p:spPr bwMode="auto">
          <a:xfrm rot="-2700000">
            <a:off x="4584700" y="8805863"/>
            <a:ext cx="338138" cy="16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CCL4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58" name="Line 190"/>
          <p:cNvSpPr>
            <a:spLocks noChangeShapeType="1"/>
          </p:cNvSpPr>
          <p:nvPr/>
        </p:nvSpPr>
        <p:spPr bwMode="auto">
          <a:xfrm flipV="1">
            <a:off x="4008438" y="7107238"/>
            <a:ext cx="0" cy="16097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59" name="Line 191"/>
          <p:cNvSpPr>
            <a:spLocks noChangeShapeType="1"/>
          </p:cNvSpPr>
          <p:nvPr/>
        </p:nvSpPr>
        <p:spPr bwMode="auto">
          <a:xfrm flipH="1">
            <a:off x="3957638" y="8716963"/>
            <a:ext cx="508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60" name="Rectangle 192"/>
          <p:cNvSpPr>
            <a:spLocks noChangeArrowheads="1"/>
          </p:cNvSpPr>
          <p:nvPr/>
        </p:nvSpPr>
        <p:spPr bwMode="auto">
          <a:xfrm>
            <a:off x="3846513" y="8636000"/>
            <a:ext cx="69850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61" name="Line 193"/>
          <p:cNvSpPr>
            <a:spLocks noChangeShapeType="1"/>
          </p:cNvSpPr>
          <p:nvPr/>
        </p:nvSpPr>
        <p:spPr bwMode="auto">
          <a:xfrm flipH="1">
            <a:off x="3957638" y="8396288"/>
            <a:ext cx="508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62" name="Rectangle 194"/>
          <p:cNvSpPr>
            <a:spLocks noChangeArrowheads="1"/>
          </p:cNvSpPr>
          <p:nvPr/>
        </p:nvSpPr>
        <p:spPr bwMode="auto">
          <a:xfrm>
            <a:off x="3846513" y="8315325"/>
            <a:ext cx="69850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63" name="Line 195"/>
          <p:cNvSpPr>
            <a:spLocks noChangeShapeType="1"/>
          </p:cNvSpPr>
          <p:nvPr/>
        </p:nvSpPr>
        <p:spPr bwMode="auto">
          <a:xfrm flipH="1">
            <a:off x="3957638" y="8074025"/>
            <a:ext cx="508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64" name="Rectangle 196"/>
          <p:cNvSpPr>
            <a:spLocks noChangeArrowheads="1"/>
          </p:cNvSpPr>
          <p:nvPr/>
        </p:nvSpPr>
        <p:spPr bwMode="auto">
          <a:xfrm>
            <a:off x="3773488" y="7993063"/>
            <a:ext cx="138112" cy="16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65" name="Line 197"/>
          <p:cNvSpPr>
            <a:spLocks noChangeShapeType="1"/>
          </p:cNvSpPr>
          <p:nvPr/>
        </p:nvSpPr>
        <p:spPr bwMode="auto">
          <a:xfrm flipH="1">
            <a:off x="3957638" y="7750175"/>
            <a:ext cx="508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66" name="Rectangle 198"/>
          <p:cNvSpPr>
            <a:spLocks noChangeArrowheads="1"/>
          </p:cNvSpPr>
          <p:nvPr/>
        </p:nvSpPr>
        <p:spPr bwMode="auto">
          <a:xfrm>
            <a:off x="3773488" y="7670800"/>
            <a:ext cx="138112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15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67" name="Line 199"/>
          <p:cNvSpPr>
            <a:spLocks noChangeShapeType="1"/>
          </p:cNvSpPr>
          <p:nvPr/>
        </p:nvSpPr>
        <p:spPr bwMode="auto">
          <a:xfrm flipH="1">
            <a:off x="3957638" y="7427913"/>
            <a:ext cx="508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68" name="Rectangle 200"/>
          <p:cNvSpPr>
            <a:spLocks noChangeArrowheads="1"/>
          </p:cNvSpPr>
          <p:nvPr/>
        </p:nvSpPr>
        <p:spPr bwMode="auto">
          <a:xfrm>
            <a:off x="3773488" y="7346950"/>
            <a:ext cx="138112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69" name="Line 201"/>
          <p:cNvSpPr>
            <a:spLocks noChangeShapeType="1"/>
          </p:cNvSpPr>
          <p:nvPr/>
        </p:nvSpPr>
        <p:spPr bwMode="auto">
          <a:xfrm flipH="1">
            <a:off x="3957638" y="7107238"/>
            <a:ext cx="508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70" name="Rectangle 202"/>
          <p:cNvSpPr>
            <a:spLocks noChangeArrowheads="1"/>
          </p:cNvSpPr>
          <p:nvPr/>
        </p:nvSpPr>
        <p:spPr bwMode="auto">
          <a:xfrm>
            <a:off x="3773488" y="7026275"/>
            <a:ext cx="138112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25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171" name="Group 3"/>
          <p:cNvGrpSpPr>
            <a:grpSpLocks/>
          </p:cNvGrpSpPr>
          <p:nvPr/>
        </p:nvGrpSpPr>
        <p:grpSpPr bwMode="auto">
          <a:xfrm>
            <a:off x="1725613" y="7043738"/>
            <a:ext cx="1722437" cy="1968500"/>
            <a:chOff x="1905995" y="7004050"/>
            <a:chExt cx="1722437" cy="1968500"/>
          </a:xfrm>
        </p:grpSpPr>
        <p:sp>
          <p:nvSpPr>
            <p:cNvPr id="4367" name="Rectangle 206"/>
            <p:cNvSpPr>
              <a:spLocks noChangeArrowheads="1"/>
            </p:cNvSpPr>
            <p:nvPr/>
          </p:nvSpPr>
          <p:spPr bwMode="auto">
            <a:xfrm>
              <a:off x="2642595" y="7485063"/>
              <a:ext cx="985837" cy="1487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368" name="Line 214"/>
            <p:cNvSpPr>
              <a:spLocks noChangeShapeType="1"/>
            </p:cNvSpPr>
            <p:nvPr/>
          </p:nvSpPr>
          <p:spPr bwMode="auto">
            <a:xfrm>
              <a:off x="2425107" y="8680450"/>
              <a:ext cx="111918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369" name="Rectangle 270"/>
            <p:cNvSpPr>
              <a:spLocks noChangeArrowheads="1"/>
            </p:cNvSpPr>
            <p:nvPr/>
          </p:nvSpPr>
          <p:spPr bwMode="auto">
            <a:xfrm rot="-5400000">
              <a:off x="1306714" y="7671594"/>
              <a:ext cx="1371600" cy="173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13-HDOHA (ng/ml)</a:t>
              </a:r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70" name="Rectangle 207"/>
            <p:cNvSpPr>
              <a:spLocks noChangeArrowheads="1"/>
            </p:cNvSpPr>
            <p:nvPr/>
          </p:nvSpPr>
          <p:spPr bwMode="auto">
            <a:xfrm>
              <a:off x="2556870" y="7737475"/>
              <a:ext cx="276225" cy="94297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371" name="Freeform 208"/>
            <p:cNvSpPr>
              <a:spLocks/>
            </p:cNvSpPr>
            <p:nvPr/>
          </p:nvSpPr>
          <p:spPr bwMode="auto">
            <a:xfrm>
              <a:off x="2556870" y="7737475"/>
              <a:ext cx="276225" cy="942975"/>
            </a:xfrm>
            <a:custGeom>
              <a:avLst/>
              <a:gdLst>
                <a:gd name="T0" fmla="*/ 0 w 177"/>
                <a:gd name="T1" fmla="*/ 2147483647 h 607"/>
                <a:gd name="T2" fmla="*/ 0 w 177"/>
                <a:gd name="T3" fmla="*/ 0 h 607"/>
                <a:gd name="T4" fmla="*/ 2147483647 w 177"/>
                <a:gd name="T5" fmla="*/ 0 h 607"/>
                <a:gd name="T6" fmla="*/ 2147483647 w 177"/>
                <a:gd name="T7" fmla="*/ 2147483647 h 60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7" h="607">
                  <a:moveTo>
                    <a:pt x="0" y="607"/>
                  </a:moveTo>
                  <a:lnTo>
                    <a:pt x="0" y="0"/>
                  </a:lnTo>
                  <a:lnTo>
                    <a:pt x="177" y="0"/>
                  </a:lnTo>
                  <a:lnTo>
                    <a:pt x="177" y="607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372" name="Freeform 209"/>
            <p:cNvSpPr>
              <a:spLocks/>
            </p:cNvSpPr>
            <p:nvPr/>
          </p:nvSpPr>
          <p:spPr bwMode="auto">
            <a:xfrm>
              <a:off x="2626720" y="7151688"/>
              <a:ext cx="136525" cy="0"/>
            </a:xfrm>
            <a:custGeom>
              <a:avLst/>
              <a:gdLst>
                <a:gd name="T0" fmla="*/ 0 w 88"/>
                <a:gd name="T1" fmla="*/ 2147483647 w 88"/>
                <a:gd name="T2" fmla="*/ 0 w 88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88">
                  <a:moveTo>
                    <a:pt x="0" y="0"/>
                  </a:moveTo>
                  <a:lnTo>
                    <a:pt x="88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373" name="Line 210"/>
            <p:cNvSpPr>
              <a:spLocks noChangeShapeType="1"/>
            </p:cNvSpPr>
            <p:nvPr/>
          </p:nvSpPr>
          <p:spPr bwMode="auto">
            <a:xfrm>
              <a:off x="2694982" y="7151688"/>
              <a:ext cx="0" cy="5857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374" name="Rectangle 211"/>
            <p:cNvSpPr>
              <a:spLocks noChangeArrowheads="1"/>
            </p:cNvSpPr>
            <p:nvPr/>
          </p:nvSpPr>
          <p:spPr bwMode="auto">
            <a:xfrm>
              <a:off x="3114082" y="8680450"/>
              <a:ext cx="277813" cy="15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375" name="Freeform 212"/>
            <p:cNvSpPr>
              <a:spLocks/>
            </p:cNvSpPr>
            <p:nvPr/>
          </p:nvSpPr>
          <p:spPr bwMode="auto">
            <a:xfrm>
              <a:off x="3114082" y="8680450"/>
              <a:ext cx="276225" cy="0"/>
            </a:xfrm>
            <a:custGeom>
              <a:avLst/>
              <a:gdLst>
                <a:gd name="T0" fmla="*/ 0 w 177"/>
                <a:gd name="T1" fmla="*/ 0 w 177"/>
                <a:gd name="T2" fmla="*/ 2147483647 w 177"/>
                <a:gd name="T3" fmla="*/ 2147483647 w 177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T0" y="0"/>
                </a:cxn>
                <a:cxn ang="T5">
                  <a:pos x="T1" y="0"/>
                </a:cxn>
                <a:cxn ang="T6">
                  <a:pos x="T2" y="0"/>
                </a:cxn>
                <a:cxn ang="T7">
                  <a:pos x="T3" y="0"/>
                </a:cxn>
              </a:cxnLst>
              <a:rect l="0" t="0" r="r" b="b"/>
              <a:pathLst>
                <a:path w="177">
                  <a:moveTo>
                    <a:pt x="0" y="0"/>
                  </a:moveTo>
                  <a:lnTo>
                    <a:pt x="0" y="0"/>
                  </a:lnTo>
                  <a:lnTo>
                    <a:pt x="177" y="0"/>
                  </a:lnTo>
                </a:path>
              </a:pathLst>
            </a:custGeom>
            <a:noFill/>
            <a:ln w="1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376" name="Rectangle 215"/>
            <p:cNvSpPr>
              <a:spLocks noChangeArrowheads="1"/>
            </p:cNvSpPr>
            <p:nvPr/>
          </p:nvSpPr>
          <p:spPr bwMode="auto">
            <a:xfrm rot="-2700000">
              <a:off x="2462629" y="8781041"/>
              <a:ext cx="328612" cy="173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Sham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77" name="Rectangle 216"/>
            <p:cNvSpPr>
              <a:spLocks noChangeArrowheads="1"/>
            </p:cNvSpPr>
            <p:nvPr/>
          </p:nvSpPr>
          <p:spPr bwMode="auto">
            <a:xfrm rot="-2700000">
              <a:off x="3013491" y="8774691"/>
              <a:ext cx="350838" cy="173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CCL4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78" name="Line 217"/>
            <p:cNvSpPr>
              <a:spLocks noChangeShapeType="1"/>
            </p:cNvSpPr>
            <p:nvPr/>
          </p:nvSpPr>
          <p:spPr bwMode="auto">
            <a:xfrm flipV="1">
              <a:off x="2415582" y="7004050"/>
              <a:ext cx="0" cy="16764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379" name="Line 218"/>
            <p:cNvSpPr>
              <a:spLocks noChangeShapeType="1"/>
            </p:cNvSpPr>
            <p:nvPr/>
          </p:nvSpPr>
          <p:spPr bwMode="auto">
            <a:xfrm flipH="1">
              <a:off x="2363195" y="8680450"/>
              <a:ext cx="5238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380" name="Rectangle 219"/>
            <p:cNvSpPr>
              <a:spLocks noChangeArrowheads="1"/>
            </p:cNvSpPr>
            <p:nvPr/>
          </p:nvSpPr>
          <p:spPr bwMode="auto">
            <a:xfrm>
              <a:off x="2140945" y="8596313"/>
              <a:ext cx="179387" cy="173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0.0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81" name="Line 222"/>
            <p:cNvSpPr>
              <a:spLocks noChangeShapeType="1"/>
            </p:cNvSpPr>
            <p:nvPr/>
          </p:nvSpPr>
          <p:spPr bwMode="auto">
            <a:xfrm flipH="1">
              <a:off x="2363195" y="8308975"/>
              <a:ext cx="5238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382" name="Rectangle 223"/>
            <p:cNvSpPr>
              <a:spLocks noChangeArrowheads="1"/>
            </p:cNvSpPr>
            <p:nvPr/>
          </p:nvSpPr>
          <p:spPr bwMode="auto">
            <a:xfrm>
              <a:off x="2140945" y="8224838"/>
              <a:ext cx="179387" cy="173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0.2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83" name="Line 226"/>
            <p:cNvSpPr>
              <a:spLocks noChangeShapeType="1"/>
            </p:cNvSpPr>
            <p:nvPr/>
          </p:nvSpPr>
          <p:spPr bwMode="auto">
            <a:xfrm flipH="1">
              <a:off x="2363195" y="7934325"/>
              <a:ext cx="5238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384" name="Rectangle 227"/>
            <p:cNvSpPr>
              <a:spLocks noChangeArrowheads="1"/>
            </p:cNvSpPr>
            <p:nvPr/>
          </p:nvSpPr>
          <p:spPr bwMode="auto">
            <a:xfrm>
              <a:off x="2140945" y="7853363"/>
              <a:ext cx="179387" cy="173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0.4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85" name="Line 230"/>
            <p:cNvSpPr>
              <a:spLocks noChangeShapeType="1"/>
            </p:cNvSpPr>
            <p:nvPr/>
          </p:nvSpPr>
          <p:spPr bwMode="auto">
            <a:xfrm flipH="1">
              <a:off x="2363195" y="7564438"/>
              <a:ext cx="5238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386" name="Rectangle 231"/>
            <p:cNvSpPr>
              <a:spLocks noChangeArrowheads="1"/>
            </p:cNvSpPr>
            <p:nvPr/>
          </p:nvSpPr>
          <p:spPr bwMode="auto">
            <a:xfrm>
              <a:off x="2140945" y="7480300"/>
              <a:ext cx="179387" cy="173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0.6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87" name="Line 234"/>
            <p:cNvSpPr>
              <a:spLocks noChangeShapeType="1"/>
            </p:cNvSpPr>
            <p:nvPr/>
          </p:nvSpPr>
          <p:spPr bwMode="auto">
            <a:xfrm flipH="1">
              <a:off x="2363195" y="7189788"/>
              <a:ext cx="5238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388" name="Rectangle 235"/>
            <p:cNvSpPr>
              <a:spLocks noChangeArrowheads="1"/>
            </p:cNvSpPr>
            <p:nvPr/>
          </p:nvSpPr>
          <p:spPr bwMode="auto">
            <a:xfrm>
              <a:off x="2140945" y="7107238"/>
              <a:ext cx="179387" cy="173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0.8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172" name="Rectangle 270"/>
          <p:cNvSpPr>
            <a:spLocks noChangeArrowheads="1"/>
          </p:cNvSpPr>
          <p:nvPr/>
        </p:nvSpPr>
        <p:spPr bwMode="auto">
          <a:xfrm rot="-5400000">
            <a:off x="-433387" y="7834313"/>
            <a:ext cx="1136650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10-HDOHA (ng/ml)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73" name="Rectangle 241"/>
          <p:cNvSpPr>
            <a:spLocks noChangeArrowheads="1"/>
          </p:cNvSpPr>
          <p:nvPr/>
        </p:nvSpPr>
        <p:spPr bwMode="auto">
          <a:xfrm>
            <a:off x="595313" y="7107238"/>
            <a:ext cx="1065212" cy="160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74" name="Rectangle 242"/>
          <p:cNvSpPr>
            <a:spLocks noChangeArrowheads="1"/>
          </p:cNvSpPr>
          <p:nvPr/>
        </p:nvSpPr>
        <p:spPr bwMode="auto">
          <a:xfrm>
            <a:off x="730250" y="7977188"/>
            <a:ext cx="265113" cy="7381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75" name="Freeform 243"/>
          <p:cNvSpPr>
            <a:spLocks/>
          </p:cNvSpPr>
          <p:nvPr/>
        </p:nvSpPr>
        <p:spPr bwMode="auto">
          <a:xfrm>
            <a:off x="730250" y="7977188"/>
            <a:ext cx="265113" cy="738187"/>
          </a:xfrm>
          <a:custGeom>
            <a:avLst/>
            <a:gdLst>
              <a:gd name="T0" fmla="*/ 0 w 177"/>
              <a:gd name="T1" fmla="*/ 2147483647 h 496"/>
              <a:gd name="T2" fmla="*/ 0 w 177"/>
              <a:gd name="T3" fmla="*/ 0 h 496"/>
              <a:gd name="T4" fmla="*/ 2147483647 w 177"/>
              <a:gd name="T5" fmla="*/ 0 h 496"/>
              <a:gd name="T6" fmla="*/ 2147483647 w 177"/>
              <a:gd name="T7" fmla="*/ 2147483647 h 49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7" h="496">
                <a:moveTo>
                  <a:pt x="0" y="496"/>
                </a:moveTo>
                <a:lnTo>
                  <a:pt x="0" y="0"/>
                </a:lnTo>
                <a:lnTo>
                  <a:pt x="177" y="0"/>
                </a:lnTo>
                <a:lnTo>
                  <a:pt x="177" y="496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76" name="Freeform 244"/>
          <p:cNvSpPr>
            <a:spLocks/>
          </p:cNvSpPr>
          <p:nvPr/>
        </p:nvSpPr>
        <p:spPr bwMode="auto">
          <a:xfrm>
            <a:off x="798513" y="7427913"/>
            <a:ext cx="130175" cy="0"/>
          </a:xfrm>
          <a:custGeom>
            <a:avLst/>
            <a:gdLst>
              <a:gd name="T0" fmla="*/ 0 w 88"/>
              <a:gd name="T1" fmla="*/ 2147483647 w 88"/>
              <a:gd name="T2" fmla="*/ 0 w 88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88">
                <a:moveTo>
                  <a:pt x="0" y="0"/>
                </a:moveTo>
                <a:lnTo>
                  <a:pt x="88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77" name="Line 245"/>
          <p:cNvSpPr>
            <a:spLocks noChangeShapeType="1"/>
          </p:cNvSpPr>
          <p:nvPr/>
        </p:nvSpPr>
        <p:spPr bwMode="auto">
          <a:xfrm>
            <a:off x="863600" y="7427913"/>
            <a:ext cx="0" cy="5492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78" name="Rectangle 246"/>
          <p:cNvSpPr>
            <a:spLocks noChangeArrowheads="1"/>
          </p:cNvSpPr>
          <p:nvPr/>
        </p:nvSpPr>
        <p:spPr bwMode="auto">
          <a:xfrm>
            <a:off x="1265238" y="8262938"/>
            <a:ext cx="266700" cy="452437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79" name="Freeform 247"/>
          <p:cNvSpPr>
            <a:spLocks/>
          </p:cNvSpPr>
          <p:nvPr/>
        </p:nvSpPr>
        <p:spPr bwMode="auto">
          <a:xfrm>
            <a:off x="1265238" y="8262938"/>
            <a:ext cx="265112" cy="452437"/>
          </a:xfrm>
          <a:custGeom>
            <a:avLst/>
            <a:gdLst>
              <a:gd name="T0" fmla="*/ 0 w 177"/>
              <a:gd name="T1" fmla="*/ 2147483647 h 304"/>
              <a:gd name="T2" fmla="*/ 0 w 177"/>
              <a:gd name="T3" fmla="*/ 0 h 304"/>
              <a:gd name="T4" fmla="*/ 2147483647 w 177"/>
              <a:gd name="T5" fmla="*/ 0 h 304"/>
              <a:gd name="T6" fmla="*/ 2147483647 w 177"/>
              <a:gd name="T7" fmla="*/ 2147483647 h 30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7" h="304">
                <a:moveTo>
                  <a:pt x="0" y="304"/>
                </a:moveTo>
                <a:lnTo>
                  <a:pt x="0" y="0"/>
                </a:lnTo>
                <a:lnTo>
                  <a:pt x="177" y="0"/>
                </a:lnTo>
                <a:lnTo>
                  <a:pt x="177" y="304"/>
                </a:lnTo>
              </a:path>
            </a:pathLst>
          </a:custGeom>
          <a:noFill/>
          <a:ln w="16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80" name="Freeform 248"/>
          <p:cNvSpPr>
            <a:spLocks/>
          </p:cNvSpPr>
          <p:nvPr/>
        </p:nvSpPr>
        <p:spPr bwMode="auto">
          <a:xfrm>
            <a:off x="1333500" y="8194675"/>
            <a:ext cx="130175" cy="0"/>
          </a:xfrm>
          <a:custGeom>
            <a:avLst/>
            <a:gdLst>
              <a:gd name="T0" fmla="*/ 0 w 88"/>
              <a:gd name="T1" fmla="*/ 2147483647 w 88"/>
              <a:gd name="T2" fmla="*/ 0 w 88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88">
                <a:moveTo>
                  <a:pt x="0" y="0"/>
                </a:moveTo>
                <a:lnTo>
                  <a:pt x="88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81" name="Line 249"/>
          <p:cNvSpPr>
            <a:spLocks noChangeShapeType="1"/>
          </p:cNvSpPr>
          <p:nvPr/>
        </p:nvSpPr>
        <p:spPr bwMode="auto">
          <a:xfrm>
            <a:off x="1398588" y="8194675"/>
            <a:ext cx="0" cy="682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82" name="Line 251"/>
          <p:cNvSpPr>
            <a:spLocks noChangeShapeType="1"/>
          </p:cNvSpPr>
          <p:nvPr/>
        </p:nvSpPr>
        <p:spPr bwMode="auto">
          <a:xfrm>
            <a:off x="595313" y="8715375"/>
            <a:ext cx="10731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83" name="Rectangle 252"/>
          <p:cNvSpPr>
            <a:spLocks noChangeArrowheads="1"/>
          </p:cNvSpPr>
          <p:nvPr/>
        </p:nvSpPr>
        <p:spPr bwMode="auto">
          <a:xfrm rot="-2700000">
            <a:off x="623888" y="8810625"/>
            <a:ext cx="314325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Sham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84" name="Rectangle 253"/>
          <p:cNvSpPr>
            <a:spLocks noChangeArrowheads="1"/>
          </p:cNvSpPr>
          <p:nvPr/>
        </p:nvSpPr>
        <p:spPr bwMode="auto">
          <a:xfrm rot="-2700000">
            <a:off x="1150938" y="8804275"/>
            <a:ext cx="338137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CCL4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85" name="Line 254"/>
          <p:cNvSpPr>
            <a:spLocks noChangeShapeType="1"/>
          </p:cNvSpPr>
          <p:nvPr/>
        </p:nvSpPr>
        <p:spPr bwMode="auto">
          <a:xfrm flipV="1">
            <a:off x="595313" y="7107238"/>
            <a:ext cx="0" cy="16081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86" name="Line 255"/>
          <p:cNvSpPr>
            <a:spLocks noChangeShapeType="1"/>
          </p:cNvSpPr>
          <p:nvPr/>
        </p:nvSpPr>
        <p:spPr bwMode="auto">
          <a:xfrm flipH="1">
            <a:off x="544513" y="8715375"/>
            <a:ext cx="508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87" name="Rectangle 256"/>
          <p:cNvSpPr>
            <a:spLocks noChangeArrowheads="1"/>
          </p:cNvSpPr>
          <p:nvPr/>
        </p:nvSpPr>
        <p:spPr bwMode="auto">
          <a:xfrm>
            <a:off x="409575" y="8634413"/>
            <a:ext cx="635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88" name="Line 259"/>
          <p:cNvSpPr>
            <a:spLocks noChangeShapeType="1"/>
          </p:cNvSpPr>
          <p:nvPr/>
        </p:nvSpPr>
        <p:spPr bwMode="auto">
          <a:xfrm flipH="1">
            <a:off x="544513" y="8072438"/>
            <a:ext cx="508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89" name="Rectangle 260"/>
          <p:cNvSpPr>
            <a:spLocks noChangeArrowheads="1"/>
          </p:cNvSpPr>
          <p:nvPr/>
        </p:nvSpPr>
        <p:spPr bwMode="auto">
          <a:xfrm>
            <a:off x="409575" y="7991475"/>
            <a:ext cx="635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90" name="Line 263"/>
          <p:cNvSpPr>
            <a:spLocks noChangeShapeType="1"/>
          </p:cNvSpPr>
          <p:nvPr/>
        </p:nvSpPr>
        <p:spPr bwMode="auto">
          <a:xfrm flipH="1">
            <a:off x="544513" y="7427913"/>
            <a:ext cx="508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91" name="Rectangle 264"/>
          <p:cNvSpPr>
            <a:spLocks noChangeArrowheads="1"/>
          </p:cNvSpPr>
          <p:nvPr/>
        </p:nvSpPr>
        <p:spPr bwMode="auto">
          <a:xfrm>
            <a:off x="409575" y="7346950"/>
            <a:ext cx="635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92" name="Rectangle 270"/>
          <p:cNvSpPr>
            <a:spLocks noChangeArrowheads="1"/>
          </p:cNvSpPr>
          <p:nvPr/>
        </p:nvSpPr>
        <p:spPr bwMode="auto">
          <a:xfrm rot="-5400000">
            <a:off x="4607719" y="5587206"/>
            <a:ext cx="1327150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13-HODE (ng/ml)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93" name="Rectangle 270"/>
          <p:cNvSpPr>
            <a:spLocks noChangeArrowheads="1"/>
          </p:cNvSpPr>
          <p:nvPr/>
        </p:nvSpPr>
        <p:spPr bwMode="auto">
          <a:xfrm>
            <a:off x="5629275" y="4906963"/>
            <a:ext cx="1109663" cy="167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94" name="Rectangle 271"/>
          <p:cNvSpPr>
            <a:spLocks noChangeArrowheads="1"/>
          </p:cNvSpPr>
          <p:nvPr/>
        </p:nvSpPr>
        <p:spPr bwMode="auto">
          <a:xfrm>
            <a:off x="5767388" y="5180013"/>
            <a:ext cx="280987" cy="140335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95" name="Freeform 273"/>
          <p:cNvSpPr>
            <a:spLocks/>
          </p:cNvSpPr>
          <p:nvPr/>
        </p:nvSpPr>
        <p:spPr bwMode="auto">
          <a:xfrm>
            <a:off x="5837238" y="4948238"/>
            <a:ext cx="141287" cy="0"/>
          </a:xfrm>
          <a:custGeom>
            <a:avLst/>
            <a:gdLst>
              <a:gd name="T0" fmla="*/ 0 w 90"/>
              <a:gd name="T1" fmla="*/ 2147483647 w 90"/>
              <a:gd name="T2" fmla="*/ 0 w 90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90">
                <a:moveTo>
                  <a:pt x="0" y="0"/>
                </a:moveTo>
                <a:lnTo>
                  <a:pt x="90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96" name="Line 274"/>
          <p:cNvSpPr>
            <a:spLocks noChangeShapeType="1"/>
          </p:cNvSpPr>
          <p:nvPr/>
        </p:nvSpPr>
        <p:spPr bwMode="auto">
          <a:xfrm>
            <a:off x="5908675" y="4948238"/>
            <a:ext cx="0" cy="2317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97" name="Rectangle 275"/>
          <p:cNvSpPr>
            <a:spLocks noChangeArrowheads="1"/>
          </p:cNvSpPr>
          <p:nvPr/>
        </p:nvSpPr>
        <p:spPr bwMode="auto">
          <a:xfrm>
            <a:off x="6326188" y="5532438"/>
            <a:ext cx="279400" cy="1050925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98" name="Freeform 276"/>
          <p:cNvSpPr>
            <a:spLocks/>
          </p:cNvSpPr>
          <p:nvPr/>
        </p:nvSpPr>
        <p:spPr bwMode="auto">
          <a:xfrm>
            <a:off x="6326188" y="5532438"/>
            <a:ext cx="277812" cy="1050925"/>
          </a:xfrm>
          <a:custGeom>
            <a:avLst/>
            <a:gdLst>
              <a:gd name="T0" fmla="*/ 0 w 179"/>
              <a:gd name="T1" fmla="*/ 2147483647 h 677"/>
              <a:gd name="T2" fmla="*/ 0 w 179"/>
              <a:gd name="T3" fmla="*/ 0 h 677"/>
              <a:gd name="T4" fmla="*/ 2147483647 w 179"/>
              <a:gd name="T5" fmla="*/ 0 h 677"/>
              <a:gd name="T6" fmla="*/ 2147483647 w 179"/>
              <a:gd name="T7" fmla="*/ 2147483647 h 67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9" h="677">
                <a:moveTo>
                  <a:pt x="0" y="677"/>
                </a:moveTo>
                <a:lnTo>
                  <a:pt x="0" y="0"/>
                </a:lnTo>
                <a:lnTo>
                  <a:pt x="179" y="0"/>
                </a:lnTo>
                <a:lnTo>
                  <a:pt x="179" y="677"/>
                </a:lnTo>
              </a:path>
            </a:pathLst>
          </a:custGeom>
          <a:noFill/>
          <a:ln w="16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99" name="Freeform 277"/>
          <p:cNvSpPr>
            <a:spLocks/>
          </p:cNvSpPr>
          <p:nvPr/>
        </p:nvSpPr>
        <p:spPr bwMode="auto">
          <a:xfrm>
            <a:off x="6396038" y="5321300"/>
            <a:ext cx="141287" cy="0"/>
          </a:xfrm>
          <a:custGeom>
            <a:avLst/>
            <a:gdLst>
              <a:gd name="T0" fmla="*/ 0 w 90"/>
              <a:gd name="T1" fmla="*/ 2147483647 w 90"/>
              <a:gd name="T2" fmla="*/ 0 w 90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90">
                <a:moveTo>
                  <a:pt x="0" y="0"/>
                </a:moveTo>
                <a:lnTo>
                  <a:pt x="90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200" name="Line 278"/>
          <p:cNvSpPr>
            <a:spLocks noChangeShapeType="1"/>
          </p:cNvSpPr>
          <p:nvPr/>
        </p:nvSpPr>
        <p:spPr bwMode="auto">
          <a:xfrm>
            <a:off x="6467475" y="5321300"/>
            <a:ext cx="0" cy="2111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201" name="Line 280"/>
          <p:cNvSpPr>
            <a:spLocks noChangeShapeType="1"/>
          </p:cNvSpPr>
          <p:nvPr/>
        </p:nvSpPr>
        <p:spPr bwMode="auto">
          <a:xfrm>
            <a:off x="5629275" y="6583363"/>
            <a:ext cx="111601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202" name="Rectangle 281"/>
          <p:cNvSpPr>
            <a:spLocks noChangeArrowheads="1"/>
          </p:cNvSpPr>
          <p:nvPr/>
        </p:nvSpPr>
        <p:spPr bwMode="auto">
          <a:xfrm rot="-2700000">
            <a:off x="5694363" y="6664325"/>
            <a:ext cx="328612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Sham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03" name="Rectangle 282"/>
          <p:cNvSpPr>
            <a:spLocks noChangeArrowheads="1"/>
          </p:cNvSpPr>
          <p:nvPr/>
        </p:nvSpPr>
        <p:spPr bwMode="auto">
          <a:xfrm rot="-2700000">
            <a:off x="6246813" y="6657975"/>
            <a:ext cx="350837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CCL4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04" name="Line 283"/>
          <p:cNvSpPr>
            <a:spLocks noChangeShapeType="1"/>
          </p:cNvSpPr>
          <p:nvPr/>
        </p:nvSpPr>
        <p:spPr bwMode="auto">
          <a:xfrm flipV="1">
            <a:off x="5629275" y="4906963"/>
            <a:ext cx="0" cy="16764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205" name="Line 284"/>
          <p:cNvSpPr>
            <a:spLocks noChangeShapeType="1"/>
          </p:cNvSpPr>
          <p:nvPr/>
        </p:nvSpPr>
        <p:spPr bwMode="auto">
          <a:xfrm flipH="1">
            <a:off x="5575300" y="6583363"/>
            <a:ext cx="539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206" name="Rectangle 285"/>
          <p:cNvSpPr>
            <a:spLocks noChangeArrowheads="1"/>
          </p:cNvSpPr>
          <p:nvPr/>
        </p:nvSpPr>
        <p:spPr bwMode="auto">
          <a:xfrm>
            <a:off x="5495925" y="6507163"/>
            <a:ext cx="73025" cy="17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07" name="Line 288"/>
          <p:cNvSpPr>
            <a:spLocks noChangeShapeType="1"/>
          </p:cNvSpPr>
          <p:nvPr/>
        </p:nvSpPr>
        <p:spPr bwMode="auto">
          <a:xfrm flipH="1">
            <a:off x="5575300" y="6103938"/>
            <a:ext cx="539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208" name="Rectangle 289"/>
          <p:cNvSpPr>
            <a:spLocks noChangeArrowheads="1"/>
          </p:cNvSpPr>
          <p:nvPr/>
        </p:nvSpPr>
        <p:spPr bwMode="auto">
          <a:xfrm>
            <a:off x="5419725" y="6021388"/>
            <a:ext cx="144463" cy="17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09" name="Line 292"/>
          <p:cNvSpPr>
            <a:spLocks noChangeShapeType="1"/>
          </p:cNvSpPr>
          <p:nvPr/>
        </p:nvSpPr>
        <p:spPr bwMode="auto">
          <a:xfrm flipH="1">
            <a:off x="5575300" y="5624513"/>
            <a:ext cx="539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210" name="Rectangle 293"/>
          <p:cNvSpPr>
            <a:spLocks noChangeArrowheads="1"/>
          </p:cNvSpPr>
          <p:nvPr/>
        </p:nvSpPr>
        <p:spPr bwMode="auto">
          <a:xfrm>
            <a:off x="5419725" y="5540375"/>
            <a:ext cx="144463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11" name="Line 296"/>
          <p:cNvSpPr>
            <a:spLocks noChangeShapeType="1"/>
          </p:cNvSpPr>
          <p:nvPr/>
        </p:nvSpPr>
        <p:spPr bwMode="auto">
          <a:xfrm flipH="1">
            <a:off x="5575300" y="5148263"/>
            <a:ext cx="539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212" name="Rectangle 297"/>
          <p:cNvSpPr>
            <a:spLocks noChangeArrowheads="1"/>
          </p:cNvSpPr>
          <p:nvPr/>
        </p:nvSpPr>
        <p:spPr bwMode="auto">
          <a:xfrm>
            <a:off x="5419725" y="5064125"/>
            <a:ext cx="144463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13" name="Rectangle 75"/>
          <p:cNvSpPr>
            <a:spLocks noChangeArrowheads="1"/>
          </p:cNvSpPr>
          <p:nvPr/>
        </p:nvSpPr>
        <p:spPr bwMode="auto">
          <a:xfrm>
            <a:off x="5629275" y="2817813"/>
            <a:ext cx="1063625" cy="160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214" name="Freeform 77"/>
          <p:cNvSpPr>
            <a:spLocks/>
          </p:cNvSpPr>
          <p:nvPr/>
        </p:nvSpPr>
        <p:spPr bwMode="auto">
          <a:xfrm>
            <a:off x="5762625" y="3084513"/>
            <a:ext cx="265113" cy="1343025"/>
          </a:xfrm>
          <a:custGeom>
            <a:avLst/>
            <a:gdLst>
              <a:gd name="T0" fmla="*/ 0 w 177"/>
              <a:gd name="T1" fmla="*/ 2147483647 h 900"/>
              <a:gd name="T2" fmla="*/ 0 w 177"/>
              <a:gd name="T3" fmla="*/ 0 h 900"/>
              <a:gd name="T4" fmla="*/ 2147483647 w 177"/>
              <a:gd name="T5" fmla="*/ 0 h 900"/>
              <a:gd name="T6" fmla="*/ 2147483647 w 177"/>
              <a:gd name="T7" fmla="*/ 2147483647 h 9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7" h="900">
                <a:moveTo>
                  <a:pt x="0" y="900"/>
                </a:moveTo>
                <a:lnTo>
                  <a:pt x="0" y="0"/>
                </a:lnTo>
                <a:lnTo>
                  <a:pt x="177" y="0"/>
                </a:lnTo>
                <a:lnTo>
                  <a:pt x="177" y="900"/>
                </a:lnTo>
              </a:path>
            </a:pathLst>
          </a:custGeom>
          <a:noFill/>
          <a:ln w="16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215" name="Freeform 78"/>
          <p:cNvSpPr>
            <a:spLocks/>
          </p:cNvSpPr>
          <p:nvPr/>
        </p:nvSpPr>
        <p:spPr bwMode="auto">
          <a:xfrm>
            <a:off x="5829300" y="2840038"/>
            <a:ext cx="133350" cy="0"/>
          </a:xfrm>
          <a:custGeom>
            <a:avLst/>
            <a:gdLst>
              <a:gd name="T0" fmla="*/ 0 w 88"/>
              <a:gd name="T1" fmla="*/ 2147483647 w 88"/>
              <a:gd name="T2" fmla="*/ 0 w 88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88">
                <a:moveTo>
                  <a:pt x="0" y="0"/>
                </a:moveTo>
                <a:lnTo>
                  <a:pt x="88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216" name="Line 79"/>
          <p:cNvSpPr>
            <a:spLocks noChangeShapeType="1"/>
          </p:cNvSpPr>
          <p:nvPr/>
        </p:nvSpPr>
        <p:spPr bwMode="auto">
          <a:xfrm>
            <a:off x="5894388" y="2840038"/>
            <a:ext cx="0" cy="2444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217" name="Rectangle 80"/>
          <p:cNvSpPr>
            <a:spLocks noChangeArrowheads="1"/>
          </p:cNvSpPr>
          <p:nvPr/>
        </p:nvSpPr>
        <p:spPr bwMode="auto">
          <a:xfrm>
            <a:off x="6297613" y="3565525"/>
            <a:ext cx="266700" cy="862013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218" name="Freeform 82"/>
          <p:cNvSpPr>
            <a:spLocks/>
          </p:cNvSpPr>
          <p:nvPr/>
        </p:nvSpPr>
        <p:spPr bwMode="auto">
          <a:xfrm>
            <a:off x="6365875" y="3130550"/>
            <a:ext cx="131763" cy="0"/>
          </a:xfrm>
          <a:custGeom>
            <a:avLst/>
            <a:gdLst>
              <a:gd name="T0" fmla="*/ 0 w 88"/>
              <a:gd name="T1" fmla="*/ 2147483647 w 88"/>
              <a:gd name="T2" fmla="*/ 0 w 88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88">
                <a:moveTo>
                  <a:pt x="0" y="0"/>
                </a:moveTo>
                <a:lnTo>
                  <a:pt x="88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219" name="Line 83"/>
          <p:cNvSpPr>
            <a:spLocks noChangeShapeType="1"/>
          </p:cNvSpPr>
          <p:nvPr/>
        </p:nvSpPr>
        <p:spPr bwMode="auto">
          <a:xfrm>
            <a:off x="6430963" y="3130550"/>
            <a:ext cx="0" cy="4349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220" name="Line 85"/>
          <p:cNvSpPr>
            <a:spLocks noChangeShapeType="1"/>
          </p:cNvSpPr>
          <p:nvPr/>
        </p:nvSpPr>
        <p:spPr bwMode="auto">
          <a:xfrm>
            <a:off x="5629275" y="4427538"/>
            <a:ext cx="10731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221" name="Rectangle 86"/>
          <p:cNvSpPr>
            <a:spLocks noChangeArrowheads="1"/>
          </p:cNvSpPr>
          <p:nvPr/>
        </p:nvSpPr>
        <p:spPr bwMode="auto">
          <a:xfrm rot="-2700000">
            <a:off x="5665788" y="4541838"/>
            <a:ext cx="314325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Sham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22" name="Rectangle 87"/>
          <p:cNvSpPr>
            <a:spLocks noChangeArrowheads="1"/>
          </p:cNvSpPr>
          <p:nvPr/>
        </p:nvSpPr>
        <p:spPr bwMode="auto">
          <a:xfrm rot="-2700000">
            <a:off x="6194425" y="4535488"/>
            <a:ext cx="338138" cy="16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CCL4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23" name="Line 88"/>
          <p:cNvSpPr>
            <a:spLocks noChangeShapeType="1"/>
          </p:cNvSpPr>
          <p:nvPr/>
        </p:nvSpPr>
        <p:spPr bwMode="auto">
          <a:xfrm flipV="1">
            <a:off x="5629275" y="2817813"/>
            <a:ext cx="0" cy="16097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224" name="Line 89"/>
          <p:cNvSpPr>
            <a:spLocks noChangeShapeType="1"/>
          </p:cNvSpPr>
          <p:nvPr/>
        </p:nvSpPr>
        <p:spPr bwMode="auto">
          <a:xfrm flipH="1">
            <a:off x="5575300" y="4427538"/>
            <a:ext cx="539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225" name="Rectangle 90"/>
          <p:cNvSpPr>
            <a:spLocks noChangeArrowheads="1"/>
          </p:cNvSpPr>
          <p:nvPr/>
        </p:nvSpPr>
        <p:spPr bwMode="auto">
          <a:xfrm>
            <a:off x="5459413" y="4348163"/>
            <a:ext cx="69850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26" name="Line 91"/>
          <p:cNvSpPr>
            <a:spLocks noChangeShapeType="1"/>
          </p:cNvSpPr>
          <p:nvPr/>
        </p:nvSpPr>
        <p:spPr bwMode="auto">
          <a:xfrm flipH="1">
            <a:off x="5575300" y="3622675"/>
            <a:ext cx="539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227" name="Rectangle 92"/>
          <p:cNvSpPr>
            <a:spLocks noChangeArrowheads="1"/>
          </p:cNvSpPr>
          <p:nvPr/>
        </p:nvSpPr>
        <p:spPr bwMode="auto">
          <a:xfrm>
            <a:off x="5459413" y="3543300"/>
            <a:ext cx="69850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28" name="Line 93"/>
          <p:cNvSpPr>
            <a:spLocks noChangeShapeType="1"/>
          </p:cNvSpPr>
          <p:nvPr/>
        </p:nvSpPr>
        <p:spPr bwMode="auto">
          <a:xfrm flipH="1">
            <a:off x="5575300" y="2817813"/>
            <a:ext cx="539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229" name="Rectangle 94"/>
          <p:cNvSpPr>
            <a:spLocks noChangeArrowheads="1"/>
          </p:cNvSpPr>
          <p:nvPr/>
        </p:nvSpPr>
        <p:spPr bwMode="auto">
          <a:xfrm>
            <a:off x="5459413" y="2736850"/>
            <a:ext cx="69850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30" name="Rectangle 270"/>
          <p:cNvSpPr>
            <a:spLocks noChangeArrowheads="1"/>
          </p:cNvSpPr>
          <p:nvPr/>
        </p:nvSpPr>
        <p:spPr bwMode="auto">
          <a:xfrm rot="-5400000">
            <a:off x="4910932" y="3517106"/>
            <a:ext cx="742950" cy="16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TxB</a:t>
            </a:r>
            <a:r>
              <a:rPr lang="en-US" sz="1000" baseline="-25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(ng/ml)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31" name="Line 108"/>
          <p:cNvSpPr>
            <a:spLocks noChangeShapeType="1"/>
          </p:cNvSpPr>
          <p:nvPr/>
        </p:nvSpPr>
        <p:spPr bwMode="auto">
          <a:xfrm>
            <a:off x="581025" y="6586538"/>
            <a:ext cx="111442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232" name="Rectangle 99"/>
          <p:cNvSpPr>
            <a:spLocks noChangeArrowheads="1"/>
          </p:cNvSpPr>
          <p:nvPr/>
        </p:nvSpPr>
        <p:spPr bwMode="auto">
          <a:xfrm>
            <a:off x="720725" y="5302250"/>
            <a:ext cx="274638" cy="1284288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233" name="Freeform 100"/>
          <p:cNvSpPr>
            <a:spLocks/>
          </p:cNvSpPr>
          <p:nvPr/>
        </p:nvSpPr>
        <p:spPr bwMode="auto">
          <a:xfrm>
            <a:off x="720725" y="5302250"/>
            <a:ext cx="274638" cy="1284288"/>
          </a:xfrm>
          <a:custGeom>
            <a:avLst/>
            <a:gdLst>
              <a:gd name="T0" fmla="*/ 0 w 177"/>
              <a:gd name="T1" fmla="*/ 2147483647 h 827"/>
              <a:gd name="T2" fmla="*/ 0 w 177"/>
              <a:gd name="T3" fmla="*/ 0 h 827"/>
              <a:gd name="T4" fmla="*/ 2147483647 w 177"/>
              <a:gd name="T5" fmla="*/ 0 h 827"/>
              <a:gd name="T6" fmla="*/ 2147483647 w 177"/>
              <a:gd name="T7" fmla="*/ 2147483647 h 82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7" h="827">
                <a:moveTo>
                  <a:pt x="0" y="827"/>
                </a:moveTo>
                <a:lnTo>
                  <a:pt x="0" y="0"/>
                </a:lnTo>
                <a:lnTo>
                  <a:pt x="177" y="0"/>
                </a:lnTo>
                <a:lnTo>
                  <a:pt x="177" y="827"/>
                </a:lnTo>
              </a:path>
            </a:pathLst>
          </a:custGeom>
          <a:noFill/>
          <a:ln w="16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234" name="Freeform 101"/>
          <p:cNvSpPr>
            <a:spLocks/>
          </p:cNvSpPr>
          <p:nvPr/>
        </p:nvSpPr>
        <p:spPr bwMode="auto">
          <a:xfrm>
            <a:off x="790575" y="5045075"/>
            <a:ext cx="134938" cy="0"/>
          </a:xfrm>
          <a:custGeom>
            <a:avLst/>
            <a:gdLst>
              <a:gd name="T0" fmla="*/ 0 w 88"/>
              <a:gd name="T1" fmla="*/ 2147483647 w 88"/>
              <a:gd name="T2" fmla="*/ 0 w 88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88">
                <a:moveTo>
                  <a:pt x="0" y="0"/>
                </a:moveTo>
                <a:lnTo>
                  <a:pt x="88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235" name="Line 102"/>
          <p:cNvSpPr>
            <a:spLocks noChangeShapeType="1"/>
          </p:cNvSpPr>
          <p:nvPr/>
        </p:nvSpPr>
        <p:spPr bwMode="auto">
          <a:xfrm>
            <a:off x="858838" y="5045075"/>
            <a:ext cx="0" cy="257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236" name="Rectangle 103"/>
          <p:cNvSpPr>
            <a:spLocks noChangeArrowheads="1"/>
          </p:cNvSpPr>
          <p:nvPr/>
        </p:nvSpPr>
        <p:spPr bwMode="auto">
          <a:xfrm>
            <a:off x="1277938" y="5715000"/>
            <a:ext cx="274637" cy="871538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237" name="Freeform 105"/>
          <p:cNvSpPr>
            <a:spLocks/>
          </p:cNvSpPr>
          <p:nvPr/>
        </p:nvSpPr>
        <p:spPr bwMode="auto">
          <a:xfrm>
            <a:off x="1346200" y="5502275"/>
            <a:ext cx="136525" cy="0"/>
          </a:xfrm>
          <a:custGeom>
            <a:avLst/>
            <a:gdLst>
              <a:gd name="T0" fmla="*/ 0 w 88"/>
              <a:gd name="T1" fmla="*/ 2147483647 w 88"/>
              <a:gd name="T2" fmla="*/ 0 w 88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88">
                <a:moveTo>
                  <a:pt x="0" y="0"/>
                </a:moveTo>
                <a:lnTo>
                  <a:pt x="88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238" name="Line 106"/>
          <p:cNvSpPr>
            <a:spLocks noChangeShapeType="1"/>
          </p:cNvSpPr>
          <p:nvPr/>
        </p:nvSpPr>
        <p:spPr bwMode="auto">
          <a:xfrm>
            <a:off x="1414463" y="5502275"/>
            <a:ext cx="0" cy="2127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239" name="Rectangle 109"/>
          <p:cNvSpPr>
            <a:spLocks noChangeArrowheads="1"/>
          </p:cNvSpPr>
          <p:nvPr/>
        </p:nvSpPr>
        <p:spPr bwMode="auto">
          <a:xfrm rot="-2700000">
            <a:off x="658813" y="6667500"/>
            <a:ext cx="327025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Sham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40" name="Rectangle 110"/>
          <p:cNvSpPr>
            <a:spLocks noChangeArrowheads="1"/>
          </p:cNvSpPr>
          <p:nvPr/>
        </p:nvSpPr>
        <p:spPr bwMode="auto">
          <a:xfrm rot="-2700000">
            <a:off x="1206500" y="6661150"/>
            <a:ext cx="350838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CCL4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41" name="Line 111"/>
          <p:cNvSpPr>
            <a:spLocks noChangeShapeType="1"/>
          </p:cNvSpPr>
          <p:nvPr/>
        </p:nvSpPr>
        <p:spPr bwMode="auto">
          <a:xfrm flipV="1">
            <a:off x="581025" y="4910138"/>
            <a:ext cx="0" cy="16764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242" name="Line 112"/>
          <p:cNvSpPr>
            <a:spLocks noChangeShapeType="1"/>
          </p:cNvSpPr>
          <p:nvPr/>
        </p:nvSpPr>
        <p:spPr bwMode="auto">
          <a:xfrm flipH="1">
            <a:off x="527050" y="6586538"/>
            <a:ext cx="539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243" name="Rectangle 113"/>
          <p:cNvSpPr>
            <a:spLocks noChangeArrowheads="1"/>
          </p:cNvSpPr>
          <p:nvPr/>
        </p:nvSpPr>
        <p:spPr bwMode="auto">
          <a:xfrm>
            <a:off x="319088" y="6502400"/>
            <a:ext cx="179387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0.0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44" name="Line 116"/>
          <p:cNvSpPr>
            <a:spLocks noChangeShapeType="1"/>
          </p:cNvSpPr>
          <p:nvPr/>
        </p:nvSpPr>
        <p:spPr bwMode="auto">
          <a:xfrm flipH="1">
            <a:off x="527050" y="6107113"/>
            <a:ext cx="539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245" name="Rectangle 117"/>
          <p:cNvSpPr>
            <a:spLocks noChangeArrowheads="1"/>
          </p:cNvSpPr>
          <p:nvPr/>
        </p:nvSpPr>
        <p:spPr bwMode="auto">
          <a:xfrm>
            <a:off x="319088" y="6022975"/>
            <a:ext cx="179387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0.2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46" name="Line 120"/>
          <p:cNvSpPr>
            <a:spLocks noChangeShapeType="1"/>
          </p:cNvSpPr>
          <p:nvPr/>
        </p:nvSpPr>
        <p:spPr bwMode="auto">
          <a:xfrm flipH="1">
            <a:off x="527050" y="5629275"/>
            <a:ext cx="539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247" name="Rectangle 121"/>
          <p:cNvSpPr>
            <a:spLocks noChangeArrowheads="1"/>
          </p:cNvSpPr>
          <p:nvPr/>
        </p:nvSpPr>
        <p:spPr bwMode="auto">
          <a:xfrm>
            <a:off x="319088" y="5546725"/>
            <a:ext cx="179387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0.4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48" name="Line 124"/>
          <p:cNvSpPr>
            <a:spLocks noChangeShapeType="1"/>
          </p:cNvSpPr>
          <p:nvPr/>
        </p:nvSpPr>
        <p:spPr bwMode="auto">
          <a:xfrm flipH="1">
            <a:off x="527050" y="5151438"/>
            <a:ext cx="539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249" name="Rectangle 125"/>
          <p:cNvSpPr>
            <a:spLocks noChangeArrowheads="1"/>
          </p:cNvSpPr>
          <p:nvPr/>
        </p:nvSpPr>
        <p:spPr bwMode="auto">
          <a:xfrm>
            <a:off x="319088" y="5067300"/>
            <a:ext cx="179387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0.6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50" name="Rectangle 270"/>
          <p:cNvSpPr>
            <a:spLocks noChangeArrowheads="1"/>
          </p:cNvSpPr>
          <p:nvPr/>
        </p:nvSpPr>
        <p:spPr bwMode="auto">
          <a:xfrm rot="-5400000">
            <a:off x="-361156" y="5736432"/>
            <a:ext cx="1076325" cy="17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15-HETrE (ng/ml)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251" name="Group 2"/>
          <p:cNvGrpSpPr>
            <a:grpSpLocks/>
          </p:cNvGrpSpPr>
          <p:nvPr/>
        </p:nvGrpSpPr>
        <p:grpSpPr bwMode="auto">
          <a:xfrm>
            <a:off x="1763713" y="4899025"/>
            <a:ext cx="1533525" cy="1939925"/>
            <a:chOff x="1884370" y="4748213"/>
            <a:chExt cx="1533525" cy="1939979"/>
          </a:xfrm>
        </p:grpSpPr>
        <p:sp>
          <p:nvSpPr>
            <p:cNvPr id="4347" name="Rectangle 131"/>
            <p:cNvSpPr>
              <a:spLocks noChangeArrowheads="1"/>
            </p:cNvSpPr>
            <p:nvPr/>
          </p:nvSpPr>
          <p:spPr bwMode="auto">
            <a:xfrm>
              <a:off x="2346332" y="4830763"/>
              <a:ext cx="1062038" cy="160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348" name="Rectangle 132"/>
            <p:cNvSpPr>
              <a:spLocks noChangeArrowheads="1"/>
            </p:cNvSpPr>
            <p:nvPr/>
          </p:nvSpPr>
          <p:spPr bwMode="auto">
            <a:xfrm>
              <a:off x="2482857" y="5697538"/>
              <a:ext cx="263525" cy="74295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349" name="Freeform 133"/>
            <p:cNvSpPr>
              <a:spLocks/>
            </p:cNvSpPr>
            <p:nvPr/>
          </p:nvSpPr>
          <p:spPr bwMode="auto">
            <a:xfrm>
              <a:off x="2482857" y="5697538"/>
              <a:ext cx="263525" cy="742950"/>
            </a:xfrm>
            <a:custGeom>
              <a:avLst/>
              <a:gdLst>
                <a:gd name="T0" fmla="*/ 0 w 177"/>
                <a:gd name="T1" fmla="*/ 2147483647 h 497"/>
                <a:gd name="T2" fmla="*/ 0 w 177"/>
                <a:gd name="T3" fmla="*/ 0 h 497"/>
                <a:gd name="T4" fmla="*/ 2147483647 w 177"/>
                <a:gd name="T5" fmla="*/ 0 h 497"/>
                <a:gd name="T6" fmla="*/ 2147483647 w 177"/>
                <a:gd name="T7" fmla="*/ 2147483647 h 49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7" h="497">
                  <a:moveTo>
                    <a:pt x="0" y="497"/>
                  </a:moveTo>
                  <a:lnTo>
                    <a:pt x="0" y="0"/>
                  </a:lnTo>
                  <a:lnTo>
                    <a:pt x="177" y="0"/>
                  </a:lnTo>
                  <a:lnTo>
                    <a:pt x="177" y="497"/>
                  </a:lnTo>
                </a:path>
              </a:pathLst>
            </a:custGeom>
            <a:noFill/>
            <a:ln w="1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350" name="Freeform 134"/>
            <p:cNvSpPr>
              <a:spLocks/>
            </p:cNvSpPr>
            <p:nvPr/>
          </p:nvSpPr>
          <p:spPr bwMode="auto">
            <a:xfrm>
              <a:off x="2549532" y="5610225"/>
              <a:ext cx="130175" cy="0"/>
            </a:xfrm>
            <a:custGeom>
              <a:avLst/>
              <a:gdLst>
                <a:gd name="T0" fmla="*/ 0 w 88"/>
                <a:gd name="T1" fmla="*/ 2147483647 w 88"/>
                <a:gd name="T2" fmla="*/ 0 w 88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88">
                  <a:moveTo>
                    <a:pt x="0" y="0"/>
                  </a:moveTo>
                  <a:lnTo>
                    <a:pt x="88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351" name="Line 135"/>
            <p:cNvSpPr>
              <a:spLocks noChangeShapeType="1"/>
            </p:cNvSpPr>
            <p:nvPr/>
          </p:nvSpPr>
          <p:spPr bwMode="auto">
            <a:xfrm>
              <a:off x="2614620" y="5610225"/>
              <a:ext cx="0" cy="873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352" name="Rectangle 136"/>
            <p:cNvSpPr>
              <a:spLocks noChangeArrowheads="1"/>
            </p:cNvSpPr>
            <p:nvPr/>
          </p:nvSpPr>
          <p:spPr bwMode="auto">
            <a:xfrm>
              <a:off x="3016257" y="5453063"/>
              <a:ext cx="265113" cy="9874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353" name="Freeform 137"/>
            <p:cNvSpPr>
              <a:spLocks/>
            </p:cNvSpPr>
            <p:nvPr/>
          </p:nvSpPr>
          <p:spPr bwMode="auto">
            <a:xfrm>
              <a:off x="3016257" y="5453063"/>
              <a:ext cx="263525" cy="987425"/>
            </a:xfrm>
            <a:custGeom>
              <a:avLst/>
              <a:gdLst>
                <a:gd name="T0" fmla="*/ 0 w 177"/>
                <a:gd name="T1" fmla="*/ 2147483647 h 661"/>
                <a:gd name="T2" fmla="*/ 0 w 177"/>
                <a:gd name="T3" fmla="*/ 0 h 661"/>
                <a:gd name="T4" fmla="*/ 2147483647 w 177"/>
                <a:gd name="T5" fmla="*/ 0 h 661"/>
                <a:gd name="T6" fmla="*/ 2147483647 w 177"/>
                <a:gd name="T7" fmla="*/ 2147483647 h 66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7" h="661">
                  <a:moveTo>
                    <a:pt x="0" y="661"/>
                  </a:moveTo>
                  <a:lnTo>
                    <a:pt x="0" y="0"/>
                  </a:lnTo>
                  <a:lnTo>
                    <a:pt x="177" y="0"/>
                  </a:lnTo>
                  <a:lnTo>
                    <a:pt x="177" y="661"/>
                  </a:lnTo>
                </a:path>
              </a:pathLst>
            </a:custGeom>
            <a:noFill/>
            <a:ln w="1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354" name="Freeform 138"/>
            <p:cNvSpPr>
              <a:spLocks/>
            </p:cNvSpPr>
            <p:nvPr/>
          </p:nvSpPr>
          <p:spPr bwMode="auto">
            <a:xfrm>
              <a:off x="3082932" y="5267325"/>
              <a:ext cx="131763" cy="0"/>
            </a:xfrm>
            <a:custGeom>
              <a:avLst/>
              <a:gdLst>
                <a:gd name="T0" fmla="*/ 0 w 88"/>
                <a:gd name="T1" fmla="*/ 2147483647 w 88"/>
                <a:gd name="T2" fmla="*/ 0 w 88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88">
                  <a:moveTo>
                    <a:pt x="0" y="0"/>
                  </a:moveTo>
                  <a:lnTo>
                    <a:pt x="88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355" name="Line 139"/>
            <p:cNvSpPr>
              <a:spLocks noChangeShapeType="1"/>
            </p:cNvSpPr>
            <p:nvPr/>
          </p:nvSpPr>
          <p:spPr bwMode="auto">
            <a:xfrm>
              <a:off x="3148020" y="5267325"/>
              <a:ext cx="0" cy="18573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356" name="Line 140"/>
            <p:cNvSpPr>
              <a:spLocks noChangeShapeType="1"/>
            </p:cNvSpPr>
            <p:nvPr/>
          </p:nvSpPr>
          <p:spPr bwMode="auto">
            <a:xfrm>
              <a:off x="2346332" y="6440488"/>
              <a:ext cx="107156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357" name="Rectangle 141"/>
            <p:cNvSpPr>
              <a:spLocks noChangeArrowheads="1"/>
            </p:cNvSpPr>
            <p:nvPr/>
          </p:nvSpPr>
          <p:spPr bwMode="auto">
            <a:xfrm rot="-2700000">
              <a:off x="2383327" y="6521505"/>
              <a:ext cx="315912" cy="166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Sham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58" name="Rectangle 142"/>
            <p:cNvSpPr>
              <a:spLocks noChangeArrowheads="1"/>
            </p:cNvSpPr>
            <p:nvPr/>
          </p:nvSpPr>
          <p:spPr bwMode="auto">
            <a:xfrm rot="-2700000">
              <a:off x="2911964" y="6516742"/>
              <a:ext cx="33655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CCL4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59" name="Line 143"/>
            <p:cNvSpPr>
              <a:spLocks noChangeShapeType="1"/>
            </p:cNvSpPr>
            <p:nvPr/>
          </p:nvSpPr>
          <p:spPr bwMode="auto">
            <a:xfrm flipV="1">
              <a:off x="2346332" y="4830763"/>
              <a:ext cx="0" cy="16097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360" name="Line 144"/>
            <p:cNvSpPr>
              <a:spLocks noChangeShapeType="1"/>
            </p:cNvSpPr>
            <p:nvPr/>
          </p:nvSpPr>
          <p:spPr bwMode="auto">
            <a:xfrm flipH="1">
              <a:off x="2295532" y="6440488"/>
              <a:ext cx="508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361" name="Rectangle 145"/>
            <p:cNvSpPr>
              <a:spLocks noChangeArrowheads="1"/>
            </p:cNvSpPr>
            <p:nvPr/>
          </p:nvSpPr>
          <p:spPr bwMode="auto">
            <a:xfrm>
              <a:off x="2198695" y="6357938"/>
              <a:ext cx="68262" cy="166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62" name="Line 146"/>
            <p:cNvSpPr>
              <a:spLocks noChangeShapeType="1"/>
            </p:cNvSpPr>
            <p:nvPr/>
          </p:nvSpPr>
          <p:spPr bwMode="auto">
            <a:xfrm flipH="1">
              <a:off x="2295532" y="5634038"/>
              <a:ext cx="508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363" name="Rectangle 147"/>
            <p:cNvSpPr>
              <a:spLocks noChangeArrowheads="1"/>
            </p:cNvSpPr>
            <p:nvPr/>
          </p:nvSpPr>
          <p:spPr bwMode="auto">
            <a:xfrm>
              <a:off x="2124082" y="5554663"/>
              <a:ext cx="138113" cy="165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10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64" name="Line 148"/>
            <p:cNvSpPr>
              <a:spLocks noChangeShapeType="1"/>
            </p:cNvSpPr>
            <p:nvPr/>
          </p:nvSpPr>
          <p:spPr bwMode="auto">
            <a:xfrm flipH="1">
              <a:off x="2295532" y="4830763"/>
              <a:ext cx="508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365" name="Rectangle 149"/>
            <p:cNvSpPr>
              <a:spLocks noChangeArrowheads="1"/>
            </p:cNvSpPr>
            <p:nvPr/>
          </p:nvSpPr>
          <p:spPr bwMode="auto">
            <a:xfrm>
              <a:off x="2124082" y="4748213"/>
              <a:ext cx="138113" cy="165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20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66" name="Rectangle 270"/>
            <p:cNvSpPr>
              <a:spLocks noChangeArrowheads="1"/>
            </p:cNvSpPr>
            <p:nvPr/>
          </p:nvSpPr>
          <p:spPr bwMode="auto">
            <a:xfrm rot="-5400000">
              <a:off x="1493051" y="5577682"/>
              <a:ext cx="949325" cy="166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9-HODE (ng/ml)</a:t>
              </a:r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252" name="Group 253"/>
          <p:cNvGrpSpPr>
            <a:grpSpLocks noChangeAspect="1"/>
          </p:cNvGrpSpPr>
          <p:nvPr/>
        </p:nvGrpSpPr>
        <p:grpSpPr bwMode="auto">
          <a:xfrm>
            <a:off x="142875" y="554038"/>
            <a:ext cx="1554163" cy="1958975"/>
            <a:chOff x="1999105" y="6359153"/>
            <a:chExt cx="1406867" cy="1773463"/>
          </a:xfrm>
        </p:grpSpPr>
        <p:sp>
          <p:nvSpPr>
            <p:cNvPr id="4327" name="Rectangle 270"/>
            <p:cNvSpPr>
              <a:spLocks noChangeArrowheads="1"/>
            </p:cNvSpPr>
            <p:nvPr/>
          </p:nvSpPr>
          <p:spPr bwMode="auto">
            <a:xfrm rot="-5400000">
              <a:off x="1560513" y="6845334"/>
              <a:ext cx="1033334" cy="156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PGD</a:t>
              </a:r>
              <a:r>
                <a:rPr lang="en-US" sz="1000" baseline="-25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 (ng/ml)</a:t>
              </a:r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4328" name="Group 255"/>
            <p:cNvGrpSpPr>
              <a:grpSpLocks/>
            </p:cNvGrpSpPr>
            <p:nvPr/>
          </p:nvGrpSpPr>
          <p:grpSpPr bwMode="auto">
            <a:xfrm>
              <a:off x="2228997" y="6359153"/>
              <a:ext cx="1176975" cy="1773463"/>
              <a:chOff x="2228997" y="6359153"/>
              <a:chExt cx="1176975" cy="1773463"/>
            </a:xfrm>
          </p:grpSpPr>
          <p:sp>
            <p:nvSpPr>
              <p:cNvPr id="4329" name="Rectangle 181"/>
              <p:cNvSpPr>
                <a:spLocks noChangeArrowheads="1"/>
              </p:cNvSpPr>
              <p:nvPr/>
            </p:nvSpPr>
            <p:spPr bwMode="auto">
              <a:xfrm>
                <a:off x="2521626" y="7767017"/>
                <a:ext cx="249679" cy="10792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330" name="Freeform 182"/>
              <p:cNvSpPr>
                <a:spLocks/>
              </p:cNvSpPr>
              <p:nvPr/>
            </p:nvSpPr>
            <p:spPr bwMode="auto">
              <a:xfrm>
                <a:off x="2521626" y="7767017"/>
                <a:ext cx="249679" cy="107925"/>
              </a:xfrm>
              <a:custGeom>
                <a:avLst/>
                <a:gdLst>
                  <a:gd name="T0" fmla="*/ 0 w 177"/>
                  <a:gd name="T1" fmla="*/ 2147483647 h 76"/>
                  <a:gd name="T2" fmla="*/ 0 w 177"/>
                  <a:gd name="T3" fmla="*/ 0 h 76"/>
                  <a:gd name="T4" fmla="*/ 2147483647 w 177"/>
                  <a:gd name="T5" fmla="*/ 0 h 76"/>
                  <a:gd name="T6" fmla="*/ 2147483647 w 177"/>
                  <a:gd name="T7" fmla="*/ 2147483647 h 7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7" h="76">
                    <a:moveTo>
                      <a:pt x="0" y="76"/>
                    </a:moveTo>
                    <a:lnTo>
                      <a:pt x="0" y="0"/>
                    </a:lnTo>
                    <a:lnTo>
                      <a:pt x="177" y="0"/>
                    </a:lnTo>
                    <a:lnTo>
                      <a:pt x="177" y="76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331" name="Freeform 183"/>
              <p:cNvSpPr>
                <a:spLocks/>
              </p:cNvSpPr>
              <p:nvPr/>
            </p:nvSpPr>
            <p:spPr bwMode="auto">
              <a:xfrm>
                <a:off x="2584448" y="7710639"/>
                <a:ext cx="124034" cy="0"/>
              </a:xfrm>
              <a:custGeom>
                <a:avLst/>
                <a:gdLst>
                  <a:gd name="T0" fmla="*/ 0 w 88"/>
                  <a:gd name="T1" fmla="*/ 2147483647 w 88"/>
                  <a:gd name="T2" fmla="*/ 0 w 88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88">
                    <a:moveTo>
                      <a:pt x="0" y="0"/>
                    </a:moveTo>
                    <a:lnTo>
                      <a:pt x="88" y="0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332" name="Line 184"/>
              <p:cNvSpPr>
                <a:spLocks noChangeShapeType="1"/>
              </p:cNvSpPr>
              <p:nvPr/>
            </p:nvSpPr>
            <p:spPr bwMode="auto">
              <a:xfrm>
                <a:off x="2647271" y="7710639"/>
                <a:ext cx="0" cy="56379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333" name="Rectangle 185"/>
              <p:cNvSpPr>
                <a:spLocks noChangeArrowheads="1"/>
              </p:cNvSpPr>
              <p:nvPr/>
            </p:nvSpPr>
            <p:spPr bwMode="auto">
              <a:xfrm>
                <a:off x="3025815" y="6842401"/>
                <a:ext cx="251289" cy="1032541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334" name="Freeform 186"/>
              <p:cNvSpPr>
                <a:spLocks/>
              </p:cNvSpPr>
              <p:nvPr/>
            </p:nvSpPr>
            <p:spPr bwMode="auto">
              <a:xfrm>
                <a:off x="3025815" y="6842401"/>
                <a:ext cx="249679" cy="1032541"/>
              </a:xfrm>
              <a:custGeom>
                <a:avLst/>
                <a:gdLst>
                  <a:gd name="T0" fmla="*/ 0 w 177"/>
                  <a:gd name="T1" fmla="*/ 2147483647 h 735"/>
                  <a:gd name="T2" fmla="*/ 0 w 177"/>
                  <a:gd name="T3" fmla="*/ 0 h 735"/>
                  <a:gd name="T4" fmla="*/ 2147483647 w 177"/>
                  <a:gd name="T5" fmla="*/ 0 h 735"/>
                  <a:gd name="T6" fmla="*/ 2147483647 w 177"/>
                  <a:gd name="T7" fmla="*/ 2147483647 h 73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7" h="735">
                    <a:moveTo>
                      <a:pt x="0" y="735"/>
                    </a:moveTo>
                    <a:lnTo>
                      <a:pt x="0" y="0"/>
                    </a:lnTo>
                    <a:lnTo>
                      <a:pt x="177" y="0"/>
                    </a:lnTo>
                    <a:lnTo>
                      <a:pt x="177" y="735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335" name="Freeform 187"/>
              <p:cNvSpPr>
                <a:spLocks/>
              </p:cNvSpPr>
              <p:nvPr/>
            </p:nvSpPr>
            <p:spPr bwMode="auto">
              <a:xfrm>
                <a:off x="3090249" y="6594334"/>
                <a:ext cx="122423" cy="0"/>
              </a:xfrm>
              <a:custGeom>
                <a:avLst/>
                <a:gdLst>
                  <a:gd name="T0" fmla="*/ 0 w 88"/>
                  <a:gd name="T1" fmla="*/ 2147483647 w 88"/>
                  <a:gd name="T2" fmla="*/ 0 w 88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88">
                    <a:moveTo>
                      <a:pt x="0" y="0"/>
                    </a:moveTo>
                    <a:lnTo>
                      <a:pt x="88" y="0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336" name="Line 188"/>
              <p:cNvSpPr>
                <a:spLocks noChangeShapeType="1"/>
              </p:cNvSpPr>
              <p:nvPr/>
            </p:nvSpPr>
            <p:spPr bwMode="auto">
              <a:xfrm>
                <a:off x="3151460" y="6594334"/>
                <a:ext cx="0" cy="24806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337" name="Line 189"/>
              <p:cNvSpPr>
                <a:spLocks noChangeShapeType="1"/>
              </p:cNvSpPr>
              <p:nvPr/>
            </p:nvSpPr>
            <p:spPr bwMode="auto">
              <a:xfrm>
                <a:off x="2395982" y="7874944"/>
                <a:ext cx="100999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338" name="Rectangle 190"/>
              <p:cNvSpPr>
                <a:spLocks noChangeArrowheads="1"/>
              </p:cNvSpPr>
              <p:nvPr/>
            </p:nvSpPr>
            <p:spPr bwMode="auto">
              <a:xfrm rot="-2700000">
                <a:off x="2409424" y="7976467"/>
                <a:ext cx="296034" cy="156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Sham</a:t>
                </a:r>
                <a:endParaRPr 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339" name="Rectangle 191"/>
              <p:cNvSpPr>
                <a:spLocks noChangeArrowheads="1"/>
              </p:cNvSpPr>
              <p:nvPr/>
            </p:nvSpPr>
            <p:spPr bwMode="auto">
              <a:xfrm rot="-2700000">
                <a:off x="2907874" y="7971635"/>
                <a:ext cx="317180" cy="156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CCL4</a:t>
                </a:r>
                <a:endParaRPr 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340" name="Line 192"/>
              <p:cNvSpPr>
                <a:spLocks noChangeShapeType="1"/>
              </p:cNvSpPr>
              <p:nvPr/>
            </p:nvSpPr>
            <p:spPr bwMode="auto">
              <a:xfrm flipV="1">
                <a:off x="2395982" y="6359153"/>
                <a:ext cx="0" cy="151579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341" name="Line 193"/>
              <p:cNvSpPr>
                <a:spLocks noChangeShapeType="1"/>
              </p:cNvSpPr>
              <p:nvPr/>
            </p:nvSpPr>
            <p:spPr bwMode="auto">
              <a:xfrm flipH="1">
                <a:off x="2346046" y="7874944"/>
                <a:ext cx="49936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342" name="Rectangle 194"/>
              <p:cNvSpPr>
                <a:spLocks noChangeArrowheads="1"/>
              </p:cNvSpPr>
              <p:nvPr/>
            </p:nvSpPr>
            <p:spPr bwMode="auto">
              <a:xfrm>
                <a:off x="2228997" y="7799234"/>
                <a:ext cx="65062" cy="156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0</a:t>
                </a:r>
                <a:endParaRPr 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343" name="Line 197"/>
              <p:cNvSpPr>
                <a:spLocks noChangeShapeType="1"/>
              </p:cNvSpPr>
              <p:nvPr/>
            </p:nvSpPr>
            <p:spPr bwMode="auto">
              <a:xfrm flipH="1">
                <a:off x="2346046" y="7269272"/>
                <a:ext cx="49936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344" name="Rectangle 198"/>
              <p:cNvSpPr>
                <a:spLocks noChangeArrowheads="1"/>
              </p:cNvSpPr>
              <p:nvPr/>
            </p:nvSpPr>
            <p:spPr bwMode="auto">
              <a:xfrm>
                <a:off x="2228997" y="7193562"/>
                <a:ext cx="65062" cy="156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1</a:t>
                </a:r>
                <a:endParaRPr 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345" name="Line 201"/>
              <p:cNvSpPr>
                <a:spLocks noChangeShapeType="1"/>
              </p:cNvSpPr>
              <p:nvPr/>
            </p:nvSpPr>
            <p:spPr bwMode="auto">
              <a:xfrm flipH="1">
                <a:off x="2346046" y="6661988"/>
                <a:ext cx="49936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346" name="Rectangle 202"/>
              <p:cNvSpPr>
                <a:spLocks noChangeArrowheads="1"/>
              </p:cNvSpPr>
              <p:nvPr/>
            </p:nvSpPr>
            <p:spPr bwMode="auto">
              <a:xfrm>
                <a:off x="2228997" y="6586280"/>
                <a:ext cx="65062" cy="156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2</a:t>
                </a:r>
                <a:endParaRPr 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4253" name="Line 205"/>
          <p:cNvSpPr>
            <a:spLocks noChangeShapeType="1"/>
          </p:cNvSpPr>
          <p:nvPr/>
        </p:nvSpPr>
        <p:spPr bwMode="auto">
          <a:xfrm>
            <a:off x="828675" y="628650"/>
            <a:ext cx="5746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254" name="Rectangle 206"/>
          <p:cNvSpPr>
            <a:spLocks noChangeArrowheads="1"/>
          </p:cNvSpPr>
          <p:nvPr/>
        </p:nvSpPr>
        <p:spPr bwMode="auto">
          <a:xfrm>
            <a:off x="1095375" y="504825"/>
            <a:ext cx="65088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255" name="Group 276"/>
          <p:cNvGrpSpPr>
            <a:grpSpLocks noChangeAspect="1"/>
          </p:cNvGrpSpPr>
          <p:nvPr/>
        </p:nvGrpSpPr>
        <p:grpSpPr bwMode="auto">
          <a:xfrm>
            <a:off x="3586163" y="547688"/>
            <a:ext cx="1524000" cy="1939925"/>
            <a:chOff x="5471045" y="6352759"/>
            <a:chExt cx="1356500" cy="1726823"/>
          </a:xfrm>
        </p:grpSpPr>
        <p:sp>
          <p:nvSpPr>
            <p:cNvPr id="4309" name="Rectangle 270"/>
            <p:cNvSpPr>
              <a:spLocks noChangeArrowheads="1"/>
            </p:cNvSpPr>
            <p:nvPr/>
          </p:nvSpPr>
          <p:spPr bwMode="auto">
            <a:xfrm rot="-5400000">
              <a:off x="5121590" y="6901487"/>
              <a:ext cx="85279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5-HETE (ng/ml)</a:t>
              </a:r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10" name="Rectangle 215"/>
            <p:cNvSpPr>
              <a:spLocks noChangeArrowheads="1"/>
            </p:cNvSpPr>
            <p:nvPr/>
          </p:nvSpPr>
          <p:spPr bwMode="auto">
            <a:xfrm>
              <a:off x="5959182" y="6925846"/>
              <a:ext cx="246063" cy="92075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311" name="Freeform 217"/>
            <p:cNvSpPr>
              <a:spLocks/>
            </p:cNvSpPr>
            <p:nvPr/>
          </p:nvSpPr>
          <p:spPr bwMode="auto">
            <a:xfrm>
              <a:off x="6021095" y="6744871"/>
              <a:ext cx="122238" cy="0"/>
            </a:xfrm>
            <a:custGeom>
              <a:avLst/>
              <a:gdLst>
                <a:gd name="T0" fmla="*/ 0 w 88"/>
                <a:gd name="T1" fmla="*/ 2147483647 w 88"/>
                <a:gd name="T2" fmla="*/ 0 w 88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88">
                  <a:moveTo>
                    <a:pt x="0" y="0"/>
                  </a:moveTo>
                  <a:lnTo>
                    <a:pt x="88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312" name="Line 218"/>
            <p:cNvSpPr>
              <a:spLocks noChangeShapeType="1"/>
            </p:cNvSpPr>
            <p:nvPr/>
          </p:nvSpPr>
          <p:spPr bwMode="auto">
            <a:xfrm>
              <a:off x="6083007" y="6744871"/>
              <a:ext cx="0" cy="18097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313" name="Rectangle 219"/>
            <p:cNvSpPr>
              <a:spLocks noChangeArrowheads="1"/>
            </p:cNvSpPr>
            <p:nvPr/>
          </p:nvSpPr>
          <p:spPr bwMode="auto">
            <a:xfrm>
              <a:off x="6454482" y="6611521"/>
              <a:ext cx="246063" cy="123507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314" name="Freeform 220"/>
            <p:cNvSpPr>
              <a:spLocks/>
            </p:cNvSpPr>
            <p:nvPr/>
          </p:nvSpPr>
          <p:spPr bwMode="auto">
            <a:xfrm>
              <a:off x="6454482" y="6611521"/>
              <a:ext cx="244475" cy="1235075"/>
            </a:xfrm>
            <a:custGeom>
              <a:avLst/>
              <a:gdLst>
                <a:gd name="T0" fmla="*/ 0 w 177"/>
                <a:gd name="T1" fmla="*/ 2147483647 h 891"/>
                <a:gd name="T2" fmla="*/ 0 w 177"/>
                <a:gd name="T3" fmla="*/ 0 h 891"/>
                <a:gd name="T4" fmla="*/ 2147483647 w 177"/>
                <a:gd name="T5" fmla="*/ 0 h 891"/>
                <a:gd name="T6" fmla="*/ 2147483647 w 177"/>
                <a:gd name="T7" fmla="*/ 2147483647 h 89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7" h="891">
                  <a:moveTo>
                    <a:pt x="0" y="891"/>
                  </a:moveTo>
                  <a:lnTo>
                    <a:pt x="0" y="0"/>
                  </a:lnTo>
                  <a:lnTo>
                    <a:pt x="177" y="0"/>
                  </a:lnTo>
                  <a:lnTo>
                    <a:pt x="177" y="891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315" name="Freeform 221"/>
            <p:cNvSpPr>
              <a:spLocks/>
            </p:cNvSpPr>
            <p:nvPr/>
          </p:nvSpPr>
          <p:spPr bwMode="auto">
            <a:xfrm>
              <a:off x="6517982" y="6403559"/>
              <a:ext cx="120650" cy="0"/>
            </a:xfrm>
            <a:custGeom>
              <a:avLst/>
              <a:gdLst>
                <a:gd name="T0" fmla="*/ 0 w 88"/>
                <a:gd name="T1" fmla="*/ 2147483647 w 88"/>
                <a:gd name="T2" fmla="*/ 0 w 88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88">
                  <a:moveTo>
                    <a:pt x="0" y="0"/>
                  </a:moveTo>
                  <a:lnTo>
                    <a:pt x="88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316" name="Line 222"/>
            <p:cNvSpPr>
              <a:spLocks noChangeShapeType="1"/>
            </p:cNvSpPr>
            <p:nvPr/>
          </p:nvSpPr>
          <p:spPr bwMode="auto">
            <a:xfrm>
              <a:off x="6578307" y="6403559"/>
              <a:ext cx="0" cy="20796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317" name="Line 223"/>
            <p:cNvSpPr>
              <a:spLocks noChangeShapeType="1"/>
            </p:cNvSpPr>
            <p:nvPr/>
          </p:nvSpPr>
          <p:spPr bwMode="auto">
            <a:xfrm>
              <a:off x="5835357" y="7846596"/>
              <a:ext cx="99218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318" name="Rectangle 224"/>
            <p:cNvSpPr>
              <a:spLocks noChangeArrowheads="1"/>
            </p:cNvSpPr>
            <p:nvPr/>
          </p:nvSpPr>
          <p:spPr bwMode="auto">
            <a:xfrm rot="-2700000">
              <a:off x="5847707" y="7925694"/>
              <a:ext cx="291747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Sham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19" name="Rectangle 225"/>
            <p:cNvSpPr>
              <a:spLocks noChangeArrowheads="1"/>
            </p:cNvSpPr>
            <p:nvPr/>
          </p:nvSpPr>
          <p:spPr bwMode="auto">
            <a:xfrm rot="-2700000">
              <a:off x="6338938" y="7920931"/>
              <a:ext cx="31258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CCL4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20" name="Line 226"/>
            <p:cNvSpPr>
              <a:spLocks noChangeShapeType="1"/>
            </p:cNvSpPr>
            <p:nvPr/>
          </p:nvSpPr>
          <p:spPr bwMode="auto">
            <a:xfrm flipV="1">
              <a:off x="5835357" y="6352759"/>
              <a:ext cx="0" cy="149383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321" name="Line 227"/>
            <p:cNvSpPr>
              <a:spLocks noChangeShapeType="1"/>
            </p:cNvSpPr>
            <p:nvPr/>
          </p:nvSpPr>
          <p:spPr bwMode="auto">
            <a:xfrm flipH="1">
              <a:off x="5787732" y="7846596"/>
              <a:ext cx="4762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322" name="Rectangle 228"/>
            <p:cNvSpPr>
              <a:spLocks noChangeArrowheads="1"/>
            </p:cNvSpPr>
            <p:nvPr/>
          </p:nvSpPr>
          <p:spPr bwMode="auto">
            <a:xfrm>
              <a:off x="5682430" y="7770396"/>
              <a:ext cx="6412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23" name="Line 231"/>
            <p:cNvSpPr>
              <a:spLocks noChangeShapeType="1"/>
            </p:cNvSpPr>
            <p:nvPr/>
          </p:nvSpPr>
          <p:spPr bwMode="auto">
            <a:xfrm flipH="1">
              <a:off x="5787732" y="7183021"/>
              <a:ext cx="4762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324" name="Rectangle 232"/>
            <p:cNvSpPr>
              <a:spLocks noChangeArrowheads="1"/>
            </p:cNvSpPr>
            <p:nvPr/>
          </p:nvSpPr>
          <p:spPr bwMode="auto">
            <a:xfrm>
              <a:off x="5682430" y="7108409"/>
              <a:ext cx="6412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25" name="Line 235"/>
            <p:cNvSpPr>
              <a:spLocks noChangeShapeType="1"/>
            </p:cNvSpPr>
            <p:nvPr/>
          </p:nvSpPr>
          <p:spPr bwMode="auto">
            <a:xfrm flipH="1">
              <a:off x="5787732" y="6517859"/>
              <a:ext cx="4762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326" name="Rectangle 236"/>
            <p:cNvSpPr>
              <a:spLocks noChangeArrowheads="1"/>
            </p:cNvSpPr>
            <p:nvPr/>
          </p:nvSpPr>
          <p:spPr bwMode="auto">
            <a:xfrm>
              <a:off x="5682430" y="6443246"/>
              <a:ext cx="6412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256" name="Group 295"/>
          <p:cNvGrpSpPr>
            <a:grpSpLocks noChangeAspect="1"/>
          </p:cNvGrpSpPr>
          <p:nvPr/>
        </p:nvGrpSpPr>
        <p:grpSpPr bwMode="auto">
          <a:xfrm>
            <a:off x="1717675" y="550863"/>
            <a:ext cx="1624013" cy="1939925"/>
            <a:chOff x="3759691" y="6354760"/>
            <a:chExt cx="1448883" cy="1731370"/>
          </a:xfrm>
        </p:grpSpPr>
        <p:sp>
          <p:nvSpPr>
            <p:cNvPr id="4292" name="Rectangle 270"/>
            <p:cNvSpPr>
              <a:spLocks noChangeArrowheads="1"/>
            </p:cNvSpPr>
            <p:nvPr/>
          </p:nvSpPr>
          <p:spPr bwMode="auto">
            <a:xfrm rot="-5400000">
              <a:off x="3395763" y="6909900"/>
              <a:ext cx="88174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PGF</a:t>
              </a:r>
              <a:r>
                <a:rPr lang="en-US" sz="1000" baseline="-25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 (ng/ml)</a:t>
              </a:r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93" name="Rectangle 245"/>
            <p:cNvSpPr>
              <a:spLocks noChangeArrowheads="1"/>
            </p:cNvSpPr>
            <p:nvPr/>
          </p:nvSpPr>
          <p:spPr bwMode="auto">
            <a:xfrm>
              <a:off x="4340212" y="7045322"/>
              <a:ext cx="247650" cy="80486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294" name="Freeform 247"/>
            <p:cNvSpPr>
              <a:spLocks/>
            </p:cNvSpPr>
            <p:nvPr/>
          </p:nvSpPr>
          <p:spPr bwMode="auto">
            <a:xfrm>
              <a:off x="4402124" y="6973885"/>
              <a:ext cx="123825" cy="0"/>
            </a:xfrm>
            <a:custGeom>
              <a:avLst/>
              <a:gdLst>
                <a:gd name="T0" fmla="*/ 0 w 90"/>
                <a:gd name="T1" fmla="*/ 2147483647 w 90"/>
                <a:gd name="T2" fmla="*/ 0 w 90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90">
                  <a:moveTo>
                    <a:pt x="0" y="0"/>
                  </a:moveTo>
                  <a:lnTo>
                    <a:pt x="90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295" name="Line 248"/>
            <p:cNvSpPr>
              <a:spLocks noChangeShapeType="1"/>
            </p:cNvSpPr>
            <p:nvPr/>
          </p:nvSpPr>
          <p:spPr bwMode="auto">
            <a:xfrm>
              <a:off x="4464037" y="6973885"/>
              <a:ext cx="0" cy="7143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296" name="Rectangle 249"/>
            <p:cNvSpPr>
              <a:spLocks noChangeArrowheads="1"/>
            </p:cNvSpPr>
            <p:nvPr/>
          </p:nvSpPr>
          <p:spPr bwMode="auto">
            <a:xfrm>
              <a:off x="4837099" y="6726235"/>
              <a:ext cx="247650" cy="112395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297" name="Freeform 251"/>
            <p:cNvSpPr>
              <a:spLocks/>
            </p:cNvSpPr>
            <p:nvPr/>
          </p:nvSpPr>
          <p:spPr bwMode="auto">
            <a:xfrm>
              <a:off x="4899012" y="6565897"/>
              <a:ext cx="123825" cy="0"/>
            </a:xfrm>
            <a:custGeom>
              <a:avLst/>
              <a:gdLst>
                <a:gd name="T0" fmla="*/ 0 w 90"/>
                <a:gd name="T1" fmla="*/ 2147483647 w 90"/>
                <a:gd name="T2" fmla="*/ 0 w 90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90">
                  <a:moveTo>
                    <a:pt x="0" y="0"/>
                  </a:moveTo>
                  <a:lnTo>
                    <a:pt x="90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298" name="Line 252"/>
            <p:cNvSpPr>
              <a:spLocks noChangeShapeType="1"/>
            </p:cNvSpPr>
            <p:nvPr/>
          </p:nvSpPr>
          <p:spPr bwMode="auto">
            <a:xfrm>
              <a:off x="4960924" y="6565897"/>
              <a:ext cx="0" cy="16033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299" name="Line 253"/>
            <p:cNvSpPr>
              <a:spLocks noChangeShapeType="1"/>
            </p:cNvSpPr>
            <p:nvPr/>
          </p:nvSpPr>
          <p:spPr bwMode="auto">
            <a:xfrm>
              <a:off x="4214799" y="7850185"/>
              <a:ext cx="99377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300" name="Rectangle 254"/>
            <p:cNvSpPr>
              <a:spLocks noChangeArrowheads="1"/>
            </p:cNvSpPr>
            <p:nvPr/>
          </p:nvSpPr>
          <p:spPr bwMode="auto">
            <a:xfrm rot="-2700000">
              <a:off x="4249151" y="7932242"/>
              <a:ext cx="291747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Sham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01" name="Rectangle 255"/>
            <p:cNvSpPr>
              <a:spLocks noChangeArrowheads="1"/>
            </p:cNvSpPr>
            <p:nvPr/>
          </p:nvSpPr>
          <p:spPr bwMode="auto">
            <a:xfrm rot="-2700000">
              <a:off x="4739588" y="7925892"/>
              <a:ext cx="31258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CCL4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02" name="Line 256"/>
            <p:cNvSpPr>
              <a:spLocks noChangeShapeType="1"/>
            </p:cNvSpPr>
            <p:nvPr/>
          </p:nvSpPr>
          <p:spPr bwMode="auto">
            <a:xfrm flipV="1">
              <a:off x="4214799" y="6354760"/>
              <a:ext cx="0" cy="14954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303" name="Line 257"/>
            <p:cNvSpPr>
              <a:spLocks noChangeShapeType="1"/>
            </p:cNvSpPr>
            <p:nvPr/>
          </p:nvSpPr>
          <p:spPr bwMode="auto">
            <a:xfrm flipH="1">
              <a:off x="4167174" y="7850185"/>
              <a:ext cx="4762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304" name="Rectangle 258"/>
            <p:cNvSpPr>
              <a:spLocks noChangeArrowheads="1"/>
            </p:cNvSpPr>
            <p:nvPr/>
          </p:nvSpPr>
          <p:spPr bwMode="auto">
            <a:xfrm>
              <a:off x="3954983" y="7775572"/>
              <a:ext cx="16030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0.0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05" name="Line 261"/>
            <p:cNvSpPr>
              <a:spLocks noChangeShapeType="1"/>
            </p:cNvSpPr>
            <p:nvPr/>
          </p:nvSpPr>
          <p:spPr bwMode="auto">
            <a:xfrm flipH="1">
              <a:off x="4167174" y="7251697"/>
              <a:ext cx="4762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306" name="Rectangle 262"/>
            <p:cNvSpPr>
              <a:spLocks noChangeArrowheads="1"/>
            </p:cNvSpPr>
            <p:nvPr/>
          </p:nvSpPr>
          <p:spPr bwMode="auto">
            <a:xfrm>
              <a:off x="3954983" y="7177085"/>
              <a:ext cx="16030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0.5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07" name="Line 265"/>
            <p:cNvSpPr>
              <a:spLocks noChangeShapeType="1"/>
            </p:cNvSpPr>
            <p:nvPr/>
          </p:nvSpPr>
          <p:spPr bwMode="auto">
            <a:xfrm flipH="1">
              <a:off x="4167174" y="6654797"/>
              <a:ext cx="4762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308" name="Rectangle 266"/>
            <p:cNvSpPr>
              <a:spLocks noChangeArrowheads="1"/>
            </p:cNvSpPr>
            <p:nvPr/>
          </p:nvSpPr>
          <p:spPr bwMode="auto">
            <a:xfrm>
              <a:off x="3954983" y="6580185"/>
              <a:ext cx="16030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1.0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257" name="TextBox 2"/>
          <p:cNvSpPr txBox="1">
            <a:spLocks noChangeArrowheads="1"/>
          </p:cNvSpPr>
          <p:nvPr/>
        </p:nvSpPr>
        <p:spPr bwMode="auto">
          <a:xfrm>
            <a:off x="115888" y="355600"/>
            <a:ext cx="28733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600" b="1"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  <p:sp>
        <p:nvSpPr>
          <p:cNvPr id="4258" name="TextBox 2"/>
          <p:cNvSpPr txBox="1">
            <a:spLocks noChangeArrowheads="1"/>
          </p:cNvSpPr>
          <p:nvPr/>
        </p:nvSpPr>
        <p:spPr bwMode="auto">
          <a:xfrm>
            <a:off x="1716088" y="355600"/>
            <a:ext cx="2984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600" b="1">
                <a:latin typeface="Times New Roman" pitchFamily="18" charset="0"/>
                <a:cs typeface="Times New Roman" pitchFamily="18" charset="0"/>
              </a:rPr>
              <a:t>b</a:t>
            </a:r>
          </a:p>
        </p:txBody>
      </p:sp>
      <p:sp>
        <p:nvSpPr>
          <p:cNvPr id="4259" name="TextBox 2"/>
          <p:cNvSpPr txBox="1">
            <a:spLocks noChangeArrowheads="1"/>
          </p:cNvSpPr>
          <p:nvPr/>
        </p:nvSpPr>
        <p:spPr bwMode="auto">
          <a:xfrm>
            <a:off x="3427413" y="355600"/>
            <a:ext cx="3048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600" b="1">
                <a:latin typeface="Times New Roman" pitchFamily="18" charset="0"/>
                <a:cs typeface="Times New Roman" pitchFamily="18" charset="0"/>
              </a:rPr>
              <a:t>c</a:t>
            </a:r>
          </a:p>
        </p:txBody>
      </p:sp>
      <p:sp>
        <p:nvSpPr>
          <p:cNvPr id="4260" name="TextBox 2"/>
          <p:cNvSpPr txBox="1">
            <a:spLocks noChangeArrowheads="1"/>
          </p:cNvSpPr>
          <p:nvPr/>
        </p:nvSpPr>
        <p:spPr bwMode="auto">
          <a:xfrm>
            <a:off x="5097463" y="355600"/>
            <a:ext cx="2984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600" b="1">
                <a:latin typeface="Times New Roman" pitchFamily="18" charset="0"/>
                <a:cs typeface="Times New Roman" pitchFamily="18" charset="0"/>
              </a:rPr>
              <a:t>d</a:t>
            </a:r>
          </a:p>
        </p:txBody>
      </p:sp>
      <p:sp>
        <p:nvSpPr>
          <p:cNvPr id="4261" name="TextBox 2"/>
          <p:cNvSpPr txBox="1">
            <a:spLocks noChangeArrowheads="1"/>
          </p:cNvSpPr>
          <p:nvPr/>
        </p:nvSpPr>
        <p:spPr bwMode="auto">
          <a:xfrm>
            <a:off x="1716088" y="2551113"/>
            <a:ext cx="2540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600" b="1">
                <a:latin typeface="Times New Roman" pitchFamily="18" charset="0"/>
                <a:cs typeface="Times New Roman" pitchFamily="18" charset="0"/>
              </a:rPr>
              <a:t>f</a:t>
            </a:r>
          </a:p>
        </p:txBody>
      </p:sp>
      <p:sp>
        <p:nvSpPr>
          <p:cNvPr id="4262" name="TextBox 2"/>
          <p:cNvSpPr txBox="1">
            <a:spLocks noChangeArrowheads="1"/>
          </p:cNvSpPr>
          <p:nvPr/>
        </p:nvSpPr>
        <p:spPr bwMode="auto">
          <a:xfrm>
            <a:off x="3427413" y="2492375"/>
            <a:ext cx="28733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600" b="1">
                <a:latin typeface="Times New Roman" pitchFamily="18" charset="0"/>
                <a:cs typeface="Times New Roman" pitchFamily="18" charset="0"/>
              </a:rPr>
              <a:t>g</a:t>
            </a:r>
          </a:p>
        </p:txBody>
      </p:sp>
      <p:sp>
        <p:nvSpPr>
          <p:cNvPr id="4263" name="TextBox 2"/>
          <p:cNvSpPr txBox="1">
            <a:spLocks noChangeArrowheads="1"/>
          </p:cNvSpPr>
          <p:nvPr/>
        </p:nvSpPr>
        <p:spPr bwMode="auto">
          <a:xfrm>
            <a:off x="115888" y="2551113"/>
            <a:ext cx="2762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600" b="1">
                <a:latin typeface="Times New Roman" pitchFamily="18" charset="0"/>
                <a:cs typeface="Times New Roman" pitchFamily="18" charset="0"/>
              </a:rPr>
              <a:t>e</a:t>
            </a:r>
          </a:p>
        </p:txBody>
      </p:sp>
      <p:sp>
        <p:nvSpPr>
          <p:cNvPr id="4264" name="TextBox 2"/>
          <p:cNvSpPr txBox="1">
            <a:spLocks noChangeArrowheads="1"/>
          </p:cNvSpPr>
          <p:nvPr/>
        </p:nvSpPr>
        <p:spPr bwMode="auto">
          <a:xfrm>
            <a:off x="5097463" y="2500313"/>
            <a:ext cx="2984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600" b="1">
                <a:latin typeface="Times New Roman" pitchFamily="18" charset="0"/>
                <a:cs typeface="Times New Roman" pitchFamily="18" charset="0"/>
              </a:rPr>
              <a:t>h</a:t>
            </a:r>
          </a:p>
        </p:txBody>
      </p:sp>
      <p:sp>
        <p:nvSpPr>
          <p:cNvPr id="4265" name="TextBox 2"/>
          <p:cNvSpPr txBox="1">
            <a:spLocks noChangeArrowheads="1"/>
          </p:cNvSpPr>
          <p:nvPr/>
        </p:nvSpPr>
        <p:spPr bwMode="auto">
          <a:xfrm>
            <a:off x="1716088" y="4764088"/>
            <a:ext cx="2540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600" b="1">
                <a:latin typeface="Times New Roman" pitchFamily="18" charset="0"/>
                <a:cs typeface="Times New Roman" pitchFamily="18" charset="0"/>
              </a:rPr>
              <a:t>j</a:t>
            </a:r>
          </a:p>
        </p:txBody>
      </p:sp>
      <p:sp>
        <p:nvSpPr>
          <p:cNvPr id="4266" name="TextBox 2"/>
          <p:cNvSpPr txBox="1">
            <a:spLocks noChangeArrowheads="1"/>
          </p:cNvSpPr>
          <p:nvPr/>
        </p:nvSpPr>
        <p:spPr bwMode="auto">
          <a:xfrm>
            <a:off x="3427413" y="4764088"/>
            <a:ext cx="2984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600" b="1">
                <a:latin typeface="Times New Roman" pitchFamily="18" charset="0"/>
                <a:cs typeface="Times New Roman" pitchFamily="18" charset="0"/>
              </a:rPr>
              <a:t>k</a:t>
            </a:r>
          </a:p>
        </p:txBody>
      </p:sp>
      <p:sp>
        <p:nvSpPr>
          <p:cNvPr id="4267" name="TextBox 2"/>
          <p:cNvSpPr txBox="1">
            <a:spLocks noChangeArrowheads="1"/>
          </p:cNvSpPr>
          <p:nvPr/>
        </p:nvSpPr>
        <p:spPr bwMode="auto">
          <a:xfrm>
            <a:off x="115888" y="4764088"/>
            <a:ext cx="24288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600" b="1">
                <a:latin typeface="Times New Roman" pitchFamily="18" charset="0"/>
                <a:cs typeface="Times New Roman" pitchFamily="18" charset="0"/>
              </a:rPr>
              <a:t>i</a:t>
            </a:r>
          </a:p>
        </p:txBody>
      </p:sp>
      <p:sp>
        <p:nvSpPr>
          <p:cNvPr id="4268" name="TextBox 2"/>
          <p:cNvSpPr txBox="1">
            <a:spLocks noChangeArrowheads="1"/>
          </p:cNvSpPr>
          <p:nvPr/>
        </p:nvSpPr>
        <p:spPr bwMode="auto">
          <a:xfrm>
            <a:off x="5097463" y="4746625"/>
            <a:ext cx="24288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600" b="1">
                <a:latin typeface="Times New Roman" pitchFamily="18" charset="0"/>
                <a:cs typeface="Times New Roman" pitchFamily="18" charset="0"/>
              </a:rPr>
              <a:t>l</a:t>
            </a:r>
          </a:p>
        </p:txBody>
      </p:sp>
      <p:sp>
        <p:nvSpPr>
          <p:cNvPr id="4269" name="TextBox 2"/>
          <p:cNvSpPr txBox="1">
            <a:spLocks noChangeArrowheads="1"/>
          </p:cNvSpPr>
          <p:nvPr/>
        </p:nvSpPr>
        <p:spPr bwMode="auto">
          <a:xfrm>
            <a:off x="1716088" y="6853238"/>
            <a:ext cx="2984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600" b="1">
                <a:latin typeface="Times New Roman" pitchFamily="18" charset="0"/>
                <a:cs typeface="Times New Roman" pitchFamily="18" charset="0"/>
              </a:rPr>
              <a:t>n</a:t>
            </a:r>
          </a:p>
        </p:txBody>
      </p:sp>
      <p:sp>
        <p:nvSpPr>
          <p:cNvPr id="4270" name="TextBox 2"/>
          <p:cNvSpPr txBox="1">
            <a:spLocks noChangeArrowheads="1"/>
          </p:cNvSpPr>
          <p:nvPr/>
        </p:nvSpPr>
        <p:spPr bwMode="auto">
          <a:xfrm>
            <a:off x="3427413" y="6853238"/>
            <a:ext cx="28733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600" b="1">
                <a:latin typeface="Times New Roman" pitchFamily="18" charset="0"/>
                <a:cs typeface="Times New Roman" pitchFamily="18" charset="0"/>
              </a:rPr>
              <a:t>o</a:t>
            </a:r>
          </a:p>
        </p:txBody>
      </p:sp>
      <p:sp>
        <p:nvSpPr>
          <p:cNvPr id="4271" name="TextBox 2"/>
          <p:cNvSpPr txBox="1">
            <a:spLocks noChangeArrowheads="1"/>
          </p:cNvSpPr>
          <p:nvPr/>
        </p:nvSpPr>
        <p:spPr bwMode="auto">
          <a:xfrm>
            <a:off x="115888" y="6853238"/>
            <a:ext cx="3556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600" b="1">
                <a:latin typeface="Times New Roman" pitchFamily="18" charset="0"/>
                <a:cs typeface="Times New Roman" pitchFamily="18" charset="0"/>
              </a:rPr>
              <a:t>m</a:t>
            </a:r>
          </a:p>
        </p:txBody>
      </p:sp>
      <p:sp>
        <p:nvSpPr>
          <p:cNvPr id="4272" name="TextBox 2"/>
          <p:cNvSpPr txBox="1">
            <a:spLocks noChangeArrowheads="1"/>
          </p:cNvSpPr>
          <p:nvPr/>
        </p:nvSpPr>
        <p:spPr bwMode="auto">
          <a:xfrm>
            <a:off x="5097463" y="6865938"/>
            <a:ext cx="2984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600" b="1">
                <a:latin typeface="Times New Roman" pitchFamily="18" charset="0"/>
                <a:cs typeface="Times New Roman" pitchFamily="18" charset="0"/>
              </a:rPr>
              <a:t>p</a:t>
            </a:r>
          </a:p>
        </p:txBody>
      </p:sp>
      <p:grpSp>
        <p:nvGrpSpPr>
          <p:cNvPr id="4273" name="Group 4"/>
          <p:cNvGrpSpPr>
            <a:grpSpLocks/>
          </p:cNvGrpSpPr>
          <p:nvPr/>
        </p:nvGrpSpPr>
        <p:grpSpPr bwMode="auto">
          <a:xfrm>
            <a:off x="5110163" y="7027863"/>
            <a:ext cx="1604962" cy="1939925"/>
            <a:chOff x="112330" y="7029434"/>
            <a:chExt cx="1605647" cy="1939968"/>
          </a:xfrm>
        </p:grpSpPr>
        <p:sp>
          <p:nvSpPr>
            <p:cNvPr id="4274" name="Rectangle 270"/>
            <p:cNvSpPr>
              <a:spLocks noChangeArrowheads="1"/>
            </p:cNvSpPr>
            <p:nvPr/>
          </p:nvSpPr>
          <p:spPr bwMode="auto">
            <a:xfrm rot="-5400000">
              <a:off x="-471043" y="7738396"/>
              <a:ext cx="1332979" cy="166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17-HDOHA (ng/ml)</a:t>
              </a:r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75" name="Rectangle 303"/>
            <p:cNvSpPr>
              <a:spLocks noChangeArrowheads="1"/>
            </p:cNvSpPr>
            <p:nvPr/>
          </p:nvSpPr>
          <p:spPr bwMode="auto">
            <a:xfrm>
              <a:off x="644472" y="7110032"/>
              <a:ext cx="1064932" cy="16068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76" name="Rectangle 304"/>
            <p:cNvSpPr>
              <a:spLocks noChangeArrowheads="1"/>
            </p:cNvSpPr>
            <p:nvPr/>
          </p:nvSpPr>
          <p:spPr bwMode="auto">
            <a:xfrm>
              <a:off x="779945" y="7807983"/>
              <a:ext cx="264089" cy="91059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77" name="Freeform 305"/>
            <p:cNvSpPr>
              <a:spLocks/>
            </p:cNvSpPr>
            <p:nvPr/>
          </p:nvSpPr>
          <p:spPr bwMode="auto">
            <a:xfrm>
              <a:off x="779945" y="7807983"/>
              <a:ext cx="264089" cy="910594"/>
            </a:xfrm>
            <a:custGeom>
              <a:avLst/>
              <a:gdLst>
                <a:gd name="T0" fmla="*/ 0 w 177"/>
                <a:gd name="T1" fmla="*/ 2147483647 h 611"/>
                <a:gd name="T2" fmla="*/ 0 w 177"/>
                <a:gd name="T3" fmla="*/ 0 h 611"/>
                <a:gd name="T4" fmla="*/ 2147483647 w 177"/>
                <a:gd name="T5" fmla="*/ 0 h 611"/>
                <a:gd name="T6" fmla="*/ 2147483647 w 177"/>
                <a:gd name="T7" fmla="*/ 2147483647 h 61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7" h="611">
                  <a:moveTo>
                    <a:pt x="0" y="611"/>
                  </a:moveTo>
                  <a:lnTo>
                    <a:pt x="0" y="0"/>
                  </a:lnTo>
                  <a:lnTo>
                    <a:pt x="177" y="0"/>
                  </a:lnTo>
                  <a:lnTo>
                    <a:pt x="177" y="611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278" name="Freeform 306"/>
            <p:cNvSpPr>
              <a:spLocks/>
            </p:cNvSpPr>
            <p:nvPr/>
          </p:nvSpPr>
          <p:spPr bwMode="auto">
            <a:xfrm>
              <a:off x="846826" y="7163193"/>
              <a:ext cx="130330" cy="0"/>
            </a:xfrm>
            <a:custGeom>
              <a:avLst/>
              <a:gdLst>
                <a:gd name="T0" fmla="*/ 0 w 88"/>
                <a:gd name="T1" fmla="*/ 2147483647 w 88"/>
                <a:gd name="T2" fmla="*/ 0 w 88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88">
                  <a:moveTo>
                    <a:pt x="0" y="0"/>
                  </a:moveTo>
                  <a:lnTo>
                    <a:pt x="88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279" name="Line 307"/>
            <p:cNvSpPr>
              <a:spLocks noChangeShapeType="1"/>
            </p:cNvSpPr>
            <p:nvPr/>
          </p:nvSpPr>
          <p:spPr bwMode="auto">
            <a:xfrm>
              <a:off x="911990" y="7163193"/>
              <a:ext cx="0" cy="6447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280" name="Rectangle 308"/>
            <p:cNvSpPr>
              <a:spLocks noChangeArrowheads="1"/>
            </p:cNvSpPr>
            <p:nvPr/>
          </p:nvSpPr>
          <p:spPr bwMode="auto">
            <a:xfrm>
              <a:off x="1314983" y="8718575"/>
              <a:ext cx="265805" cy="171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81" name="Freeform 309"/>
            <p:cNvSpPr>
              <a:spLocks/>
            </p:cNvSpPr>
            <p:nvPr/>
          </p:nvSpPr>
          <p:spPr bwMode="auto">
            <a:xfrm>
              <a:off x="1314983" y="8718575"/>
              <a:ext cx="264089" cy="0"/>
            </a:xfrm>
            <a:custGeom>
              <a:avLst/>
              <a:gdLst>
                <a:gd name="T0" fmla="*/ 0 w 177"/>
                <a:gd name="T1" fmla="*/ 0 w 177"/>
                <a:gd name="T2" fmla="*/ 2147483647 w 177"/>
                <a:gd name="T3" fmla="*/ 2147483647 w 177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T0" y="0"/>
                </a:cxn>
                <a:cxn ang="T5">
                  <a:pos x="T1" y="0"/>
                </a:cxn>
                <a:cxn ang="T6">
                  <a:pos x="T2" y="0"/>
                </a:cxn>
                <a:cxn ang="T7">
                  <a:pos x="T3" y="0"/>
                </a:cxn>
              </a:cxnLst>
              <a:rect l="0" t="0" r="r" b="b"/>
              <a:pathLst>
                <a:path w="177">
                  <a:moveTo>
                    <a:pt x="0" y="0"/>
                  </a:moveTo>
                  <a:lnTo>
                    <a:pt x="0" y="0"/>
                  </a:lnTo>
                  <a:lnTo>
                    <a:pt x="177" y="0"/>
                  </a:lnTo>
                </a:path>
              </a:pathLst>
            </a:custGeom>
            <a:noFill/>
            <a:ln w="16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282" name="Line 311"/>
            <p:cNvSpPr>
              <a:spLocks noChangeShapeType="1"/>
            </p:cNvSpPr>
            <p:nvPr/>
          </p:nvSpPr>
          <p:spPr bwMode="auto">
            <a:xfrm>
              <a:off x="644472" y="8718575"/>
              <a:ext cx="107350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283" name="Rectangle 312"/>
            <p:cNvSpPr>
              <a:spLocks noChangeArrowheads="1"/>
            </p:cNvSpPr>
            <p:nvPr/>
          </p:nvSpPr>
          <p:spPr bwMode="auto">
            <a:xfrm rot="-2700000">
              <a:off x="694022" y="8803060"/>
              <a:ext cx="315535" cy="1663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Sham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84" name="Rectangle 313"/>
            <p:cNvSpPr>
              <a:spLocks noChangeArrowheads="1"/>
            </p:cNvSpPr>
            <p:nvPr/>
          </p:nvSpPr>
          <p:spPr bwMode="auto">
            <a:xfrm rot="-2700000">
              <a:off x="1220486" y="8796200"/>
              <a:ext cx="337829" cy="1663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CCL4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85" name="Line 314"/>
            <p:cNvSpPr>
              <a:spLocks noChangeShapeType="1"/>
            </p:cNvSpPr>
            <p:nvPr/>
          </p:nvSpPr>
          <p:spPr bwMode="auto">
            <a:xfrm flipV="1">
              <a:off x="644472" y="7110032"/>
              <a:ext cx="0" cy="160854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286" name="Line 315"/>
            <p:cNvSpPr>
              <a:spLocks noChangeShapeType="1"/>
            </p:cNvSpPr>
            <p:nvPr/>
          </p:nvSpPr>
          <p:spPr bwMode="auto">
            <a:xfrm flipH="1">
              <a:off x="593026" y="8718575"/>
              <a:ext cx="5144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287" name="Rectangle 316"/>
            <p:cNvSpPr>
              <a:spLocks noChangeArrowheads="1"/>
            </p:cNvSpPr>
            <p:nvPr/>
          </p:nvSpPr>
          <p:spPr bwMode="auto">
            <a:xfrm>
              <a:off x="369447" y="8637977"/>
              <a:ext cx="173202" cy="1663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0.0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88" name="Line 317"/>
            <p:cNvSpPr>
              <a:spLocks noChangeShapeType="1"/>
            </p:cNvSpPr>
            <p:nvPr/>
          </p:nvSpPr>
          <p:spPr bwMode="auto">
            <a:xfrm flipH="1">
              <a:off x="593026" y="7914304"/>
              <a:ext cx="5144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289" name="Rectangle 318"/>
            <p:cNvSpPr>
              <a:spLocks noChangeArrowheads="1"/>
            </p:cNvSpPr>
            <p:nvPr/>
          </p:nvSpPr>
          <p:spPr bwMode="auto">
            <a:xfrm>
              <a:off x="369447" y="7833705"/>
              <a:ext cx="173202" cy="1663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2.5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90" name="Line 319"/>
            <p:cNvSpPr>
              <a:spLocks noChangeShapeType="1"/>
            </p:cNvSpPr>
            <p:nvPr/>
          </p:nvSpPr>
          <p:spPr bwMode="auto">
            <a:xfrm flipH="1">
              <a:off x="593026" y="7110032"/>
              <a:ext cx="5144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291" name="Rectangle 320"/>
            <p:cNvSpPr>
              <a:spLocks noChangeArrowheads="1"/>
            </p:cNvSpPr>
            <p:nvPr/>
          </p:nvSpPr>
          <p:spPr bwMode="auto">
            <a:xfrm>
              <a:off x="369447" y="7029434"/>
              <a:ext cx="173202" cy="1663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5.0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49" name="TextBox 60"/>
          <p:cNvSpPr txBox="1"/>
          <p:nvPr/>
        </p:nvSpPr>
        <p:spPr>
          <a:xfrm>
            <a:off x="0" y="24465"/>
            <a:ext cx="10406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en-GB" sz="1600" smtClean="0">
                <a:latin typeface="Times New Roman" pitchFamily="18" charset="0"/>
                <a:cs typeface="Times New Roman" pitchFamily="18" charset="0"/>
              </a:rPr>
              <a:t>Figure 4</a:t>
            </a:r>
            <a:endParaRPr lang="en-GB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9118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5" name="TextBox 2"/>
          <p:cNvSpPr txBox="1">
            <a:spLocks noChangeArrowheads="1"/>
          </p:cNvSpPr>
          <p:nvPr/>
        </p:nvSpPr>
        <p:spPr bwMode="auto">
          <a:xfrm>
            <a:off x="876477" y="85549"/>
            <a:ext cx="27443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4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en-GB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6" name="TextBox 2"/>
          <p:cNvSpPr txBox="1">
            <a:spLocks noChangeArrowheads="1"/>
          </p:cNvSpPr>
          <p:nvPr/>
        </p:nvSpPr>
        <p:spPr bwMode="auto">
          <a:xfrm>
            <a:off x="3917467" y="79811"/>
            <a:ext cx="27380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400" b="1" dirty="0">
                <a:latin typeface="Times New Roman" pitchFamily="18" charset="0"/>
                <a:cs typeface="Times New Roman" pitchFamily="18" charset="0"/>
              </a:rPr>
              <a:t>b</a:t>
            </a:r>
          </a:p>
        </p:txBody>
      </p:sp>
      <p:sp>
        <p:nvSpPr>
          <p:cNvPr id="490" name="TextBox 2"/>
          <p:cNvSpPr txBox="1">
            <a:spLocks noChangeArrowheads="1"/>
          </p:cNvSpPr>
          <p:nvPr/>
        </p:nvSpPr>
        <p:spPr bwMode="auto">
          <a:xfrm>
            <a:off x="592986" y="3175658"/>
            <a:ext cx="26481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400" b="1" dirty="0">
                <a:latin typeface="Times New Roman" pitchFamily="18" charset="0"/>
                <a:cs typeface="Times New Roman" pitchFamily="18" charset="0"/>
              </a:rPr>
              <a:t>c</a:t>
            </a:r>
          </a:p>
        </p:txBody>
      </p:sp>
      <p:grpSp>
        <p:nvGrpSpPr>
          <p:cNvPr id="566" name="Group 565"/>
          <p:cNvGrpSpPr/>
          <p:nvPr/>
        </p:nvGrpSpPr>
        <p:grpSpPr>
          <a:xfrm>
            <a:off x="852640" y="9347"/>
            <a:ext cx="3023560" cy="2447466"/>
            <a:chOff x="255055" y="563773"/>
            <a:chExt cx="3023560" cy="2447466"/>
          </a:xfrm>
        </p:grpSpPr>
        <p:grpSp>
          <p:nvGrpSpPr>
            <p:cNvPr id="567" name="Group 566"/>
            <p:cNvGrpSpPr/>
            <p:nvPr/>
          </p:nvGrpSpPr>
          <p:grpSpPr>
            <a:xfrm>
              <a:off x="914213" y="2213185"/>
              <a:ext cx="432000" cy="320675"/>
              <a:chOff x="805200" y="2213185"/>
              <a:chExt cx="280259" cy="320675"/>
            </a:xfrm>
          </p:grpSpPr>
          <p:sp>
            <p:nvSpPr>
              <p:cNvPr id="624" name="Line 213"/>
              <p:cNvSpPr>
                <a:spLocks noChangeShapeType="1"/>
              </p:cNvSpPr>
              <p:nvPr/>
            </p:nvSpPr>
            <p:spPr bwMode="auto">
              <a:xfrm>
                <a:off x="805200" y="2405273"/>
                <a:ext cx="280259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25" name="Rectangle 214"/>
              <p:cNvSpPr>
                <a:spLocks noChangeArrowheads="1"/>
              </p:cNvSpPr>
              <p:nvPr/>
            </p:nvSpPr>
            <p:spPr bwMode="auto">
              <a:xfrm>
                <a:off x="936748" y="2467185"/>
                <a:ext cx="47625" cy="66675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26" name="Rectangle 215"/>
              <p:cNvSpPr>
                <a:spLocks noChangeArrowheads="1"/>
              </p:cNvSpPr>
              <p:nvPr/>
            </p:nvSpPr>
            <p:spPr bwMode="auto">
              <a:xfrm>
                <a:off x="976435" y="2438610"/>
                <a:ext cx="47625" cy="68263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27" name="Rectangle 216"/>
              <p:cNvSpPr>
                <a:spLocks noChangeArrowheads="1"/>
              </p:cNvSpPr>
              <p:nvPr/>
            </p:nvSpPr>
            <p:spPr bwMode="auto">
              <a:xfrm>
                <a:off x="898648" y="2432260"/>
                <a:ext cx="47625" cy="68263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28" name="Rectangle 217"/>
              <p:cNvSpPr>
                <a:spLocks noChangeArrowheads="1"/>
              </p:cNvSpPr>
              <p:nvPr/>
            </p:nvSpPr>
            <p:spPr bwMode="auto">
              <a:xfrm>
                <a:off x="957385" y="2416385"/>
                <a:ext cx="46038" cy="66675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29" name="Rectangle 218"/>
              <p:cNvSpPr>
                <a:spLocks noChangeArrowheads="1"/>
              </p:cNvSpPr>
              <p:nvPr/>
            </p:nvSpPr>
            <p:spPr bwMode="auto">
              <a:xfrm>
                <a:off x="917698" y="2402098"/>
                <a:ext cx="47625" cy="66675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30" name="Rectangle 219"/>
              <p:cNvSpPr>
                <a:spLocks noChangeArrowheads="1"/>
              </p:cNvSpPr>
              <p:nvPr/>
            </p:nvSpPr>
            <p:spPr bwMode="auto">
              <a:xfrm>
                <a:off x="947860" y="2357648"/>
                <a:ext cx="46038" cy="68263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31" name="Rectangle 220"/>
              <p:cNvSpPr>
                <a:spLocks noChangeArrowheads="1"/>
              </p:cNvSpPr>
              <p:nvPr/>
            </p:nvSpPr>
            <p:spPr bwMode="auto">
              <a:xfrm>
                <a:off x="936748" y="2349710"/>
                <a:ext cx="47625" cy="68263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32" name="Rectangle 221"/>
              <p:cNvSpPr>
                <a:spLocks noChangeArrowheads="1"/>
              </p:cNvSpPr>
              <p:nvPr/>
            </p:nvSpPr>
            <p:spPr bwMode="auto">
              <a:xfrm>
                <a:off x="860548" y="2344948"/>
                <a:ext cx="46038" cy="69850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33" name="Rectangle 222"/>
              <p:cNvSpPr>
                <a:spLocks noChangeArrowheads="1"/>
              </p:cNvSpPr>
              <p:nvPr/>
            </p:nvSpPr>
            <p:spPr bwMode="auto">
              <a:xfrm>
                <a:off x="976435" y="2335423"/>
                <a:ext cx="47625" cy="68263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34" name="Rectangle 223"/>
              <p:cNvSpPr>
                <a:spLocks noChangeArrowheads="1"/>
              </p:cNvSpPr>
              <p:nvPr/>
            </p:nvSpPr>
            <p:spPr bwMode="auto">
              <a:xfrm>
                <a:off x="898648" y="2325898"/>
                <a:ext cx="47625" cy="68263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35" name="Rectangle 224"/>
              <p:cNvSpPr>
                <a:spLocks noChangeArrowheads="1"/>
              </p:cNvSpPr>
              <p:nvPr/>
            </p:nvSpPr>
            <p:spPr bwMode="auto">
              <a:xfrm>
                <a:off x="957385" y="2321135"/>
                <a:ext cx="46038" cy="66675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36" name="Rectangle 225"/>
              <p:cNvSpPr>
                <a:spLocks noChangeArrowheads="1"/>
              </p:cNvSpPr>
              <p:nvPr/>
            </p:nvSpPr>
            <p:spPr bwMode="auto">
              <a:xfrm>
                <a:off x="936748" y="2213185"/>
                <a:ext cx="47625" cy="68263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568" name="Group 567"/>
            <p:cNvGrpSpPr/>
            <p:nvPr/>
          </p:nvGrpSpPr>
          <p:grpSpPr>
            <a:xfrm>
              <a:off x="1443060" y="1540085"/>
              <a:ext cx="432001" cy="1006476"/>
              <a:chOff x="1113125" y="1540085"/>
              <a:chExt cx="280259" cy="1006476"/>
            </a:xfrm>
          </p:grpSpPr>
          <p:sp>
            <p:nvSpPr>
              <p:cNvPr id="611" name="Line 226"/>
              <p:cNvSpPr>
                <a:spLocks noChangeShapeType="1"/>
              </p:cNvSpPr>
              <p:nvPr/>
            </p:nvSpPr>
            <p:spPr bwMode="auto">
              <a:xfrm>
                <a:off x="1113125" y="2206835"/>
                <a:ext cx="280259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12" name="Freeform 227"/>
              <p:cNvSpPr>
                <a:spLocks/>
              </p:cNvSpPr>
              <p:nvPr/>
            </p:nvSpPr>
            <p:spPr bwMode="auto">
              <a:xfrm>
                <a:off x="1232023" y="2471948"/>
                <a:ext cx="52388" cy="74613"/>
              </a:xfrm>
              <a:custGeom>
                <a:avLst/>
                <a:gdLst>
                  <a:gd name="T0" fmla="*/ 16 w 33"/>
                  <a:gd name="T1" fmla="*/ 0 h 47"/>
                  <a:gd name="T2" fmla="*/ 33 w 33"/>
                  <a:gd name="T3" fmla="*/ 47 h 47"/>
                  <a:gd name="T4" fmla="*/ 0 w 33"/>
                  <a:gd name="T5" fmla="*/ 47 h 47"/>
                  <a:gd name="T6" fmla="*/ 16 w 33"/>
                  <a:gd name="T7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47">
                    <a:moveTo>
                      <a:pt x="16" y="0"/>
                    </a:moveTo>
                    <a:lnTo>
                      <a:pt x="33" y="47"/>
                    </a:lnTo>
                    <a:lnTo>
                      <a:pt x="0" y="47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13" name="Freeform 228"/>
              <p:cNvSpPr>
                <a:spLocks/>
              </p:cNvSpPr>
              <p:nvPr/>
            </p:nvSpPr>
            <p:spPr bwMode="auto">
              <a:xfrm>
                <a:off x="1271710" y="2386223"/>
                <a:ext cx="50800" cy="74613"/>
              </a:xfrm>
              <a:custGeom>
                <a:avLst/>
                <a:gdLst>
                  <a:gd name="T0" fmla="*/ 16 w 32"/>
                  <a:gd name="T1" fmla="*/ 0 h 47"/>
                  <a:gd name="T2" fmla="*/ 32 w 32"/>
                  <a:gd name="T3" fmla="*/ 47 h 47"/>
                  <a:gd name="T4" fmla="*/ 0 w 32"/>
                  <a:gd name="T5" fmla="*/ 47 h 47"/>
                  <a:gd name="T6" fmla="*/ 16 w 32"/>
                  <a:gd name="T7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" h="47">
                    <a:moveTo>
                      <a:pt x="16" y="0"/>
                    </a:moveTo>
                    <a:lnTo>
                      <a:pt x="32" y="47"/>
                    </a:lnTo>
                    <a:lnTo>
                      <a:pt x="0" y="47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14" name="Freeform 229"/>
              <p:cNvSpPr>
                <a:spLocks/>
              </p:cNvSpPr>
              <p:nvPr/>
            </p:nvSpPr>
            <p:spPr bwMode="auto">
              <a:xfrm>
                <a:off x="1232023" y="2340185"/>
                <a:ext cx="52388" cy="76200"/>
              </a:xfrm>
              <a:custGeom>
                <a:avLst/>
                <a:gdLst>
                  <a:gd name="T0" fmla="*/ 16 w 33"/>
                  <a:gd name="T1" fmla="*/ 0 h 48"/>
                  <a:gd name="T2" fmla="*/ 33 w 33"/>
                  <a:gd name="T3" fmla="*/ 48 h 48"/>
                  <a:gd name="T4" fmla="*/ 0 w 33"/>
                  <a:gd name="T5" fmla="*/ 48 h 48"/>
                  <a:gd name="T6" fmla="*/ 16 w 33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48">
                    <a:moveTo>
                      <a:pt x="16" y="0"/>
                    </a:moveTo>
                    <a:lnTo>
                      <a:pt x="33" y="48"/>
                    </a:lnTo>
                    <a:lnTo>
                      <a:pt x="0" y="48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15" name="Freeform 230"/>
              <p:cNvSpPr>
                <a:spLocks/>
              </p:cNvSpPr>
              <p:nvPr/>
            </p:nvSpPr>
            <p:spPr bwMode="auto">
              <a:xfrm>
                <a:off x="1154235" y="2308435"/>
                <a:ext cx="52388" cy="74613"/>
              </a:xfrm>
              <a:custGeom>
                <a:avLst/>
                <a:gdLst>
                  <a:gd name="T0" fmla="*/ 16 w 33"/>
                  <a:gd name="T1" fmla="*/ 0 h 47"/>
                  <a:gd name="T2" fmla="*/ 33 w 33"/>
                  <a:gd name="T3" fmla="*/ 47 h 47"/>
                  <a:gd name="T4" fmla="*/ 0 w 33"/>
                  <a:gd name="T5" fmla="*/ 47 h 47"/>
                  <a:gd name="T6" fmla="*/ 16 w 33"/>
                  <a:gd name="T7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47">
                    <a:moveTo>
                      <a:pt x="16" y="0"/>
                    </a:moveTo>
                    <a:lnTo>
                      <a:pt x="33" y="47"/>
                    </a:lnTo>
                    <a:lnTo>
                      <a:pt x="0" y="47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16" name="Freeform 231"/>
              <p:cNvSpPr>
                <a:spLocks/>
              </p:cNvSpPr>
              <p:nvPr/>
            </p:nvSpPr>
            <p:spPr bwMode="auto">
              <a:xfrm>
                <a:off x="1271710" y="2292560"/>
                <a:ext cx="50800" cy="74613"/>
              </a:xfrm>
              <a:custGeom>
                <a:avLst/>
                <a:gdLst>
                  <a:gd name="T0" fmla="*/ 16 w 32"/>
                  <a:gd name="T1" fmla="*/ 0 h 47"/>
                  <a:gd name="T2" fmla="*/ 32 w 32"/>
                  <a:gd name="T3" fmla="*/ 47 h 47"/>
                  <a:gd name="T4" fmla="*/ 0 w 32"/>
                  <a:gd name="T5" fmla="*/ 47 h 47"/>
                  <a:gd name="T6" fmla="*/ 16 w 32"/>
                  <a:gd name="T7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" h="47">
                    <a:moveTo>
                      <a:pt x="16" y="0"/>
                    </a:moveTo>
                    <a:lnTo>
                      <a:pt x="32" y="47"/>
                    </a:lnTo>
                    <a:lnTo>
                      <a:pt x="0" y="47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17" name="Freeform 232"/>
              <p:cNvSpPr>
                <a:spLocks/>
              </p:cNvSpPr>
              <p:nvPr/>
            </p:nvSpPr>
            <p:spPr bwMode="auto">
              <a:xfrm>
                <a:off x="1193923" y="2281448"/>
                <a:ext cx="50800" cy="74613"/>
              </a:xfrm>
              <a:custGeom>
                <a:avLst/>
                <a:gdLst>
                  <a:gd name="T0" fmla="*/ 16 w 32"/>
                  <a:gd name="T1" fmla="*/ 0 h 47"/>
                  <a:gd name="T2" fmla="*/ 32 w 32"/>
                  <a:gd name="T3" fmla="*/ 47 h 47"/>
                  <a:gd name="T4" fmla="*/ 0 w 32"/>
                  <a:gd name="T5" fmla="*/ 47 h 47"/>
                  <a:gd name="T6" fmla="*/ 16 w 32"/>
                  <a:gd name="T7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" h="47">
                    <a:moveTo>
                      <a:pt x="16" y="0"/>
                    </a:moveTo>
                    <a:lnTo>
                      <a:pt x="32" y="47"/>
                    </a:lnTo>
                    <a:lnTo>
                      <a:pt x="0" y="47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18" name="Freeform 233"/>
              <p:cNvSpPr>
                <a:spLocks/>
              </p:cNvSpPr>
              <p:nvPr/>
            </p:nvSpPr>
            <p:spPr bwMode="auto">
              <a:xfrm>
                <a:off x="1232023" y="2178260"/>
                <a:ext cx="52388" cy="74613"/>
              </a:xfrm>
              <a:custGeom>
                <a:avLst/>
                <a:gdLst>
                  <a:gd name="T0" fmla="*/ 16 w 33"/>
                  <a:gd name="T1" fmla="*/ 0 h 47"/>
                  <a:gd name="T2" fmla="*/ 33 w 33"/>
                  <a:gd name="T3" fmla="*/ 47 h 47"/>
                  <a:gd name="T4" fmla="*/ 0 w 33"/>
                  <a:gd name="T5" fmla="*/ 47 h 47"/>
                  <a:gd name="T6" fmla="*/ 16 w 33"/>
                  <a:gd name="T7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47">
                    <a:moveTo>
                      <a:pt x="16" y="0"/>
                    </a:moveTo>
                    <a:lnTo>
                      <a:pt x="33" y="47"/>
                    </a:lnTo>
                    <a:lnTo>
                      <a:pt x="0" y="47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19" name="Freeform 234"/>
              <p:cNvSpPr>
                <a:spLocks/>
              </p:cNvSpPr>
              <p:nvPr/>
            </p:nvSpPr>
            <p:spPr bwMode="auto">
              <a:xfrm>
                <a:off x="1271710" y="2151273"/>
                <a:ext cx="50800" cy="76200"/>
              </a:xfrm>
              <a:custGeom>
                <a:avLst/>
                <a:gdLst>
                  <a:gd name="T0" fmla="*/ 16 w 32"/>
                  <a:gd name="T1" fmla="*/ 0 h 48"/>
                  <a:gd name="T2" fmla="*/ 32 w 32"/>
                  <a:gd name="T3" fmla="*/ 48 h 48"/>
                  <a:gd name="T4" fmla="*/ 0 w 32"/>
                  <a:gd name="T5" fmla="*/ 48 h 48"/>
                  <a:gd name="T6" fmla="*/ 16 w 32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" h="48">
                    <a:moveTo>
                      <a:pt x="16" y="0"/>
                    </a:moveTo>
                    <a:lnTo>
                      <a:pt x="32" y="48"/>
                    </a:lnTo>
                    <a:lnTo>
                      <a:pt x="0" y="48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20" name="Freeform 235"/>
              <p:cNvSpPr>
                <a:spLocks/>
              </p:cNvSpPr>
              <p:nvPr/>
            </p:nvSpPr>
            <p:spPr bwMode="auto">
              <a:xfrm>
                <a:off x="1193923" y="2129048"/>
                <a:ext cx="50800" cy="74613"/>
              </a:xfrm>
              <a:custGeom>
                <a:avLst/>
                <a:gdLst>
                  <a:gd name="T0" fmla="*/ 16 w 32"/>
                  <a:gd name="T1" fmla="*/ 0 h 47"/>
                  <a:gd name="T2" fmla="*/ 32 w 32"/>
                  <a:gd name="T3" fmla="*/ 47 h 47"/>
                  <a:gd name="T4" fmla="*/ 0 w 32"/>
                  <a:gd name="T5" fmla="*/ 47 h 47"/>
                  <a:gd name="T6" fmla="*/ 16 w 32"/>
                  <a:gd name="T7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" h="47">
                    <a:moveTo>
                      <a:pt x="16" y="0"/>
                    </a:moveTo>
                    <a:lnTo>
                      <a:pt x="32" y="47"/>
                    </a:lnTo>
                    <a:lnTo>
                      <a:pt x="0" y="47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21" name="Freeform 236"/>
              <p:cNvSpPr>
                <a:spLocks/>
              </p:cNvSpPr>
              <p:nvPr/>
            </p:nvSpPr>
            <p:spPr bwMode="auto">
              <a:xfrm>
                <a:off x="1251073" y="2100473"/>
                <a:ext cx="52388" cy="74613"/>
              </a:xfrm>
              <a:custGeom>
                <a:avLst/>
                <a:gdLst>
                  <a:gd name="T0" fmla="*/ 17 w 33"/>
                  <a:gd name="T1" fmla="*/ 0 h 47"/>
                  <a:gd name="T2" fmla="*/ 33 w 33"/>
                  <a:gd name="T3" fmla="*/ 47 h 47"/>
                  <a:gd name="T4" fmla="*/ 0 w 33"/>
                  <a:gd name="T5" fmla="*/ 47 h 47"/>
                  <a:gd name="T6" fmla="*/ 17 w 33"/>
                  <a:gd name="T7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47">
                    <a:moveTo>
                      <a:pt x="17" y="0"/>
                    </a:moveTo>
                    <a:lnTo>
                      <a:pt x="33" y="47"/>
                    </a:lnTo>
                    <a:lnTo>
                      <a:pt x="0" y="47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22" name="Freeform 237"/>
              <p:cNvSpPr>
                <a:spLocks/>
              </p:cNvSpPr>
              <p:nvPr/>
            </p:nvSpPr>
            <p:spPr bwMode="auto">
              <a:xfrm>
                <a:off x="1232023" y="1846473"/>
                <a:ext cx="52388" cy="74613"/>
              </a:xfrm>
              <a:custGeom>
                <a:avLst/>
                <a:gdLst>
                  <a:gd name="T0" fmla="*/ 16 w 33"/>
                  <a:gd name="T1" fmla="*/ 0 h 47"/>
                  <a:gd name="T2" fmla="*/ 33 w 33"/>
                  <a:gd name="T3" fmla="*/ 47 h 47"/>
                  <a:gd name="T4" fmla="*/ 0 w 33"/>
                  <a:gd name="T5" fmla="*/ 47 h 47"/>
                  <a:gd name="T6" fmla="*/ 16 w 33"/>
                  <a:gd name="T7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47">
                    <a:moveTo>
                      <a:pt x="16" y="0"/>
                    </a:moveTo>
                    <a:lnTo>
                      <a:pt x="33" y="47"/>
                    </a:lnTo>
                    <a:lnTo>
                      <a:pt x="0" y="47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23" name="Freeform 238"/>
              <p:cNvSpPr>
                <a:spLocks/>
              </p:cNvSpPr>
              <p:nvPr/>
            </p:nvSpPr>
            <p:spPr bwMode="auto">
              <a:xfrm>
                <a:off x="1232023" y="1540085"/>
                <a:ext cx="52388" cy="74613"/>
              </a:xfrm>
              <a:custGeom>
                <a:avLst/>
                <a:gdLst>
                  <a:gd name="T0" fmla="*/ 16 w 33"/>
                  <a:gd name="T1" fmla="*/ 0 h 47"/>
                  <a:gd name="T2" fmla="*/ 33 w 33"/>
                  <a:gd name="T3" fmla="*/ 47 h 47"/>
                  <a:gd name="T4" fmla="*/ 0 w 33"/>
                  <a:gd name="T5" fmla="*/ 47 h 47"/>
                  <a:gd name="T6" fmla="*/ 16 w 33"/>
                  <a:gd name="T7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47">
                    <a:moveTo>
                      <a:pt x="16" y="0"/>
                    </a:moveTo>
                    <a:lnTo>
                      <a:pt x="33" y="47"/>
                    </a:lnTo>
                    <a:lnTo>
                      <a:pt x="0" y="47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569" name="Group 568"/>
            <p:cNvGrpSpPr/>
            <p:nvPr/>
          </p:nvGrpSpPr>
          <p:grpSpPr>
            <a:xfrm>
              <a:off x="1945085" y="1827423"/>
              <a:ext cx="432000" cy="395287"/>
              <a:chOff x="1403654" y="1827423"/>
              <a:chExt cx="280259" cy="395287"/>
            </a:xfrm>
          </p:grpSpPr>
          <p:sp>
            <p:nvSpPr>
              <p:cNvPr id="603" name="Line 239"/>
              <p:cNvSpPr>
                <a:spLocks noChangeShapeType="1"/>
              </p:cNvSpPr>
              <p:nvPr/>
            </p:nvSpPr>
            <p:spPr bwMode="auto">
              <a:xfrm>
                <a:off x="1403654" y="2073485"/>
                <a:ext cx="280259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04" name="Freeform 240"/>
              <p:cNvSpPr>
                <a:spLocks/>
              </p:cNvSpPr>
              <p:nvPr/>
            </p:nvSpPr>
            <p:spPr bwMode="auto">
              <a:xfrm>
                <a:off x="1527298" y="2146510"/>
                <a:ext cx="50800" cy="76200"/>
              </a:xfrm>
              <a:custGeom>
                <a:avLst/>
                <a:gdLst>
                  <a:gd name="T0" fmla="*/ 0 w 32"/>
                  <a:gd name="T1" fmla="*/ 0 h 48"/>
                  <a:gd name="T2" fmla="*/ 32 w 32"/>
                  <a:gd name="T3" fmla="*/ 0 h 48"/>
                  <a:gd name="T4" fmla="*/ 16 w 32"/>
                  <a:gd name="T5" fmla="*/ 48 h 48"/>
                  <a:gd name="T6" fmla="*/ 0 w 32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" h="48">
                    <a:moveTo>
                      <a:pt x="0" y="0"/>
                    </a:moveTo>
                    <a:lnTo>
                      <a:pt x="32" y="0"/>
                    </a:lnTo>
                    <a:lnTo>
                      <a:pt x="16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05" name="Freeform 241"/>
              <p:cNvSpPr>
                <a:spLocks/>
              </p:cNvSpPr>
              <p:nvPr/>
            </p:nvSpPr>
            <p:spPr bwMode="auto">
              <a:xfrm>
                <a:off x="1565398" y="2129048"/>
                <a:ext cx="52388" cy="74613"/>
              </a:xfrm>
              <a:custGeom>
                <a:avLst/>
                <a:gdLst>
                  <a:gd name="T0" fmla="*/ 0 w 33"/>
                  <a:gd name="T1" fmla="*/ 0 h 47"/>
                  <a:gd name="T2" fmla="*/ 33 w 33"/>
                  <a:gd name="T3" fmla="*/ 0 h 47"/>
                  <a:gd name="T4" fmla="*/ 16 w 33"/>
                  <a:gd name="T5" fmla="*/ 47 h 47"/>
                  <a:gd name="T6" fmla="*/ 0 w 33"/>
                  <a:gd name="T7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47">
                    <a:moveTo>
                      <a:pt x="0" y="0"/>
                    </a:moveTo>
                    <a:lnTo>
                      <a:pt x="33" y="0"/>
                    </a:lnTo>
                    <a:lnTo>
                      <a:pt x="16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06" name="Freeform 242"/>
              <p:cNvSpPr>
                <a:spLocks/>
              </p:cNvSpPr>
              <p:nvPr/>
            </p:nvSpPr>
            <p:spPr bwMode="auto">
              <a:xfrm>
                <a:off x="1487610" y="2113173"/>
                <a:ext cx="52388" cy="74613"/>
              </a:xfrm>
              <a:custGeom>
                <a:avLst/>
                <a:gdLst>
                  <a:gd name="T0" fmla="*/ 0 w 33"/>
                  <a:gd name="T1" fmla="*/ 0 h 47"/>
                  <a:gd name="T2" fmla="*/ 33 w 33"/>
                  <a:gd name="T3" fmla="*/ 0 h 47"/>
                  <a:gd name="T4" fmla="*/ 17 w 33"/>
                  <a:gd name="T5" fmla="*/ 47 h 47"/>
                  <a:gd name="T6" fmla="*/ 0 w 33"/>
                  <a:gd name="T7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47">
                    <a:moveTo>
                      <a:pt x="0" y="0"/>
                    </a:moveTo>
                    <a:lnTo>
                      <a:pt x="33" y="0"/>
                    </a:lnTo>
                    <a:lnTo>
                      <a:pt x="17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07" name="Freeform 243"/>
              <p:cNvSpPr>
                <a:spLocks/>
              </p:cNvSpPr>
              <p:nvPr/>
            </p:nvSpPr>
            <p:spPr bwMode="auto">
              <a:xfrm>
                <a:off x="1546348" y="2103648"/>
                <a:ext cx="52388" cy="74613"/>
              </a:xfrm>
              <a:custGeom>
                <a:avLst/>
                <a:gdLst>
                  <a:gd name="T0" fmla="*/ 0 w 33"/>
                  <a:gd name="T1" fmla="*/ 0 h 47"/>
                  <a:gd name="T2" fmla="*/ 33 w 33"/>
                  <a:gd name="T3" fmla="*/ 0 h 47"/>
                  <a:gd name="T4" fmla="*/ 16 w 33"/>
                  <a:gd name="T5" fmla="*/ 47 h 47"/>
                  <a:gd name="T6" fmla="*/ 0 w 33"/>
                  <a:gd name="T7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47">
                    <a:moveTo>
                      <a:pt x="0" y="0"/>
                    </a:moveTo>
                    <a:lnTo>
                      <a:pt x="33" y="0"/>
                    </a:lnTo>
                    <a:lnTo>
                      <a:pt x="16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08" name="Freeform 244"/>
              <p:cNvSpPr>
                <a:spLocks/>
              </p:cNvSpPr>
              <p:nvPr/>
            </p:nvSpPr>
            <p:spPr bwMode="auto">
              <a:xfrm>
                <a:off x="1527298" y="2005223"/>
                <a:ext cx="50800" cy="74613"/>
              </a:xfrm>
              <a:custGeom>
                <a:avLst/>
                <a:gdLst>
                  <a:gd name="T0" fmla="*/ 0 w 32"/>
                  <a:gd name="T1" fmla="*/ 0 h 47"/>
                  <a:gd name="T2" fmla="*/ 32 w 32"/>
                  <a:gd name="T3" fmla="*/ 0 h 47"/>
                  <a:gd name="T4" fmla="*/ 16 w 32"/>
                  <a:gd name="T5" fmla="*/ 47 h 47"/>
                  <a:gd name="T6" fmla="*/ 0 w 32"/>
                  <a:gd name="T7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" h="47">
                    <a:moveTo>
                      <a:pt x="0" y="0"/>
                    </a:moveTo>
                    <a:lnTo>
                      <a:pt x="32" y="0"/>
                    </a:lnTo>
                    <a:lnTo>
                      <a:pt x="16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09" name="Freeform 245"/>
              <p:cNvSpPr>
                <a:spLocks/>
              </p:cNvSpPr>
              <p:nvPr/>
            </p:nvSpPr>
            <p:spPr bwMode="auto">
              <a:xfrm>
                <a:off x="1449510" y="1933785"/>
                <a:ext cx="50800" cy="74613"/>
              </a:xfrm>
              <a:custGeom>
                <a:avLst/>
                <a:gdLst>
                  <a:gd name="T0" fmla="*/ 0 w 32"/>
                  <a:gd name="T1" fmla="*/ 0 h 47"/>
                  <a:gd name="T2" fmla="*/ 32 w 32"/>
                  <a:gd name="T3" fmla="*/ 0 h 47"/>
                  <a:gd name="T4" fmla="*/ 16 w 32"/>
                  <a:gd name="T5" fmla="*/ 47 h 47"/>
                  <a:gd name="T6" fmla="*/ 0 w 32"/>
                  <a:gd name="T7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" h="47">
                    <a:moveTo>
                      <a:pt x="0" y="0"/>
                    </a:moveTo>
                    <a:lnTo>
                      <a:pt x="32" y="0"/>
                    </a:lnTo>
                    <a:lnTo>
                      <a:pt x="16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10" name="Freeform 246"/>
              <p:cNvSpPr>
                <a:spLocks/>
              </p:cNvSpPr>
              <p:nvPr/>
            </p:nvSpPr>
            <p:spPr bwMode="auto">
              <a:xfrm>
                <a:off x="1527298" y="1827423"/>
                <a:ext cx="50800" cy="74613"/>
              </a:xfrm>
              <a:custGeom>
                <a:avLst/>
                <a:gdLst>
                  <a:gd name="T0" fmla="*/ 0 w 32"/>
                  <a:gd name="T1" fmla="*/ 0 h 47"/>
                  <a:gd name="T2" fmla="*/ 32 w 32"/>
                  <a:gd name="T3" fmla="*/ 0 h 47"/>
                  <a:gd name="T4" fmla="*/ 16 w 32"/>
                  <a:gd name="T5" fmla="*/ 47 h 47"/>
                  <a:gd name="T6" fmla="*/ 0 w 32"/>
                  <a:gd name="T7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" h="47">
                    <a:moveTo>
                      <a:pt x="0" y="0"/>
                    </a:moveTo>
                    <a:lnTo>
                      <a:pt x="32" y="0"/>
                    </a:lnTo>
                    <a:lnTo>
                      <a:pt x="16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570" name="Group 569"/>
            <p:cNvGrpSpPr/>
            <p:nvPr/>
          </p:nvGrpSpPr>
          <p:grpSpPr>
            <a:xfrm>
              <a:off x="2522673" y="1916323"/>
              <a:ext cx="432001" cy="392113"/>
              <a:chOff x="1697342" y="1916323"/>
              <a:chExt cx="280259" cy="392113"/>
            </a:xfrm>
          </p:grpSpPr>
          <p:sp>
            <p:nvSpPr>
              <p:cNvPr id="595" name="Line 247"/>
              <p:cNvSpPr>
                <a:spLocks noChangeShapeType="1"/>
              </p:cNvSpPr>
              <p:nvPr/>
            </p:nvSpPr>
            <p:spPr bwMode="auto">
              <a:xfrm>
                <a:off x="1697342" y="2083010"/>
                <a:ext cx="280259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96" name="Freeform 248"/>
              <p:cNvSpPr>
                <a:spLocks/>
              </p:cNvSpPr>
              <p:nvPr/>
            </p:nvSpPr>
            <p:spPr bwMode="auto">
              <a:xfrm>
                <a:off x="1820985" y="2233823"/>
                <a:ext cx="52388" cy="74613"/>
              </a:xfrm>
              <a:custGeom>
                <a:avLst/>
                <a:gdLst>
                  <a:gd name="T0" fmla="*/ 17 w 33"/>
                  <a:gd name="T1" fmla="*/ 0 h 47"/>
                  <a:gd name="T2" fmla="*/ 33 w 33"/>
                  <a:gd name="T3" fmla="*/ 23 h 47"/>
                  <a:gd name="T4" fmla="*/ 17 w 33"/>
                  <a:gd name="T5" fmla="*/ 47 h 47"/>
                  <a:gd name="T6" fmla="*/ 0 w 33"/>
                  <a:gd name="T7" fmla="*/ 23 h 47"/>
                  <a:gd name="T8" fmla="*/ 17 w 33"/>
                  <a:gd name="T9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47">
                    <a:moveTo>
                      <a:pt x="17" y="0"/>
                    </a:moveTo>
                    <a:lnTo>
                      <a:pt x="33" y="23"/>
                    </a:lnTo>
                    <a:lnTo>
                      <a:pt x="17" y="47"/>
                    </a:lnTo>
                    <a:lnTo>
                      <a:pt x="0" y="23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97" name="Freeform 249"/>
              <p:cNvSpPr>
                <a:spLocks/>
              </p:cNvSpPr>
              <p:nvPr/>
            </p:nvSpPr>
            <p:spPr bwMode="auto">
              <a:xfrm>
                <a:off x="1860673" y="2140160"/>
                <a:ext cx="50800" cy="76200"/>
              </a:xfrm>
              <a:custGeom>
                <a:avLst/>
                <a:gdLst>
                  <a:gd name="T0" fmla="*/ 16 w 32"/>
                  <a:gd name="T1" fmla="*/ 0 h 48"/>
                  <a:gd name="T2" fmla="*/ 32 w 32"/>
                  <a:gd name="T3" fmla="*/ 24 h 48"/>
                  <a:gd name="T4" fmla="*/ 16 w 32"/>
                  <a:gd name="T5" fmla="*/ 48 h 48"/>
                  <a:gd name="T6" fmla="*/ 0 w 32"/>
                  <a:gd name="T7" fmla="*/ 24 h 48"/>
                  <a:gd name="T8" fmla="*/ 16 w 32"/>
                  <a:gd name="T9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48">
                    <a:moveTo>
                      <a:pt x="16" y="0"/>
                    </a:moveTo>
                    <a:lnTo>
                      <a:pt x="32" y="24"/>
                    </a:lnTo>
                    <a:lnTo>
                      <a:pt x="16" y="48"/>
                    </a:lnTo>
                    <a:lnTo>
                      <a:pt x="0" y="24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98" name="Freeform 250"/>
              <p:cNvSpPr>
                <a:spLocks/>
              </p:cNvSpPr>
              <p:nvPr/>
            </p:nvSpPr>
            <p:spPr bwMode="auto">
              <a:xfrm>
                <a:off x="1820985" y="2054435"/>
                <a:ext cx="52388" cy="76200"/>
              </a:xfrm>
              <a:custGeom>
                <a:avLst/>
                <a:gdLst>
                  <a:gd name="T0" fmla="*/ 17 w 33"/>
                  <a:gd name="T1" fmla="*/ 0 h 48"/>
                  <a:gd name="T2" fmla="*/ 33 w 33"/>
                  <a:gd name="T3" fmla="*/ 24 h 48"/>
                  <a:gd name="T4" fmla="*/ 17 w 33"/>
                  <a:gd name="T5" fmla="*/ 48 h 48"/>
                  <a:gd name="T6" fmla="*/ 0 w 33"/>
                  <a:gd name="T7" fmla="*/ 24 h 48"/>
                  <a:gd name="T8" fmla="*/ 17 w 33"/>
                  <a:gd name="T9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48">
                    <a:moveTo>
                      <a:pt x="17" y="0"/>
                    </a:moveTo>
                    <a:lnTo>
                      <a:pt x="33" y="24"/>
                    </a:lnTo>
                    <a:lnTo>
                      <a:pt x="17" y="48"/>
                    </a:lnTo>
                    <a:lnTo>
                      <a:pt x="0" y="24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99" name="Freeform 251"/>
              <p:cNvSpPr>
                <a:spLocks/>
              </p:cNvSpPr>
              <p:nvPr/>
            </p:nvSpPr>
            <p:spPr bwMode="auto">
              <a:xfrm>
                <a:off x="1743198" y="2019510"/>
                <a:ext cx="52388" cy="74613"/>
              </a:xfrm>
              <a:custGeom>
                <a:avLst/>
                <a:gdLst>
                  <a:gd name="T0" fmla="*/ 17 w 33"/>
                  <a:gd name="T1" fmla="*/ 0 h 47"/>
                  <a:gd name="T2" fmla="*/ 33 w 33"/>
                  <a:gd name="T3" fmla="*/ 23 h 47"/>
                  <a:gd name="T4" fmla="*/ 17 w 33"/>
                  <a:gd name="T5" fmla="*/ 47 h 47"/>
                  <a:gd name="T6" fmla="*/ 0 w 33"/>
                  <a:gd name="T7" fmla="*/ 23 h 47"/>
                  <a:gd name="T8" fmla="*/ 17 w 33"/>
                  <a:gd name="T9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47">
                    <a:moveTo>
                      <a:pt x="17" y="0"/>
                    </a:moveTo>
                    <a:lnTo>
                      <a:pt x="33" y="23"/>
                    </a:lnTo>
                    <a:lnTo>
                      <a:pt x="17" y="47"/>
                    </a:lnTo>
                    <a:lnTo>
                      <a:pt x="0" y="23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00" name="Freeform 252"/>
              <p:cNvSpPr>
                <a:spLocks/>
              </p:cNvSpPr>
              <p:nvPr/>
            </p:nvSpPr>
            <p:spPr bwMode="auto">
              <a:xfrm>
                <a:off x="1860673" y="1995698"/>
                <a:ext cx="50800" cy="74613"/>
              </a:xfrm>
              <a:custGeom>
                <a:avLst/>
                <a:gdLst>
                  <a:gd name="T0" fmla="*/ 16 w 32"/>
                  <a:gd name="T1" fmla="*/ 0 h 47"/>
                  <a:gd name="T2" fmla="*/ 32 w 32"/>
                  <a:gd name="T3" fmla="*/ 24 h 47"/>
                  <a:gd name="T4" fmla="*/ 16 w 32"/>
                  <a:gd name="T5" fmla="*/ 47 h 47"/>
                  <a:gd name="T6" fmla="*/ 0 w 32"/>
                  <a:gd name="T7" fmla="*/ 24 h 47"/>
                  <a:gd name="T8" fmla="*/ 16 w 32"/>
                  <a:gd name="T9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47">
                    <a:moveTo>
                      <a:pt x="16" y="0"/>
                    </a:moveTo>
                    <a:lnTo>
                      <a:pt x="32" y="24"/>
                    </a:lnTo>
                    <a:lnTo>
                      <a:pt x="16" y="47"/>
                    </a:lnTo>
                    <a:lnTo>
                      <a:pt x="0" y="24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01" name="Freeform 253"/>
              <p:cNvSpPr>
                <a:spLocks/>
              </p:cNvSpPr>
              <p:nvPr/>
            </p:nvSpPr>
            <p:spPr bwMode="auto">
              <a:xfrm>
                <a:off x="1782885" y="1962360"/>
                <a:ext cx="50800" cy="76200"/>
              </a:xfrm>
              <a:custGeom>
                <a:avLst/>
                <a:gdLst>
                  <a:gd name="T0" fmla="*/ 16 w 32"/>
                  <a:gd name="T1" fmla="*/ 0 h 48"/>
                  <a:gd name="T2" fmla="*/ 32 w 32"/>
                  <a:gd name="T3" fmla="*/ 24 h 48"/>
                  <a:gd name="T4" fmla="*/ 16 w 32"/>
                  <a:gd name="T5" fmla="*/ 48 h 48"/>
                  <a:gd name="T6" fmla="*/ 0 w 32"/>
                  <a:gd name="T7" fmla="*/ 24 h 48"/>
                  <a:gd name="T8" fmla="*/ 16 w 32"/>
                  <a:gd name="T9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48">
                    <a:moveTo>
                      <a:pt x="16" y="0"/>
                    </a:moveTo>
                    <a:lnTo>
                      <a:pt x="32" y="24"/>
                    </a:lnTo>
                    <a:lnTo>
                      <a:pt x="16" y="48"/>
                    </a:lnTo>
                    <a:lnTo>
                      <a:pt x="0" y="24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02" name="Freeform 254"/>
              <p:cNvSpPr>
                <a:spLocks/>
              </p:cNvSpPr>
              <p:nvPr/>
            </p:nvSpPr>
            <p:spPr bwMode="auto">
              <a:xfrm>
                <a:off x="1820985" y="1916323"/>
                <a:ext cx="52388" cy="74613"/>
              </a:xfrm>
              <a:custGeom>
                <a:avLst/>
                <a:gdLst>
                  <a:gd name="T0" fmla="*/ 17 w 33"/>
                  <a:gd name="T1" fmla="*/ 0 h 47"/>
                  <a:gd name="T2" fmla="*/ 33 w 33"/>
                  <a:gd name="T3" fmla="*/ 23 h 47"/>
                  <a:gd name="T4" fmla="*/ 17 w 33"/>
                  <a:gd name="T5" fmla="*/ 47 h 47"/>
                  <a:gd name="T6" fmla="*/ 0 w 33"/>
                  <a:gd name="T7" fmla="*/ 23 h 47"/>
                  <a:gd name="T8" fmla="*/ 17 w 33"/>
                  <a:gd name="T9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47">
                    <a:moveTo>
                      <a:pt x="17" y="0"/>
                    </a:moveTo>
                    <a:lnTo>
                      <a:pt x="33" y="23"/>
                    </a:lnTo>
                    <a:lnTo>
                      <a:pt x="17" y="47"/>
                    </a:lnTo>
                    <a:lnTo>
                      <a:pt x="0" y="23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571" name="Line 255"/>
            <p:cNvSpPr>
              <a:spLocks noChangeShapeType="1"/>
            </p:cNvSpPr>
            <p:nvPr/>
          </p:nvSpPr>
          <p:spPr bwMode="auto">
            <a:xfrm>
              <a:off x="816097" y="2581485"/>
              <a:ext cx="22320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72" name="Line 264"/>
            <p:cNvSpPr>
              <a:spLocks noChangeShapeType="1"/>
            </p:cNvSpPr>
            <p:nvPr/>
          </p:nvSpPr>
          <p:spPr bwMode="auto">
            <a:xfrm flipV="1">
              <a:off x="816098" y="563773"/>
              <a:ext cx="0" cy="20177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73" name="Line 265"/>
            <p:cNvSpPr>
              <a:spLocks noChangeShapeType="1"/>
            </p:cNvSpPr>
            <p:nvPr/>
          </p:nvSpPr>
          <p:spPr bwMode="auto">
            <a:xfrm flipH="1">
              <a:off x="779585" y="2581485"/>
              <a:ext cx="3651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74" name="Rectangle 266"/>
            <p:cNvSpPr>
              <a:spLocks noChangeArrowheads="1"/>
            </p:cNvSpPr>
            <p:nvPr/>
          </p:nvSpPr>
          <p:spPr bwMode="auto">
            <a:xfrm>
              <a:off x="587012" y="2497348"/>
              <a:ext cx="70532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0</a:t>
              </a:r>
              <a:endPara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75" name="Line 267"/>
            <p:cNvSpPr>
              <a:spLocks noChangeShapeType="1"/>
            </p:cNvSpPr>
            <p:nvPr/>
          </p:nvSpPr>
          <p:spPr bwMode="auto">
            <a:xfrm flipH="1">
              <a:off x="779585" y="2133810"/>
              <a:ext cx="3651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76" name="Rectangle 268"/>
            <p:cNvSpPr>
              <a:spLocks noChangeArrowheads="1"/>
            </p:cNvSpPr>
            <p:nvPr/>
          </p:nvSpPr>
          <p:spPr bwMode="auto">
            <a:xfrm>
              <a:off x="537868" y="2048085"/>
              <a:ext cx="141064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20</a:t>
              </a:r>
              <a:endPara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77" name="Line 269"/>
            <p:cNvSpPr>
              <a:spLocks noChangeShapeType="1"/>
            </p:cNvSpPr>
            <p:nvPr/>
          </p:nvSpPr>
          <p:spPr bwMode="auto">
            <a:xfrm flipH="1">
              <a:off x="779585" y="1684548"/>
              <a:ext cx="3651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78" name="Rectangle 270"/>
            <p:cNvSpPr>
              <a:spLocks noChangeArrowheads="1"/>
            </p:cNvSpPr>
            <p:nvPr/>
          </p:nvSpPr>
          <p:spPr bwMode="auto">
            <a:xfrm>
              <a:off x="537868" y="1600410"/>
              <a:ext cx="141064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40</a:t>
              </a:r>
              <a:endPara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79" name="Line 271"/>
            <p:cNvSpPr>
              <a:spLocks noChangeShapeType="1"/>
            </p:cNvSpPr>
            <p:nvPr/>
          </p:nvSpPr>
          <p:spPr bwMode="auto">
            <a:xfrm flipH="1">
              <a:off x="779585" y="1236873"/>
              <a:ext cx="3651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0" name="Rectangle 272"/>
            <p:cNvSpPr>
              <a:spLocks noChangeArrowheads="1"/>
            </p:cNvSpPr>
            <p:nvPr/>
          </p:nvSpPr>
          <p:spPr bwMode="auto">
            <a:xfrm>
              <a:off x="537868" y="1152735"/>
              <a:ext cx="141064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60</a:t>
              </a:r>
              <a:endPara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1" name="Line 273"/>
            <p:cNvSpPr>
              <a:spLocks noChangeShapeType="1"/>
            </p:cNvSpPr>
            <p:nvPr/>
          </p:nvSpPr>
          <p:spPr bwMode="auto">
            <a:xfrm flipH="1">
              <a:off x="779585" y="789198"/>
              <a:ext cx="3651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2" name="Rectangle 274"/>
            <p:cNvSpPr>
              <a:spLocks noChangeArrowheads="1"/>
            </p:cNvSpPr>
            <p:nvPr/>
          </p:nvSpPr>
          <p:spPr bwMode="auto">
            <a:xfrm>
              <a:off x="537868" y="705060"/>
              <a:ext cx="141064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80</a:t>
              </a:r>
              <a:endPara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3" name="Rectangle 582"/>
            <p:cNvSpPr>
              <a:spLocks noChangeArrowheads="1"/>
            </p:cNvSpPr>
            <p:nvPr/>
          </p:nvSpPr>
          <p:spPr bwMode="auto">
            <a:xfrm>
              <a:off x="1279452" y="1200696"/>
              <a:ext cx="8976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*</a:t>
              </a:r>
              <a:endPara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4" name="Rectangle 583"/>
            <p:cNvSpPr>
              <a:spLocks noChangeArrowheads="1"/>
            </p:cNvSpPr>
            <p:nvPr/>
          </p:nvSpPr>
          <p:spPr bwMode="auto">
            <a:xfrm>
              <a:off x="1510261" y="897726"/>
              <a:ext cx="17953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**</a:t>
              </a:r>
              <a:endPara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5" name="Line 282"/>
            <p:cNvSpPr>
              <a:spLocks noChangeShapeType="1"/>
            </p:cNvSpPr>
            <p:nvPr/>
          </p:nvSpPr>
          <p:spPr bwMode="auto">
            <a:xfrm>
              <a:off x="912866" y="1398798"/>
              <a:ext cx="8280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6" name="Rectangle 270"/>
            <p:cNvSpPr>
              <a:spLocks noChangeArrowheads="1"/>
            </p:cNvSpPr>
            <p:nvPr/>
          </p:nvSpPr>
          <p:spPr bwMode="auto">
            <a:xfrm rot="16200000">
              <a:off x="-168653" y="1522261"/>
              <a:ext cx="1032082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r>
                <a:rPr lang="en-US" sz="12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TNF</a:t>
              </a:r>
              <a:r>
                <a:rPr lang="en-US" sz="12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Symbol"/>
                </a:rPr>
                <a:t> (</a:t>
              </a:r>
              <a:r>
                <a:rPr lang="en-US" sz="1200" dirty="0" err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Symbol"/>
                </a:rPr>
                <a:t>n</a:t>
              </a:r>
              <a:r>
                <a:rPr lang="en-US" sz="1200" dirty="0" err="1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Symbol"/>
                </a:rPr>
                <a:t>g</a:t>
              </a:r>
              <a:r>
                <a:rPr lang="en-US" sz="12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Symbol"/>
                </a:rPr>
                <a:t>/ml)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587" name="Group 586"/>
            <p:cNvGrpSpPr/>
            <p:nvPr/>
          </p:nvGrpSpPr>
          <p:grpSpPr>
            <a:xfrm>
              <a:off x="918835" y="1087564"/>
              <a:ext cx="1296000" cy="0"/>
              <a:chOff x="2496423" y="997123"/>
              <a:chExt cx="1363975" cy="0"/>
            </a:xfrm>
          </p:grpSpPr>
          <p:sp>
            <p:nvSpPr>
              <p:cNvPr id="592" name="Line 120"/>
              <p:cNvSpPr>
                <a:spLocks noChangeShapeType="1"/>
              </p:cNvSpPr>
              <p:nvPr/>
            </p:nvSpPr>
            <p:spPr bwMode="auto">
              <a:xfrm>
                <a:off x="2496423" y="997123"/>
                <a:ext cx="46800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93" name="Line 120"/>
              <p:cNvSpPr>
                <a:spLocks noChangeShapeType="1"/>
              </p:cNvSpPr>
              <p:nvPr/>
            </p:nvSpPr>
            <p:spPr bwMode="auto">
              <a:xfrm>
                <a:off x="3020624" y="997123"/>
                <a:ext cx="32400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ys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94" name="Line 120"/>
              <p:cNvSpPr>
                <a:spLocks noChangeShapeType="1"/>
              </p:cNvSpPr>
              <p:nvPr/>
            </p:nvSpPr>
            <p:spPr bwMode="auto">
              <a:xfrm>
                <a:off x="3392398" y="997123"/>
                <a:ext cx="46800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588" name="Rectangle 587"/>
            <p:cNvSpPr>
              <a:spLocks noChangeArrowheads="1"/>
            </p:cNvSpPr>
            <p:nvPr/>
          </p:nvSpPr>
          <p:spPr bwMode="auto">
            <a:xfrm rot="18900000">
              <a:off x="409829" y="2720558"/>
              <a:ext cx="1175615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r>
                <a:rPr lang="en-GB" sz="1000" dirty="0" smtClean="0">
                  <a:latin typeface="Times New Roman" pitchFamily="18" charset="0"/>
                  <a:cs typeface="Times New Roman" pitchFamily="18" charset="0"/>
                </a:rPr>
                <a:t>AD </a:t>
              </a:r>
              <a:r>
                <a:rPr lang="en-US" sz="10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000" dirty="0" err="1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plasma</a:t>
              </a:r>
              <a:r>
                <a:rPr lang="en-US" sz="1000" baseline="30000" dirty="0" err="1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MIS</a:t>
              </a:r>
              <a:endParaRPr lang="en-US" sz="1000" baseline="30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9" name="Rectangle 226"/>
            <p:cNvSpPr>
              <a:spLocks noChangeArrowheads="1"/>
            </p:cNvSpPr>
            <p:nvPr/>
          </p:nvSpPr>
          <p:spPr bwMode="auto">
            <a:xfrm rot="18900000">
              <a:off x="974219" y="2703462"/>
              <a:ext cx="117561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r>
                <a:rPr lang="en-GB" sz="1000" dirty="0" smtClean="0">
                  <a:latin typeface="Times New Roman" pitchFamily="18" charset="0"/>
                  <a:cs typeface="Times New Roman" pitchFamily="18" charset="0"/>
                </a:rPr>
                <a:t>AD  p</a:t>
              </a:r>
              <a:r>
                <a:rPr lang="en-US" sz="1000" dirty="0" err="1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lasma</a:t>
              </a:r>
              <a:r>
                <a:rPr lang="en-US" sz="1000" baseline="30000" dirty="0" err="1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MIS</a:t>
              </a:r>
              <a:endParaRPr lang="en-US" sz="1000" baseline="30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sz="10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+ AH6809 (50µM)</a:t>
              </a:r>
              <a:endParaRPr lang="en-US" sz="1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90" name="Rectangle 226"/>
            <p:cNvSpPr>
              <a:spLocks noChangeArrowheads="1"/>
            </p:cNvSpPr>
            <p:nvPr/>
          </p:nvSpPr>
          <p:spPr bwMode="auto">
            <a:xfrm rot="18900000">
              <a:off x="1538609" y="2720558"/>
              <a:ext cx="1175615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r>
                <a:rPr lang="en-GB" sz="1000" dirty="0" smtClean="0">
                  <a:latin typeface="Times New Roman" pitchFamily="18" charset="0"/>
                  <a:cs typeface="Times New Roman" pitchFamily="18" charset="0"/>
                </a:rPr>
                <a:t>AD </a:t>
              </a:r>
              <a:r>
                <a:rPr lang="en-US" sz="1000" dirty="0" err="1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plasma</a:t>
              </a:r>
              <a:r>
                <a:rPr lang="en-US" sz="1000" baseline="30000" dirty="0" err="1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LIS</a:t>
              </a:r>
              <a:endParaRPr lang="en-US" sz="1000" baseline="30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91" name="Rectangle 226"/>
            <p:cNvSpPr>
              <a:spLocks noChangeArrowheads="1"/>
            </p:cNvSpPr>
            <p:nvPr/>
          </p:nvSpPr>
          <p:spPr bwMode="auto">
            <a:xfrm rot="18900000">
              <a:off x="2103000" y="2703462"/>
              <a:ext cx="117561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r>
                <a:rPr lang="en-GB" sz="1000" dirty="0" smtClean="0">
                  <a:latin typeface="Times New Roman" pitchFamily="18" charset="0"/>
                  <a:cs typeface="Times New Roman" pitchFamily="18" charset="0"/>
                </a:rPr>
                <a:t>AD</a:t>
              </a:r>
              <a:r>
                <a:rPr lang="en-US" sz="10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000" dirty="0" err="1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plasma</a:t>
              </a:r>
              <a:r>
                <a:rPr lang="en-US" sz="1000" baseline="30000" dirty="0" err="1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LIS</a:t>
              </a:r>
              <a:endParaRPr lang="en-US" sz="1000" baseline="30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sz="10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+ AH6809 (50µM)</a:t>
              </a:r>
              <a:endParaRPr lang="en-US" sz="1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37" name="TextBox 2"/>
          <p:cNvSpPr txBox="1">
            <a:spLocks noChangeArrowheads="1"/>
          </p:cNvSpPr>
          <p:nvPr/>
        </p:nvSpPr>
        <p:spPr bwMode="auto">
          <a:xfrm>
            <a:off x="3520462" y="3176643"/>
            <a:ext cx="28405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400" b="1" dirty="0">
                <a:latin typeface="Times New Roman" pitchFamily="18" charset="0"/>
                <a:cs typeface="Times New Roman" pitchFamily="18" charset="0"/>
              </a:rPr>
              <a:t>d</a:t>
            </a:r>
          </a:p>
        </p:txBody>
      </p:sp>
      <p:sp>
        <p:nvSpPr>
          <p:cNvPr id="638" name="TextBox 637"/>
          <p:cNvSpPr txBox="1"/>
          <p:nvPr/>
        </p:nvSpPr>
        <p:spPr>
          <a:xfrm>
            <a:off x="0" y="0"/>
            <a:ext cx="9893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Figure S5</a:t>
            </a:r>
            <a:endParaRPr lang="en-GB" sz="16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17" name="Group 416"/>
          <p:cNvGrpSpPr>
            <a:grpSpLocks noChangeAspect="1"/>
          </p:cNvGrpSpPr>
          <p:nvPr/>
        </p:nvGrpSpPr>
        <p:grpSpPr>
          <a:xfrm>
            <a:off x="766787" y="3055964"/>
            <a:ext cx="2030063" cy="2681986"/>
            <a:chOff x="4258960" y="7240916"/>
            <a:chExt cx="1790594" cy="2365608"/>
          </a:xfrm>
        </p:grpSpPr>
        <p:sp>
          <p:nvSpPr>
            <p:cNvPr id="418" name="Rectangle 152"/>
            <p:cNvSpPr>
              <a:spLocks noChangeArrowheads="1"/>
            </p:cNvSpPr>
            <p:nvPr/>
          </p:nvSpPr>
          <p:spPr bwMode="auto">
            <a:xfrm>
              <a:off x="4803148" y="7300956"/>
              <a:ext cx="1171575" cy="1876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9" name="Line 153"/>
            <p:cNvSpPr>
              <a:spLocks noChangeShapeType="1"/>
            </p:cNvSpPr>
            <p:nvPr/>
          </p:nvSpPr>
          <p:spPr bwMode="auto">
            <a:xfrm>
              <a:off x="4901573" y="7993106"/>
              <a:ext cx="393700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0" name="Oval 154"/>
            <p:cNvSpPr>
              <a:spLocks noChangeArrowheads="1"/>
            </p:cNvSpPr>
            <p:nvPr/>
          </p:nvSpPr>
          <p:spPr bwMode="auto">
            <a:xfrm>
              <a:off x="5065085" y="8767806"/>
              <a:ext cx="60325" cy="60325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1" name="Oval 155"/>
            <p:cNvSpPr>
              <a:spLocks noChangeArrowheads="1"/>
            </p:cNvSpPr>
            <p:nvPr/>
          </p:nvSpPr>
          <p:spPr bwMode="auto">
            <a:xfrm>
              <a:off x="5065085" y="8215356"/>
              <a:ext cx="60325" cy="60325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2" name="Oval 156"/>
            <p:cNvSpPr>
              <a:spLocks noChangeArrowheads="1"/>
            </p:cNvSpPr>
            <p:nvPr/>
          </p:nvSpPr>
          <p:spPr bwMode="auto">
            <a:xfrm>
              <a:off x="4965073" y="8132806"/>
              <a:ext cx="60325" cy="60325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3" name="Oval 157"/>
            <p:cNvSpPr>
              <a:spLocks noChangeArrowheads="1"/>
            </p:cNvSpPr>
            <p:nvPr/>
          </p:nvSpPr>
          <p:spPr bwMode="auto">
            <a:xfrm>
              <a:off x="5065085" y="7791494"/>
              <a:ext cx="60325" cy="60325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4" name="Oval 158"/>
            <p:cNvSpPr>
              <a:spLocks noChangeArrowheads="1"/>
            </p:cNvSpPr>
            <p:nvPr/>
          </p:nvSpPr>
          <p:spPr bwMode="auto">
            <a:xfrm>
              <a:off x="5065085" y="7637506"/>
              <a:ext cx="60325" cy="61913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5" name="Oval 159"/>
            <p:cNvSpPr>
              <a:spLocks noChangeArrowheads="1"/>
            </p:cNvSpPr>
            <p:nvPr/>
          </p:nvSpPr>
          <p:spPr bwMode="auto">
            <a:xfrm>
              <a:off x="4965073" y="7608931"/>
              <a:ext cx="60325" cy="60325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6" name="Oval 160"/>
            <p:cNvSpPr>
              <a:spLocks noChangeArrowheads="1"/>
            </p:cNvSpPr>
            <p:nvPr/>
          </p:nvSpPr>
          <p:spPr bwMode="auto">
            <a:xfrm>
              <a:off x="5165098" y="7567656"/>
              <a:ext cx="60325" cy="60325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7" name="Line 161"/>
            <p:cNvSpPr>
              <a:spLocks noChangeShapeType="1"/>
            </p:cNvSpPr>
            <p:nvPr/>
          </p:nvSpPr>
          <p:spPr bwMode="auto">
            <a:xfrm>
              <a:off x="5492123" y="8861469"/>
              <a:ext cx="39211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8" name="Freeform 162"/>
            <p:cNvSpPr>
              <a:spLocks/>
            </p:cNvSpPr>
            <p:nvPr/>
          </p:nvSpPr>
          <p:spPr bwMode="auto">
            <a:xfrm>
              <a:off x="5655635" y="9067844"/>
              <a:ext cx="66675" cy="66675"/>
            </a:xfrm>
            <a:custGeom>
              <a:avLst/>
              <a:gdLst>
                <a:gd name="T0" fmla="*/ 21 w 42"/>
                <a:gd name="T1" fmla="*/ 0 h 42"/>
                <a:gd name="T2" fmla="*/ 42 w 42"/>
                <a:gd name="T3" fmla="*/ 21 h 42"/>
                <a:gd name="T4" fmla="*/ 21 w 42"/>
                <a:gd name="T5" fmla="*/ 42 h 42"/>
                <a:gd name="T6" fmla="*/ 0 w 42"/>
                <a:gd name="T7" fmla="*/ 21 h 42"/>
                <a:gd name="T8" fmla="*/ 21 w 42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lnTo>
                    <a:pt x="42" y="21"/>
                  </a:lnTo>
                  <a:lnTo>
                    <a:pt x="21" y="42"/>
                  </a:lnTo>
                  <a:lnTo>
                    <a:pt x="0" y="2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9" name="Freeform 163"/>
            <p:cNvSpPr>
              <a:spLocks/>
            </p:cNvSpPr>
            <p:nvPr/>
          </p:nvSpPr>
          <p:spPr bwMode="auto">
            <a:xfrm>
              <a:off x="5755648" y="9023394"/>
              <a:ext cx="65087" cy="66675"/>
            </a:xfrm>
            <a:custGeom>
              <a:avLst/>
              <a:gdLst>
                <a:gd name="T0" fmla="*/ 20 w 41"/>
                <a:gd name="T1" fmla="*/ 0 h 42"/>
                <a:gd name="T2" fmla="*/ 41 w 41"/>
                <a:gd name="T3" fmla="*/ 21 h 42"/>
                <a:gd name="T4" fmla="*/ 20 w 41"/>
                <a:gd name="T5" fmla="*/ 42 h 42"/>
                <a:gd name="T6" fmla="*/ 0 w 41"/>
                <a:gd name="T7" fmla="*/ 21 h 42"/>
                <a:gd name="T8" fmla="*/ 20 w 41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2">
                  <a:moveTo>
                    <a:pt x="20" y="0"/>
                  </a:moveTo>
                  <a:lnTo>
                    <a:pt x="41" y="21"/>
                  </a:lnTo>
                  <a:lnTo>
                    <a:pt x="20" y="42"/>
                  </a:lnTo>
                  <a:lnTo>
                    <a:pt x="0" y="21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0" name="Freeform 164"/>
            <p:cNvSpPr>
              <a:spLocks/>
            </p:cNvSpPr>
            <p:nvPr/>
          </p:nvSpPr>
          <p:spPr bwMode="auto">
            <a:xfrm>
              <a:off x="5655635" y="8959894"/>
              <a:ext cx="66675" cy="66675"/>
            </a:xfrm>
            <a:custGeom>
              <a:avLst/>
              <a:gdLst>
                <a:gd name="T0" fmla="*/ 21 w 42"/>
                <a:gd name="T1" fmla="*/ 0 h 42"/>
                <a:gd name="T2" fmla="*/ 42 w 42"/>
                <a:gd name="T3" fmla="*/ 21 h 42"/>
                <a:gd name="T4" fmla="*/ 21 w 42"/>
                <a:gd name="T5" fmla="*/ 42 h 42"/>
                <a:gd name="T6" fmla="*/ 0 w 42"/>
                <a:gd name="T7" fmla="*/ 21 h 42"/>
                <a:gd name="T8" fmla="*/ 21 w 42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lnTo>
                    <a:pt x="42" y="21"/>
                  </a:lnTo>
                  <a:lnTo>
                    <a:pt x="21" y="42"/>
                  </a:lnTo>
                  <a:lnTo>
                    <a:pt x="0" y="2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1" name="Freeform 165"/>
            <p:cNvSpPr>
              <a:spLocks/>
            </p:cNvSpPr>
            <p:nvPr/>
          </p:nvSpPr>
          <p:spPr bwMode="auto">
            <a:xfrm>
              <a:off x="5555623" y="8940844"/>
              <a:ext cx="66675" cy="66675"/>
            </a:xfrm>
            <a:custGeom>
              <a:avLst/>
              <a:gdLst>
                <a:gd name="T0" fmla="*/ 21 w 42"/>
                <a:gd name="T1" fmla="*/ 0 h 42"/>
                <a:gd name="T2" fmla="*/ 42 w 42"/>
                <a:gd name="T3" fmla="*/ 21 h 42"/>
                <a:gd name="T4" fmla="*/ 21 w 42"/>
                <a:gd name="T5" fmla="*/ 42 h 42"/>
                <a:gd name="T6" fmla="*/ 0 w 42"/>
                <a:gd name="T7" fmla="*/ 21 h 42"/>
                <a:gd name="T8" fmla="*/ 21 w 42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lnTo>
                    <a:pt x="42" y="21"/>
                  </a:lnTo>
                  <a:lnTo>
                    <a:pt x="21" y="42"/>
                  </a:lnTo>
                  <a:lnTo>
                    <a:pt x="0" y="2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2" name="Freeform 166"/>
            <p:cNvSpPr>
              <a:spLocks/>
            </p:cNvSpPr>
            <p:nvPr/>
          </p:nvSpPr>
          <p:spPr bwMode="auto">
            <a:xfrm>
              <a:off x="5655635" y="8694781"/>
              <a:ext cx="66675" cy="66675"/>
            </a:xfrm>
            <a:custGeom>
              <a:avLst/>
              <a:gdLst>
                <a:gd name="T0" fmla="*/ 21 w 42"/>
                <a:gd name="T1" fmla="*/ 0 h 42"/>
                <a:gd name="T2" fmla="*/ 42 w 42"/>
                <a:gd name="T3" fmla="*/ 21 h 42"/>
                <a:gd name="T4" fmla="*/ 21 w 42"/>
                <a:gd name="T5" fmla="*/ 42 h 42"/>
                <a:gd name="T6" fmla="*/ 0 w 42"/>
                <a:gd name="T7" fmla="*/ 21 h 42"/>
                <a:gd name="T8" fmla="*/ 21 w 42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lnTo>
                    <a:pt x="42" y="21"/>
                  </a:lnTo>
                  <a:lnTo>
                    <a:pt x="21" y="42"/>
                  </a:lnTo>
                  <a:lnTo>
                    <a:pt x="0" y="2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3" name="Freeform 167"/>
            <p:cNvSpPr>
              <a:spLocks/>
            </p:cNvSpPr>
            <p:nvPr/>
          </p:nvSpPr>
          <p:spPr bwMode="auto">
            <a:xfrm>
              <a:off x="5755648" y="8612231"/>
              <a:ext cx="65087" cy="66675"/>
            </a:xfrm>
            <a:custGeom>
              <a:avLst/>
              <a:gdLst>
                <a:gd name="T0" fmla="*/ 20 w 41"/>
                <a:gd name="T1" fmla="*/ 0 h 42"/>
                <a:gd name="T2" fmla="*/ 41 w 41"/>
                <a:gd name="T3" fmla="*/ 21 h 42"/>
                <a:gd name="T4" fmla="*/ 20 w 41"/>
                <a:gd name="T5" fmla="*/ 42 h 42"/>
                <a:gd name="T6" fmla="*/ 0 w 41"/>
                <a:gd name="T7" fmla="*/ 21 h 42"/>
                <a:gd name="T8" fmla="*/ 20 w 41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2">
                  <a:moveTo>
                    <a:pt x="20" y="0"/>
                  </a:moveTo>
                  <a:lnTo>
                    <a:pt x="41" y="21"/>
                  </a:lnTo>
                  <a:lnTo>
                    <a:pt x="20" y="42"/>
                  </a:lnTo>
                  <a:lnTo>
                    <a:pt x="0" y="21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4" name="Freeform 168"/>
            <p:cNvSpPr>
              <a:spLocks/>
            </p:cNvSpPr>
            <p:nvPr/>
          </p:nvSpPr>
          <p:spPr bwMode="auto">
            <a:xfrm>
              <a:off x="5655635" y="8501106"/>
              <a:ext cx="66675" cy="66675"/>
            </a:xfrm>
            <a:custGeom>
              <a:avLst/>
              <a:gdLst>
                <a:gd name="T0" fmla="*/ 21 w 42"/>
                <a:gd name="T1" fmla="*/ 0 h 42"/>
                <a:gd name="T2" fmla="*/ 42 w 42"/>
                <a:gd name="T3" fmla="*/ 21 h 42"/>
                <a:gd name="T4" fmla="*/ 21 w 42"/>
                <a:gd name="T5" fmla="*/ 42 h 42"/>
                <a:gd name="T6" fmla="*/ 0 w 42"/>
                <a:gd name="T7" fmla="*/ 21 h 42"/>
                <a:gd name="T8" fmla="*/ 21 w 42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lnTo>
                    <a:pt x="42" y="21"/>
                  </a:lnTo>
                  <a:lnTo>
                    <a:pt x="21" y="42"/>
                  </a:lnTo>
                  <a:lnTo>
                    <a:pt x="0" y="2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5" name="Line 169"/>
            <p:cNvSpPr>
              <a:spLocks noChangeShapeType="1"/>
            </p:cNvSpPr>
            <p:nvPr/>
          </p:nvSpPr>
          <p:spPr bwMode="auto">
            <a:xfrm>
              <a:off x="4803148" y="9177381"/>
              <a:ext cx="117951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6" name="Rectangle 171"/>
            <p:cNvSpPr>
              <a:spLocks noChangeArrowheads="1"/>
            </p:cNvSpPr>
            <p:nvPr/>
          </p:nvSpPr>
          <p:spPr bwMode="auto">
            <a:xfrm rot="18900000">
              <a:off x="4623261" y="9384178"/>
              <a:ext cx="675849" cy="135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0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GB" sz="1000" dirty="0" smtClean="0">
                  <a:latin typeface="Times New Roman" pitchFamily="18" charset="0"/>
                  <a:cs typeface="Times New Roman" pitchFamily="18" charset="0"/>
                </a:rPr>
                <a:t>AD </a:t>
              </a:r>
              <a:r>
                <a:rPr lang="en-US" sz="1000" dirty="0" err="1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plasma</a:t>
              </a:r>
              <a:r>
                <a:rPr lang="en-US" sz="1000" baseline="30000" dirty="0" err="1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MIS</a:t>
              </a:r>
              <a:endParaRPr lang="en-US" sz="100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7" name="Rectangle 173"/>
            <p:cNvSpPr>
              <a:spLocks noChangeArrowheads="1"/>
            </p:cNvSpPr>
            <p:nvPr/>
          </p:nvSpPr>
          <p:spPr bwMode="auto">
            <a:xfrm rot="18900000">
              <a:off x="5184241" y="9335054"/>
              <a:ext cx="865313" cy="271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GB" sz="1000" dirty="0" smtClean="0">
                  <a:latin typeface="Times New Roman" pitchFamily="18" charset="0"/>
                  <a:cs typeface="Times New Roman" pitchFamily="18" charset="0"/>
                </a:rPr>
                <a:t>AD </a:t>
              </a:r>
              <a:r>
                <a:rPr lang="en-US" sz="1000" dirty="0" err="1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plasma</a:t>
              </a:r>
              <a:r>
                <a:rPr lang="en-US" sz="1000" baseline="30000" dirty="0" err="1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MIS</a:t>
              </a:r>
              <a:endParaRPr lang="en-US" sz="100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sz="10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+ AH6809 (50µM</a:t>
              </a:r>
              <a:r>
                <a:rPr lang="en-US" sz="10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)</a:t>
              </a:r>
              <a:endParaRPr lang="en-US" sz="1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8" name="Line 174"/>
            <p:cNvSpPr>
              <a:spLocks noChangeShapeType="1"/>
            </p:cNvSpPr>
            <p:nvPr/>
          </p:nvSpPr>
          <p:spPr bwMode="auto">
            <a:xfrm flipV="1">
              <a:off x="4803148" y="7300956"/>
              <a:ext cx="0" cy="18764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9" name="Line 175"/>
            <p:cNvSpPr>
              <a:spLocks noChangeShapeType="1"/>
            </p:cNvSpPr>
            <p:nvPr/>
          </p:nvSpPr>
          <p:spPr bwMode="auto">
            <a:xfrm flipH="1">
              <a:off x="4755523" y="9177381"/>
              <a:ext cx="4762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0" name="Rectangle 176"/>
            <p:cNvSpPr>
              <a:spLocks noChangeArrowheads="1"/>
            </p:cNvSpPr>
            <p:nvPr/>
          </p:nvSpPr>
          <p:spPr bwMode="auto">
            <a:xfrm>
              <a:off x="4585398" y="9117340"/>
              <a:ext cx="141391" cy="135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1.0</a:t>
              </a:r>
              <a:endParaRPr kumimoji="0" 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1" name="Line 177"/>
            <p:cNvSpPr>
              <a:spLocks noChangeShapeType="1"/>
            </p:cNvSpPr>
            <p:nvPr/>
          </p:nvSpPr>
          <p:spPr bwMode="auto">
            <a:xfrm flipH="1">
              <a:off x="4755523" y="8239169"/>
              <a:ext cx="4762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2" name="Rectangle 178"/>
            <p:cNvSpPr>
              <a:spLocks noChangeArrowheads="1"/>
            </p:cNvSpPr>
            <p:nvPr/>
          </p:nvSpPr>
          <p:spPr bwMode="auto">
            <a:xfrm>
              <a:off x="4568464" y="8179127"/>
              <a:ext cx="141391" cy="135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2.0</a:t>
              </a:r>
              <a:endParaRPr kumimoji="0" 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3" name="Line 179"/>
            <p:cNvSpPr>
              <a:spLocks noChangeShapeType="1"/>
            </p:cNvSpPr>
            <p:nvPr/>
          </p:nvSpPr>
          <p:spPr bwMode="auto">
            <a:xfrm flipH="1">
              <a:off x="4755523" y="7300956"/>
              <a:ext cx="4762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4" name="Rectangle 180"/>
            <p:cNvSpPr>
              <a:spLocks noChangeArrowheads="1"/>
            </p:cNvSpPr>
            <p:nvPr/>
          </p:nvSpPr>
          <p:spPr bwMode="auto">
            <a:xfrm>
              <a:off x="4568464" y="7240916"/>
              <a:ext cx="141391" cy="135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3.0</a:t>
              </a:r>
              <a:endParaRPr kumimoji="0" 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5" name="Line 181"/>
            <p:cNvSpPr>
              <a:spLocks noChangeShapeType="1"/>
            </p:cNvSpPr>
            <p:nvPr/>
          </p:nvSpPr>
          <p:spPr bwMode="auto">
            <a:xfrm>
              <a:off x="4965074" y="7423194"/>
              <a:ext cx="85566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6" name="Rectangle 132"/>
            <p:cNvSpPr>
              <a:spLocks noChangeArrowheads="1"/>
            </p:cNvSpPr>
            <p:nvPr/>
          </p:nvSpPr>
          <p:spPr bwMode="auto">
            <a:xfrm>
              <a:off x="5320509" y="7263950"/>
              <a:ext cx="17953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**</a:t>
              </a:r>
              <a:endPara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7" name="Rectangle 139"/>
            <p:cNvSpPr>
              <a:spLocks noChangeArrowheads="1"/>
            </p:cNvSpPr>
            <p:nvPr/>
          </p:nvSpPr>
          <p:spPr bwMode="auto">
            <a:xfrm rot="16200000">
              <a:off x="3947336" y="8147669"/>
              <a:ext cx="786132" cy="1628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IL-10 </a:t>
              </a:r>
              <a:r>
                <a:rPr kumimoji="0" lang="en-GB" sz="12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(</a:t>
              </a:r>
              <a:r>
                <a:rPr kumimoji="0" lang="en-GB" sz="120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ng</a:t>
              </a:r>
              <a:r>
                <a:rPr kumimoji="0" lang="en-GB" sz="12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/ml)</a:t>
              </a:r>
              <a:endParaRPr kumimoji="0" lang="en-US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48" name="Group 447"/>
          <p:cNvGrpSpPr>
            <a:grpSpLocks noChangeAspect="1"/>
          </p:cNvGrpSpPr>
          <p:nvPr/>
        </p:nvGrpSpPr>
        <p:grpSpPr>
          <a:xfrm>
            <a:off x="4050830" y="4334"/>
            <a:ext cx="2638530" cy="2499465"/>
            <a:chOff x="2094101" y="76696"/>
            <a:chExt cx="2599904" cy="2462876"/>
          </a:xfrm>
        </p:grpSpPr>
        <p:sp>
          <p:nvSpPr>
            <p:cNvPr id="449" name="Rectangle 9"/>
            <p:cNvSpPr>
              <a:spLocks noChangeArrowheads="1"/>
            </p:cNvSpPr>
            <p:nvPr/>
          </p:nvSpPr>
          <p:spPr bwMode="auto">
            <a:xfrm>
              <a:off x="2805113" y="1983777"/>
              <a:ext cx="60325" cy="58738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50" name="Rectangle 10"/>
            <p:cNvSpPr>
              <a:spLocks noChangeArrowheads="1"/>
            </p:cNvSpPr>
            <p:nvPr/>
          </p:nvSpPr>
          <p:spPr bwMode="auto">
            <a:xfrm>
              <a:off x="2854325" y="1971077"/>
              <a:ext cx="58737" cy="58738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51" name="Rectangle 11"/>
            <p:cNvSpPr>
              <a:spLocks noChangeArrowheads="1"/>
            </p:cNvSpPr>
            <p:nvPr/>
          </p:nvSpPr>
          <p:spPr bwMode="auto">
            <a:xfrm>
              <a:off x="2754313" y="1932977"/>
              <a:ext cx="60325" cy="58738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52" name="Rectangle 12"/>
            <p:cNvSpPr>
              <a:spLocks noChangeArrowheads="1"/>
            </p:cNvSpPr>
            <p:nvPr/>
          </p:nvSpPr>
          <p:spPr bwMode="auto">
            <a:xfrm>
              <a:off x="2828925" y="1929802"/>
              <a:ext cx="60325" cy="58738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53" name="Freeform 14"/>
            <p:cNvSpPr>
              <a:spLocks/>
            </p:cNvSpPr>
            <p:nvPr/>
          </p:nvSpPr>
          <p:spPr bwMode="auto">
            <a:xfrm>
              <a:off x="3170238" y="1775814"/>
              <a:ext cx="66675" cy="66675"/>
            </a:xfrm>
            <a:custGeom>
              <a:avLst/>
              <a:gdLst>
                <a:gd name="T0" fmla="*/ 21 w 42"/>
                <a:gd name="T1" fmla="*/ 0 h 42"/>
                <a:gd name="T2" fmla="*/ 42 w 42"/>
                <a:gd name="T3" fmla="*/ 42 h 42"/>
                <a:gd name="T4" fmla="*/ 0 w 42"/>
                <a:gd name="T5" fmla="*/ 42 h 42"/>
                <a:gd name="T6" fmla="*/ 21 w 42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lnTo>
                    <a:pt x="42" y="42"/>
                  </a:lnTo>
                  <a:lnTo>
                    <a:pt x="0" y="42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54" name="Freeform 15"/>
            <p:cNvSpPr>
              <a:spLocks/>
            </p:cNvSpPr>
            <p:nvPr/>
          </p:nvSpPr>
          <p:spPr bwMode="auto">
            <a:xfrm>
              <a:off x="3221038" y="1699614"/>
              <a:ext cx="65087" cy="66675"/>
            </a:xfrm>
            <a:custGeom>
              <a:avLst/>
              <a:gdLst>
                <a:gd name="T0" fmla="*/ 20 w 41"/>
                <a:gd name="T1" fmla="*/ 0 h 42"/>
                <a:gd name="T2" fmla="*/ 41 w 41"/>
                <a:gd name="T3" fmla="*/ 42 h 42"/>
                <a:gd name="T4" fmla="*/ 0 w 41"/>
                <a:gd name="T5" fmla="*/ 42 h 42"/>
                <a:gd name="T6" fmla="*/ 20 w 41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42">
                  <a:moveTo>
                    <a:pt x="20" y="0"/>
                  </a:moveTo>
                  <a:lnTo>
                    <a:pt x="41" y="42"/>
                  </a:lnTo>
                  <a:lnTo>
                    <a:pt x="0" y="4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55" name="Freeform 16"/>
            <p:cNvSpPr>
              <a:spLocks/>
            </p:cNvSpPr>
            <p:nvPr/>
          </p:nvSpPr>
          <p:spPr bwMode="auto">
            <a:xfrm>
              <a:off x="3170238" y="1659927"/>
              <a:ext cx="66675" cy="66675"/>
            </a:xfrm>
            <a:custGeom>
              <a:avLst/>
              <a:gdLst>
                <a:gd name="T0" fmla="*/ 21 w 42"/>
                <a:gd name="T1" fmla="*/ 0 h 42"/>
                <a:gd name="T2" fmla="*/ 42 w 42"/>
                <a:gd name="T3" fmla="*/ 42 h 42"/>
                <a:gd name="T4" fmla="*/ 0 w 42"/>
                <a:gd name="T5" fmla="*/ 42 h 42"/>
                <a:gd name="T6" fmla="*/ 21 w 42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lnTo>
                    <a:pt x="42" y="42"/>
                  </a:lnTo>
                  <a:lnTo>
                    <a:pt x="0" y="42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56" name="Freeform 17"/>
            <p:cNvSpPr>
              <a:spLocks/>
            </p:cNvSpPr>
            <p:nvPr/>
          </p:nvSpPr>
          <p:spPr bwMode="auto">
            <a:xfrm>
              <a:off x="3071813" y="1644052"/>
              <a:ext cx="65087" cy="66675"/>
            </a:xfrm>
            <a:custGeom>
              <a:avLst/>
              <a:gdLst>
                <a:gd name="T0" fmla="*/ 20 w 41"/>
                <a:gd name="T1" fmla="*/ 0 h 42"/>
                <a:gd name="T2" fmla="*/ 41 w 41"/>
                <a:gd name="T3" fmla="*/ 42 h 42"/>
                <a:gd name="T4" fmla="*/ 0 w 41"/>
                <a:gd name="T5" fmla="*/ 42 h 42"/>
                <a:gd name="T6" fmla="*/ 20 w 41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42">
                  <a:moveTo>
                    <a:pt x="20" y="0"/>
                  </a:moveTo>
                  <a:lnTo>
                    <a:pt x="41" y="42"/>
                  </a:lnTo>
                  <a:lnTo>
                    <a:pt x="0" y="4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57" name="Freeform 18"/>
            <p:cNvSpPr>
              <a:spLocks/>
            </p:cNvSpPr>
            <p:nvPr/>
          </p:nvSpPr>
          <p:spPr bwMode="auto">
            <a:xfrm>
              <a:off x="3221038" y="1574202"/>
              <a:ext cx="65087" cy="66675"/>
            </a:xfrm>
            <a:custGeom>
              <a:avLst/>
              <a:gdLst>
                <a:gd name="T0" fmla="*/ 20 w 41"/>
                <a:gd name="T1" fmla="*/ 0 h 42"/>
                <a:gd name="T2" fmla="*/ 41 w 41"/>
                <a:gd name="T3" fmla="*/ 42 h 42"/>
                <a:gd name="T4" fmla="*/ 0 w 41"/>
                <a:gd name="T5" fmla="*/ 42 h 42"/>
                <a:gd name="T6" fmla="*/ 20 w 41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42">
                  <a:moveTo>
                    <a:pt x="20" y="0"/>
                  </a:moveTo>
                  <a:lnTo>
                    <a:pt x="41" y="42"/>
                  </a:lnTo>
                  <a:lnTo>
                    <a:pt x="0" y="4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58" name="Freeform 19"/>
            <p:cNvSpPr>
              <a:spLocks/>
            </p:cNvSpPr>
            <p:nvPr/>
          </p:nvSpPr>
          <p:spPr bwMode="auto">
            <a:xfrm>
              <a:off x="3170238" y="1509114"/>
              <a:ext cx="66675" cy="66675"/>
            </a:xfrm>
            <a:custGeom>
              <a:avLst/>
              <a:gdLst>
                <a:gd name="T0" fmla="*/ 21 w 42"/>
                <a:gd name="T1" fmla="*/ 0 h 42"/>
                <a:gd name="T2" fmla="*/ 42 w 42"/>
                <a:gd name="T3" fmla="*/ 42 h 42"/>
                <a:gd name="T4" fmla="*/ 0 w 42"/>
                <a:gd name="T5" fmla="*/ 42 h 42"/>
                <a:gd name="T6" fmla="*/ 21 w 42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lnTo>
                    <a:pt x="42" y="42"/>
                  </a:lnTo>
                  <a:lnTo>
                    <a:pt x="0" y="42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59" name="Freeform 20"/>
            <p:cNvSpPr>
              <a:spLocks/>
            </p:cNvSpPr>
            <p:nvPr/>
          </p:nvSpPr>
          <p:spPr bwMode="auto">
            <a:xfrm>
              <a:off x="3221038" y="1482127"/>
              <a:ext cx="65087" cy="66675"/>
            </a:xfrm>
            <a:custGeom>
              <a:avLst/>
              <a:gdLst>
                <a:gd name="T0" fmla="*/ 20 w 41"/>
                <a:gd name="T1" fmla="*/ 0 h 42"/>
                <a:gd name="T2" fmla="*/ 41 w 41"/>
                <a:gd name="T3" fmla="*/ 42 h 42"/>
                <a:gd name="T4" fmla="*/ 0 w 41"/>
                <a:gd name="T5" fmla="*/ 42 h 42"/>
                <a:gd name="T6" fmla="*/ 20 w 41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42">
                  <a:moveTo>
                    <a:pt x="20" y="0"/>
                  </a:moveTo>
                  <a:lnTo>
                    <a:pt x="41" y="42"/>
                  </a:lnTo>
                  <a:lnTo>
                    <a:pt x="0" y="4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0" name="Freeform 21"/>
            <p:cNvSpPr>
              <a:spLocks/>
            </p:cNvSpPr>
            <p:nvPr/>
          </p:nvSpPr>
          <p:spPr bwMode="auto">
            <a:xfrm>
              <a:off x="3170238" y="1351952"/>
              <a:ext cx="66675" cy="66675"/>
            </a:xfrm>
            <a:custGeom>
              <a:avLst/>
              <a:gdLst>
                <a:gd name="T0" fmla="*/ 21 w 42"/>
                <a:gd name="T1" fmla="*/ 0 h 42"/>
                <a:gd name="T2" fmla="*/ 42 w 42"/>
                <a:gd name="T3" fmla="*/ 42 h 42"/>
                <a:gd name="T4" fmla="*/ 0 w 42"/>
                <a:gd name="T5" fmla="*/ 42 h 42"/>
                <a:gd name="T6" fmla="*/ 21 w 42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lnTo>
                    <a:pt x="42" y="42"/>
                  </a:lnTo>
                  <a:lnTo>
                    <a:pt x="0" y="42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1" name="Freeform 23"/>
            <p:cNvSpPr>
              <a:spLocks/>
            </p:cNvSpPr>
            <p:nvPr/>
          </p:nvSpPr>
          <p:spPr bwMode="auto">
            <a:xfrm>
              <a:off x="3536950" y="1891702"/>
              <a:ext cx="66675" cy="66675"/>
            </a:xfrm>
            <a:custGeom>
              <a:avLst/>
              <a:gdLst>
                <a:gd name="T0" fmla="*/ 0 w 42"/>
                <a:gd name="T1" fmla="*/ 0 h 42"/>
                <a:gd name="T2" fmla="*/ 42 w 42"/>
                <a:gd name="T3" fmla="*/ 0 h 42"/>
                <a:gd name="T4" fmla="*/ 21 w 42"/>
                <a:gd name="T5" fmla="*/ 42 h 42"/>
                <a:gd name="T6" fmla="*/ 0 w 42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42">
                  <a:moveTo>
                    <a:pt x="0" y="0"/>
                  </a:moveTo>
                  <a:lnTo>
                    <a:pt x="42" y="0"/>
                  </a:lnTo>
                  <a:lnTo>
                    <a:pt x="21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2" name="Freeform 24"/>
            <p:cNvSpPr>
              <a:spLocks/>
            </p:cNvSpPr>
            <p:nvPr/>
          </p:nvSpPr>
          <p:spPr bwMode="auto">
            <a:xfrm>
              <a:off x="3586163" y="1863127"/>
              <a:ext cx="66675" cy="66675"/>
            </a:xfrm>
            <a:custGeom>
              <a:avLst/>
              <a:gdLst>
                <a:gd name="T0" fmla="*/ 0 w 42"/>
                <a:gd name="T1" fmla="*/ 0 h 42"/>
                <a:gd name="T2" fmla="*/ 42 w 42"/>
                <a:gd name="T3" fmla="*/ 0 h 42"/>
                <a:gd name="T4" fmla="*/ 21 w 42"/>
                <a:gd name="T5" fmla="*/ 42 h 42"/>
                <a:gd name="T6" fmla="*/ 0 w 42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42">
                  <a:moveTo>
                    <a:pt x="0" y="0"/>
                  </a:moveTo>
                  <a:lnTo>
                    <a:pt x="42" y="0"/>
                  </a:lnTo>
                  <a:lnTo>
                    <a:pt x="21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3" name="Freeform 25"/>
            <p:cNvSpPr>
              <a:spLocks/>
            </p:cNvSpPr>
            <p:nvPr/>
          </p:nvSpPr>
          <p:spPr bwMode="auto">
            <a:xfrm>
              <a:off x="3487738" y="1852014"/>
              <a:ext cx="65087" cy="66675"/>
            </a:xfrm>
            <a:custGeom>
              <a:avLst/>
              <a:gdLst>
                <a:gd name="T0" fmla="*/ 0 w 41"/>
                <a:gd name="T1" fmla="*/ 0 h 42"/>
                <a:gd name="T2" fmla="*/ 41 w 41"/>
                <a:gd name="T3" fmla="*/ 0 h 42"/>
                <a:gd name="T4" fmla="*/ 21 w 41"/>
                <a:gd name="T5" fmla="*/ 42 h 42"/>
                <a:gd name="T6" fmla="*/ 0 w 41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42">
                  <a:moveTo>
                    <a:pt x="0" y="0"/>
                  </a:moveTo>
                  <a:lnTo>
                    <a:pt x="41" y="0"/>
                  </a:lnTo>
                  <a:lnTo>
                    <a:pt x="21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4" name="Freeform 26"/>
            <p:cNvSpPr>
              <a:spLocks/>
            </p:cNvSpPr>
            <p:nvPr/>
          </p:nvSpPr>
          <p:spPr bwMode="auto">
            <a:xfrm>
              <a:off x="3562350" y="1809152"/>
              <a:ext cx="65087" cy="66675"/>
            </a:xfrm>
            <a:custGeom>
              <a:avLst/>
              <a:gdLst>
                <a:gd name="T0" fmla="*/ 0 w 41"/>
                <a:gd name="T1" fmla="*/ 0 h 42"/>
                <a:gd name="T2" fmla="*/ 41 w 41"/>
                <a:gd name="T3" fmla="*/ 0 h 42"/>
                <a:gd name="T4" fmla="*/ 21 w 41"/>
                <a:gd name="T5" fmla="*/ 42 h 42"/>
                <a:gd name="T6" fmla="*/ 0 w 41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42">
                  <a:moveTo>
                    <a:pt x="0" y="0"/>
                  </a:moveTo>
                  <a:lnTo>
                    <a:pt x="41" y="0"/>
                  </a:lnTo>
                  <a:lnTo>
                    <a:pt x="21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5" name="Freeform 27"/>
            <p:cNvSpPr>
              <a:spLocks/>
            </p:cNvSpPr>
            <p:nvPr/>
          </p:nvSpPr>
          <p:spPr bwMode="auto">
            <a:xfrm>
              <a:off x="3536950" y="1737714"/>
              <a:ext cx="66675" cy="65088"/>
            </a:xfrm>
            <a:custGeom>
              <a:avLst/>
              <a:gdLst>
                <a:gd name="T0" fmla="*/ 0 w 42"/>
                <a:gd name="T1" fmla="*/ 0 h 41"/>
                <a:gd name="T2" fmla="*/ 42 w 42"/>
                <a:gd name="T3" fmla="*/ 0 h 41"/>
                <a:gd name="T4" fmla="*/ 21 w 42"/>
                <a:gd name="T5" fmla="*/ 41 h 41"/>
                <a:gd name="T6" fmla="*/ 0 w 42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41">
                  <a:moveTo>
                    <a:pt x="0" y="0"/>
                  </a:moveTo>
                  <a:lnTo>
                    <a:pt x="42" y="0"/>
                  </a:lnTo>
                  <a:lnTo>
                    <a:pt x="21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6" name="Freeform 28"/>
            <p:cNvSpPr>
              <a:spLocks/>
            </p:cNvSpPr>
            <p:nvPr/>
          </p:nvSpPr>
          <p:spPr bwMode="auto">
            <a:xfrm>
              <a:off x="3436938" y="1736127"/>
              <a:ext cx="66675" cy="66675"/>
            </a:xfrm>
            <a:custGeom>
              <a:avLst/>
              <a:gdLst>
                <a:gd name="T0" fmla="*/ 0 w 42"/>
                <a:gd name="T1" fmla="*/ 0 h 42"/>
                <a:gd name="T2" fmla="*/ 42 w 42"/>
                <a:gd name="T3" fmla="*/ 0 h 42"/>
                <a:gd name="T4" fmla="*/ 21 w 42"/>
                <a:gd name="T5" fmla="*/ 42 h 42"/>
                <a:gd name="T6" fmla="*/ 0 w 42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42">
                  <a:moveTo>
                    <a:pt x="0" y="0"/>
                  </a:moveTo>
                  <a:lnTo>
                    <a:pt x="42" y="0"/>
                  </a:lnTo>
                  <a:lnTo>
                    <a:pt x="21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7" name="Freeform 29"/>
            <p:cNvSpPr>
              <a:spLocks/>
            </p:cNvSpPr>
            <p:nvPr/>
          </p:nvSpPr>
          <p:spPr bwMode="auto">
            <a:xfrm>
              <a:off x="3586163" y="1721839"/>
              <a:ext cx="66675" cy="66675"/>
            </a:xfrm>
            <a:custGeom>
              <a:avLst/>
              <a:gdLst>
                <a:gd name="T0" fmla="*/ 0 w 42"/>
                <a:gd name="T1" fmla="*/ 0 h 42"/>
                <a:gd name="T2" fmla="*/ 42 w 42"/>
                <a:gd name="T3" fmla="*/ 0 h 42"/>
                <a:gd name="T4" fmla="*/ 21 w 42"/>
                <a:gd name="T5" fmla="*/ 42 h 42"/>
                <a:gd name="T6" fmla="*/ 0 w 42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42">
                  <a:moveTo>
                    <a:pt x="0" y="0"/>
                  </a:moveTo>
                  <a:lnTo>
                    <a:pt x="42" y="0"/>
                  </a:lnTo>
                  <a:lnTo>
                    <a:pt x="21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8" name="Freeform 30"/>
            <p:cNvSpPr>
              <a:spLocks/>
            </p:cNvSpPr>
            <p:nvPr/>
          </p:nvSpPr>
          <p:spPr bwMode="auto">
            <a:xfrm>
              <a:off x="3487738" y="1702789"/>
              <a:ext cx="65087" cy="66675"/>
            </a:xfrm>
            <a:custGeom>
              <a:avLst/>
              <a:gdLst>
                <a:gd name="T0" fmla="*/ 0 w 41"/>
                <a:gd name="T1" fmla="*/ 0 h 42"/>
                <a:gd name="T2" fmla="*/ 41 w 41"/>
                <a:gd name="T3" fmla="*/ 0 h 42"/>
                <a:gd name="T4" fmla="*/ 21 w 41"/>
                <a:gd name="T5" fmla="*/ 42 h 42"/>
                <a:gd name="T6" fmla="*/ 0 w 41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42">
                  <a:moveTo>
                    <a:pt x="0" y="0"/>
                  </a:moveTo>
                  <a:lnTo>
                    <a:pt x="41" y="0"/>
                  </a:lnTo>
                  <a:lnTo>
                    <a:pt x="21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9" name="Freeform 31"/>
            <p:cNvSpPr>
              <a:spLocks/>
            </p:cNvSpPr>
            <p:nvPr/>
          </p:nvSpPr>
          <p:spPr bwMode="auto">
            <a:xfrm>
              <a:off x="3562350" y="1683739"/>
              <a:ext cx="65087" cy="65088"/>
            </a:xfrm>
            <a:custGeom>
              <a:avLst/>
              <a:gdLst>
                <a:gd name="T0" fmla="*/ 0 w 41"/>
                <a:gd name="T1" fmla="*/ 0 h 41"/>
                <a:gd name="T2" fmla="*/ 41 w 41"/>
                <a:gd name="T3" fmla="*/ 0 h 41"/>
                <a:gd name="T4" fmla="*/ 21 w 41"/>
                <a:gd name="T5" fmla="*/ 41 h 41"/>
                <a:gd name="T6" fmla="*/ 0 w 4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41">
                  <a:moveTo>
                    <a:pt x="0" y="0"/>
                  </a:moveTo>
                  <a:lnTo>
                    <a:pt x="41" y="0"/>
                  </a:lnTo>
                  <a:lnTo>
                    <a:pt x="21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70" name="Freeform 32"/>
            <p:cNvSpPr>
              <a:spLocks/>
            </p:cNvSpPr>
            <p:nvPr/>
          </p:nvSpPr>
          <p:spPr bwMode="auto">
            <a:xfrm>
              <a:off x="3536950" y="1467839"/>
              <a:ext cx="66675" cy="66675"/>
            </a:xfrm>
            <a:custGeom>
              <a:avLst/>
              <a:gdLst>
                <a:gd name="T0" fmla="*/ 0 w 42"/>
                <a:gd name="T1" fmla="*/ 0 h 42"/>
                <a:gd name="T2" fmla="*/ 42 w 42"/>
                <a:gd name="T3" fmla="*/ 0 h 42"/>
                <a:gd name="T4" fmla="*/ 21 w 42"/>
                <a:gd name="T5" fmla="*/ 42 h 42"/>
                <a:gd name="T6" fmla="*/ 0 w 42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42">
                  <a:moveTo>
                    <a:pt x="0" y="0"/>
                  </a:moveTo>
                  <a:lnTo>
                    <a:pt x="42" y="0"/>
                  </a:lnTo>
                  <a:lnTo>
                    <a:pt x="21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71" name="Freeform 33"/>
            <p:cNvSpPr>
              <a:spLocks/>
            </p:cNvSpPr>
            <p:nvPr/>
          </p:nvSpPr>
          <p:spPr bwMode="auto">
            <a:xfrm>
              <a:off x="3586163" y="1450377"/>
              <a:ext cx="66675" cy="66675"/>
            </a:xfrm>
            <a:custGeom>
              <a:avLst/>
              <a:gdLst>
                <a:gd name="T0" fmla="*/ 0 w 42"/>
                <a:gd name="T1" fmla="*/ 0 h 42"/>
                <a:gd name="T2" fmla="*/ 42 w 42"/>
                <a:gd name="T3" fmla="*/ 0 h 42"/>
                <a:gd name="T4" fmla="*/ 21 w 42"/>
                <a:gd name="T5" fmla="*/ 42 h 42"/>
                <a:gd name="T6" fmla="*/ 0 w 42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42">
                  <a:moveTo>
                    <a:pt x="0" y="0"/>
                  </a:moveTo>
                  <a:lnTo>
                    <a:pt x="42" y="0"/>
                  </a:lnTo>
                  <a:lnTo>
                    <a:pt x="21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72" name="Oval 35"/>
            <p:cNvSpPr>
              <a:spLocks noChangeArrowheads="1"/>
            </p:cNvSpPr>
            <p:nvPr/>
          </p:nvSpPr>
          <p:spPr bwMode="auto">
            <a:xfrm>
              <a:off x="3903663" y="1947264"/>
              <a:ext cx="60325" cy="60325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73" name="Oval 36"/>
            <p:cNvSpPr>
              <a:spLocks noChangeArrowheads="1"/>
            </p:cNvSpPr>
            <p:nvPr/>
          </p:nvSpPr>
          <p:spPr bwMode="auto">
            <a:xfrm>
              <a:off x="3952875" y="1940914"/>
              <a:ext cx="60325" cy="58738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74" name="Oval 37"/>
            <p:cNvSpPr>
              <a:spLocks noChangeArrowheads="1"/>
            </p:cNvSpPr>
            <p:nvPr/>
          </p:nvSpPr>
          <p:spPr bwMode="auto">
            <a:xfrm>
              <a:off x="3852863" y="1899639"/>
              <a:ext cx="61912" cy="58738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75" name="Oval 38"/>
            <p:cNvSpPr>
              <a:spLocks noChangeArrowheads="1"/>
            </p:cNvSpPr>
            <p:nvPr/>
          </p:nvSpPr>
          <p:spPr bwMode="auto">
            <a:xfrm>
              <a:off x="3903663" y="1845664"/>
              <a:ext cx="60325" cy="58738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76" name="Oval 39"/>
            <p:cNvSpPr>
              <a:spLocks noChangeArrowheads="1"/>
            </p:cNvSpPr>
            <p:nvPr/>
          </p:nvSpPr>
          <p:spPr bwMode="auto">
            <a:xfrm>
              <a:off x="3803650" y="1825027"/>
              <a:ext cx="60325" cy="58738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77" name="Oval 40"/>
            <p:cNvSpPr>
              <a:spLocks noChangeArrowheads="1"/>
            </p:cNvSpPr>
            <p:nvPr/>
          </p:nvSpPr>
          <p:spPr bwMode="auto">
            <a:xfrm>
              <a:off x="3952875" y="1807564"/>
              <a:ext cx="60325" cy="60325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78" name="Oval 41"/>
            <p:cNvSpPr>
              <a:spLocks noChangeArrowheads="1"/>
            </p:cNvSpPr>
            <p:nvPr/>
          </p:nvSpPr>
          <p:spPr bwMode="auto">
            <a:xfrm>
              <a:off x="3903663" y="1736127"/>
              <a:ext cx="60325" cy="58738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79" name="Oval 42"/>
            <p:cNvSpPr>
              <a:spLocks noChangeArrowheads="1"/>
            </p:cNvSpPr>
            <p:nvPr/>
          </p:nvSpPr>
          <p:spPr bwMode="auto">
            <a:xfrm>
              <a:off x="3952875" y="1694852"/>
              <a:ext cx="60325" cy="58738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80" name="Oval 43"/>
            <p:cNvSpPr>
              <a:spLocks noChangeArrowheads="1"/>
            </p:cNvSpPr>
            <p:nvPr/>
          </p:nvSpPr>
          <p:spPr bwMode="auto">
            <a:xfrm>
              <a:off x="3903663" y="1542452"/>
              <a:ext cx="60325" cy="58738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81" name="Oval 44"/>
            <p:cNvSpPr>
              <a:spLocks noChangeArrowheads="1"/>
            </p:cNvSpPr>
            <p:nvPr/>
          </p:nvSpPr>
          <p:spPr bwMode="auto">
            <a:xfrm>
              <a:off x="3803650" y="1494827"/>
              <a:ext cx="60325" cy="60325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82" name="Oval 45"/>
            <p:cNvSpPr>
              <a:spLocks noChangeArrowheads="1"/>
            </p:cNvSpPr>
            <p:nvPr/>
          </p:nvSpPr>
          <p:spPr bwMode="auto">
            <a:xfrm>
              <a:off x="3903663" y="1391639"/>
              <a:ext cx="60325" cy="58738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83" name="Oval 46"/>
            <p:cNvSpPr>
              <a:spLocks noChangeArrowheads="1"/>
            </p:cNvSpPr>
            <p:nvPr/>
          </p:nvSpPr>
          <p:spPr bwMode="auto">
            <a:xfrm>
              <a:off x="3952875" y="1359889"/>
              <a:ext cx="60325" cy="58738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84" name="Oval 47"/>
            <p:cNvSpPr>
              <a:spLocks noChangeArrowheads="1"/>
            </p:cNvSpPr>
            <p:nvPr/>
          </p:nvSpPr>
          <p:spPr bwMode="auto">
            <a:xfrm>
              <a:off x="3903663" y="1137639"/>
              <a:ext cx="60325" cy="60325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85" name="Oval 48"/>
            <p:cNvSpPr>
              <a:spLocks noChangeArrowheads="1"/>
            </p:cNvSpPr>
            <p:nvPr/>
          </p:nvSpPr>
          <p:spPr bwMode="auto">
            <a:xfrm>
              <a:off x="3903663" y="767752"/>
              <a:ext cx="60325" cy="60325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86" name="Oval 49"/>
            <p:cNvSpPr>
              <a:spLocks noChangeArrowheads="1"/>
            </p:cNvSpPr>
            <p:nvPr/>
          </p:nvSpPr>
          <p:spPr bwMode="auto">
            <a:xfrm>
              <a:off x="3952875" y="713777"/>
              <a:ext cx="60325" cy="60325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87" name="Oval 50"/>
            <p:cNvSpPr>
              <a:spLocks noChangeArrowheads="1"/>
            </p:cNvSpPr>
            <p:nvPr/>
          </p:nvSpPr>
          <p:spPr bwMode="auto">
            <a:xfrm>
              <a:off x="3903663" y="485177"/>
              <a:ext cx="60325" cy="60325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88" name="Oval 51"/>
            <p:cNvSpPr>
              <a:spLocks noChangeArrowheads="1"/>
            </p:cNvSpPr>
            <p:nvPr/>
          </p:nvSpPr>
          <p:spPr bwMode="auto">
            <a:xfrm>
              <a:off x="3903663" y="383577"/>
              <a:ext cx="60325" cy="58738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89" name="Oval 52"/>
            <p:cNvSpPr>
              <a:spLocks noChangeArrowheads="1"/>
            </p:cNvSpPr>
            <p:nvPr/>
          </p:nvSpPr>
          <p:spPr bwMode="auto">
            <a:xfrm>
              <a:off x="3952875" y="364527"/>
              <a:ext cx="60325" cy="58738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9" name="Oval 53"/>
            <p:cNvSpPr>
              <a:spLocks noChangeArrowheads="1"/>
            </p:cNvSpPr>
            <p:nvPr/>
          </p:nvSpPr>
          <p:spPr bwMode="auto">
            <a:xfrm>
              <a:off x="3852863" y="335952"/>
              <a:ext cx="61912" cy="60325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640" name="Group 639"/>
            <p:cNvGrpSpPr/>
            <p:nvPr/>
          </p:nvGrpSpPr>
          <p:grpSpPr>
            <a:xfrm>
              <a:off x="2716213" y="1331314"/>
              <a:ext cx="1708149" cy="655638"/>
              <a:chOff x="2716213" y="1331314"/>
              <a:chExt cx="1708149" cy="655638"/>
            </a:xfrm>
          </p:grpSpPr>
          <p:sp>
            <p:nvSpPr>
              <p:cNvPr id="678" name="Line 8"/>
              <p:cNvSpPr>
                <a:spLocks noChangeShapeType="1"/>
              </p:cNvSpPr>
              <p:nvPr/>
            </p:nvSpPr>
            <p:spPr bwMode="auto">
              <a:xfrm>
                <a:off x="2716213" y="1986952"/>
                <a:ext cx="242887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79" name="Line 13"/>
              <p:cNvSpPr>
                <a:spLocks noChangeShapeType="1"/>
              </p:cNvSpPr>
              <p:nvPr/>
            </p:nvSpPr>
            <p:spPr bwMode="auto">
              <a:xfrm>
                <a:off x="3082925" y="1620239"/>
                <a:ext cx="242887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80" name="Line 22"/>
              <p:cNvSpPr>
                <a:spLocks noChangeShapeType="1"/>
              </p:cNvSpPr>
              <p:nvPr/>
            </p:nvSpPr>
            <p:spPr bwMode="auto">
              <a:xfrm>
                <a:off x="3448050" y="1752002"/>
                <a:ext cx="242887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81" name="Line 34"/>
              <p:cNvSpPr>
                <a:spLocks noChangeShapeType="1"/>
              </p:cNvSpPr>
              <p:nvPr/>
            </p:nvSpPr>
            <p:spPr bwMode="auto">
              <a:xfrm>
                <a:off x="3814763" y="1331314"/>
                <a:ext cx="242887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82" name="Line 54"/>
              <p:cNvSpPr>
                <a:spLocks noChangeShapeType="1"/>
              </p:cNvSpPr>
              <p:nvPr/>
            </p:nvSpPr>
            <p:spPr bwMode="auto">
              <a:xfrm>
                <a:off x="4181475" y="1394814"/>
                <a:ext cx="242887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641" name="Freeform 55"/>
            <p:cNvSpPr>
              <a:spLocks/>
            </p:cNvSpPr>
            <p:nvPr/>
          </p:nvSpPr>
          <p:spPr bwMode="auto">
            <a:xfrm>
              <a:off x="4268788" y="1955202"/>
              <a:ext cx="66675" cy="65088"/>
            </a:xfrm>
            <a:custGeom>
              <a:avLst/>
              <a:gdLst>
                <a:gd name="T0" fmla="*/ 21 w 42"/>
                <a:gd name="T1" fmla="*/ 0 h 41"/>
                <a:gd name="T2" fmla="*/ 42 w 42"/>
                <a:gd name="T3" fmla="*/ 20 h 41"/>
                <a:gd name="T4" fmla="*/ 21 w 42"/>
                <a:gd name="T5" fmla="*/ 41 h 41"/>
                <a:gd name="T6" fmla="*/ 0 w 42"/>
                <a:gd name="T7" fmla="*/ 20 h 41"/>
                <a:gd name="T8" fmla="*/ 21 w 42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1">
                  <a:moveTo>
                    <a:pt x="21" y="0"/>
                  </a:moveTo>
                  <a:lnTo>
                    <a:pt x="42" y="20"/>
                  </a:lnTo>
                  <a:lnTo>
                    <a:pt x="21" y="41"/>
                  </a:lnTo>
                  <a:lnTo>
                    <a:pt x="0" y="2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2" name="Freeform 56"/>
            <p:cNvSpPr>
              <a:spLocks/>
            </p:cNvSpPr>
            <p:nvPr/>
          </p:nvSpPr>
          <p:spPr bwMode="auto">
            <a:xfrm>
              <a:off x="4268788" y="1799627"/>
              <a:ext cx="66675" cy="66675"/>
            </a:xfrm>
            <a:custGeom>
              <a:avLst/>
              <a:gdLst>
                <a:gd name="T0" fmla="*/ 21 w 42"/>
                <a:gd name="T1" fmla="*/ 0 h 42"/>
                <a:gd name="T2" fmla="*/ 42 w 42"/>
                <a:gd name="T3" fmla="*/ 21 h 42"/>
                <a:gd name="T4" fmla="*/ 21 w 42"/>
                <a:gd name="T5" fmla="*/ 42 h 42"/>
                <a:gd name="T6" fmla="*/ 0 w 42"/>
                <a:gd name="T7" fmla="*/ 21 h 42"/>
                <a:gd name="T8" fmla="*/ 21 w 42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lnTo>
                    <a:pt x="42" y="21"/>
                  </a:lnTo>
                  <a:lnTo>
                    <a:pt x="21" y="42"/>
                  </a:lnTo>
                  <a:lnTo>
                    <a:pt x="0" y="2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3" name="Freeform 57"/>
            <p:cNvSpPr>
              <a:spLocks/>
            </p:cNvSpPr>
            <p:nvPr/>
          </p:nvSpPr>
          <p:spPr bwMode="auto">
            <a:xfrm>
              <a:off x="4268788" y="1631352"/>
              <a:ext cx="66675" cy="66675"/>
            </a:xfrm>
            <a:custGeom>
              <a:avLst/>
              <a:gdLst>
                <a:gd name="T0" fmla="*/ 21 w 42"/>
                <a:gd name="T1" fmla="*/ 0 h 42"/>
                <a:gd name="T2" fmla="*/ 42 w 42"/>
                <a:gd name="T3" fmla="*/ 21 h 42"/>
                <a:gd name="T4" fmla="*/ 21 w 42"/>
                <a:gd name="T5" fmla="*/ 42 h 42"/>
                <a:gd name="T6" fmla="*/ 0 w 42"/>
                <a:gd name="T7" fmla="*/ 21 h 42"/>
                <a:gd name="T8" fmla="*/ 21 w 42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lnTo>
                    <a:pt x="42" y="21"/>
                  </a:lnTo>
                  <a:lnTo>
                    <a:pt x="21" y="42"/>
                  </a:lnTo>
                  <a:lnTo>
                    <a:pt x="0" y="2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4" name="Freeform 58"/>
            <p:cNvSpPr>
              <a:spLocks/>
            </p:cNvSpPr>
            <p:nvPr/>
          </p:nvSpPr>
          <p:spPr bwMode="auto">
            <a:xfrm>
              <a:off x="4319588" y="1618652"/>
              <a:ext cx="66675" cy="65088"/>
            </a:xfrm>
            <a:custGeom>
              <a:avLst/>
              <a:gdLst>
                <a:gd name="T0" fmla="*/ 21 w 42"/>
                <a:gd name="T1" fmla="*/ 0 h 41"/>
                <a:gd name="T2" fmla="*/ 42 w 42"/>
                <a:gd name="T3" fmla="*/ 21 h 41"/>
                <a:gd name="T4" fmla="*/ 21 w 42"/>
                <a:gd name="T5" fmla="*/ 41 h 41"/>
                <a:gd name="T6" fmla="*/ 0 w 42"/>
                <a:gd name="T7" fmla="*/ 21 h 41"/>
                <a:gd name="T8" fmla="*/ 21 w 42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1">
                  <a:moveTo>
                    <a:pt x="21" y="0"/>
                  </a:moveTo>
                  <a:lnTo>
                    <a:pt x="42" y="21"/>
                  </a:lnTo>
                  <a:lnTo>
                    <a:pt x="21" y="41"/>
                  </a:lnTo>
                  <a:lnTo>
                    <a:pt x="0" y="2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5" name="Freeform 59"/>
            <p:cNvSpPr>
              <a:spLocks/>
            </p:cNvSpPr>
            <p:nvPr/>
          </p:nvSpPr>
          <p:spPr bwMode="auto">
            <a:xfrm>
              <a:off x="4219575" y="1561502"/>
              <a:ext cx="66675" cy="66675"/>
            </a:xfrm>
            <a:custGeom>
              <a:avLst/>
              <a:gdLst>
                <a:gd name="T0" fmla="*/ 21 w 42"/>
                <a:gd name="T1" fmla="*/ 0 h 42"/>
                <a:gd name="T2" fmla="*/ 42 w 42"/>
                <a:gd name="T3" fmla="*/ 21 h 42"/>
                <a:gd name="T4" fmla="*/ 21 w 42"/>
                <a:gd name="T5" fmla="*/ 42 h 42"/>
                <a:gd name="T6" fmla="*/ 0 w 42"/>
                <a:gd name="T7" fmla="*/ 21 h 42"/>
                <a:gd name="T8" fmla="*/ 21 w 42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lnTo>
                    <a:pt x="42" y="21"/>
                  </a:lnTo>
                  <a:lnTo>
                    <a:pt x="21" y="42"/>
                  </a:lnTo>
                  <a:lnTo>
                    <a:pt x="0" y="2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6" name="Freeform 60"/>
            <p:cNvSpPr>
              <a:spLocks/>
            </p:cNvSpPr>
            <p:nvPr/>
          </p:nvSpPr>
          <p:spPr bwMode="auto">
            <a:xfrm>
              <a:off x="4268788" y="1510702"/>
              <a:ext cx="66675" cy="66675"/>
            </a:xfrm>
            <a:custGeom>
              <a:avLst/>
              <a:gdLst>
                <a:gd name="T0" fmla="*/ 21 w 42"/>
                <a:gd name="T1" fmla="*/ 0 h 42"/>
                <a:gd name="T2" fmla="*/ 42 w 42"/>
                <a:gd name="T3" fmla="*/ 21 h 42"/>
                <a:gd name="T4" fmla="*/ 21 w 42"/>
                <a:gd name="T5" fmla="*/ 42 h 42"/>
                <a:gd name="T6" fmla="*/ 0 w 42"/>
                <a:gd name="T7" fmla="*/ 21 h 42"/>
                <a:gd name="T8" fmla="*/ 21 w 42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lnTo>
                    <a:pt x="42" y="21"/>
                  </a:lnTo>
                  <a:lnTo>
                    <a:pt x="21" y="42"/>
                  </a:lnTo>
                  <a:lnTo>
                    <a:pt x="0" y="2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7" name="Freeform 61"/>
            <p:cNvSpPr>
              <a:spLocks/>
            </p:cNvSpPr>
            <p:nvPr/>
          </p:nvSpPr>
          <p:spPr bwMode="auto">
            <a:xfrm>
              <a:off x="4170363" y="1464664"/>
              <a:ext cx="66675" cy="66675"/>
            </a:xfrm>
            <a:custGeom>
              <a:avLst/>
              <a:gdLst>
                <a:gd name="T0" fmla="*/ 21 w 42"/>
                <a:gd name="T1" fmla="*/ 0 h 42"/>
                <a:gd name="T2" fmla="*/ 42 w 42"/>
                <a:gd name="T3" fmla="*/ 21 h 42"/>
                <a:gd name="T4" fmla="*/ 21 w 42"/>
                <a:gd name="T5" fmla="*/ 42 h 42"/>
                <a:gd name="T6" fmla="*/ 0 w 42"/>
                <a:gd name="T7" fmla="*/ 21 h 42"/>
                <a:gd name="T8" fmla="*/ 21 w 42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lnTo>
                    <a:pt x="42" y="21"/>
                  </a:lnTo>
                  <a:lnTo>
                    <a:pt x="21" y="42"/>
                  </a:lnTo>
                  <a:lnTo>
                    <a:pt x="0" y="2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8" name="Freeform 62"/>
            <p:cNvSpPr>
              <a:spLocks/>
            </p:cNvSpPr>
            <p:nvPr/>
          </p:nvSpPr>
          <p:spPr bwMode="auto">
            <a:xfrm>
              <a:off x="4268788" y="1393227"/>
              <a:ext cx="66675" cy="65088"/>
            </a:xfrm>
            <a:custGeom>
              <a:avLst/>
              <a:gdLst>
                <a:gd name="T0" fmla="*/ 21 w 42"/>
                <a:gd name="T1" fmla="*/ 0 h 41"/>
                <a:gd name="T2" fmla="*/ 42 w 42"/>
                <a:gd name="T3" fmla="*/ 20 h 41"/>
                <a:gd name="T4" fmla="*/ 21 w 42"/>
                <a:gd name="T5" fmla="*/ 41 h 41"/>
                <a:gd name="T6" fmla="*/ 0 w 42"/>
                <a:gd name="T7" fmla="*/ 20 h 41"/>
                <a:gd name="T8" fmla="*/ 21 w 42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1">
                  <a:moveTo>
                    <a:pt x="21" y="0"/>
                  </a:moveTo>
                  <a:lnTo>
                    <a:pt x="42" y="20"/>
                  </a:lnTo>
                  <a:lnTo>
                    <a:pt x="21" y="41"/>
                  </a:lnTo>
                  <a:lnTo>
                    <a:pt x="0" y="2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9" name="Freeform 63"/>
            <p:cNvSpPr>
              <a:spLocks/>
            </p:cNvSpPr>
            <p:nvPr/>
          </p:nvSpPr>
          <p:spPr bwMode="auto">
            <a:xfrm>
              <a:off x="4319588" y="1348777"/>
              <a:ext cx="66675" cy="65088"/>
            </a:xfrm>
            <a:custGeom>
              <a:avLst/>
              <a:gdLst>
                <a:gd name="T0" fmla="*/ 21 w 42"/>
                <a:gd name="T1" fmla="*/ 0 h 41"/>
                <a:gd name="T2" fmla="*/ 42 w 42"/>
                <a:gd name="T3" fmla="*/ 21 h 41"/>
                <a:gd name="T4" fmla="*/ 21 w 42"/>
                <a:gd name="T5" fmla="*/ 41 h 41"/>
                <a:gd name="T6" fmla="*/ 0 w 42"/>
                <a:gd name="T7" fmla="*/ 21 h 41"/>
                <a:gd name="T8" fmla="*/ 21 w 42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1">
                  <a:moveTo>
                    <a:pt x="21" y="0"/>
                  </a:moveTo>
                  <a:lnTo>
                    <a:pt x="42" y="21"/>
                  </a:lnTo>
                  <a:lnTo>
                    <a:pt x="21" y="41"/>
                  </a:lnTo>
                  <a:lnTo>
                    <a:pt x="0" y="2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0" name="Freeform 64"/>
            <p:cNvSpPr>
              <a:spLocks/>
            </p:cNvSpPr>
            <p:nvPr/>
          </p:nvSpPr>
          <p:spPr bwMode="auto">
            <a:xfrm>
              <a:off x="4219575" y="1337664"/>
              <a:ext cx="66675" cy="65088"/>
            </a:xfrm>
            <a:custGeom>
              <a:avLst/>
              <a:gdLst>
                <a:gd name="T0" fmla="*/ 21 w 42"/>
                <a:gd name="T1" fmla="*/ 0 h 41"/>
                <a:gd name="T2" fmla="*/ 42 w 42"/>
                <a:gd name="T3" fmla="*/ 21 h 41"/>
                <a:gd name="T4" fmla="*/ 21 w 42"/>
                <a:gd name="T5" fmla="*/ 41 h 41"/>
                <a:gd name="T6" fmla="*/ 0 w 42"/>
                <a:gd name="T7" fmla="*/ 21 h 41"/>
                <a:gd name="T8" fmla="*/ 21 w 42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1">
                  <a:moveTo>
                    <a:pt x="21" y="0"/>
                  </a:moveTo>
                  <a:lnTo>
                    <a:pt x="42" y="21"/>
                  </a:lnTo>
                  <a:lnTo>
                    <a:pt x="21" y="41"/>
                  </a:lnTo>
                  <a:lnTo>
                    <a:pt x="0" y="2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1" name="Freeform 65"/>
            <p:cNvSpPr>
              <a:spLocks/>
            </p:cNvSpPr>
            <p:nvPr/>
          </p:nvSpPr>
          <p:spPr bwMode="auto">
            <a:xfrm>
              <a:off x="4294188" y="1305914"/>
              <a:ext cx="66675" cy="66675"/>
            </a:xfrm>
            <a:custGeom>
              <a:avLst/>
              <a:gdLst>
                <a:gd name="T0" fmla="*/ 21 w 42"/>
                <a:gd name="T1" fmla="*/ 0 h 42"/>
                <a:gd name="T2" fmla="*/ 42 w 42"/>
                <a:gd name="T3" fmla="*/ 21 h 42"/>
                <a:gd name="T4" fmla="*/ 21 w 42"/>
                <a:gd name="T5" fmla="*/ 42 h 42"/>
                <a:gd name="T6" fmla="*/ 0 w 42"/>
                <a:gd name="T7" fmla="*/ 21 h 42"/>
                <a:gd name="T8" fmla="*/ 21 w 42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lnTo>
                    <a:pt x="42" y="21"/>
                  </a:lnTo>
                  <a:lnTo>
                    <a:pt x="21" y="42"/>
                  </a:lnTo>
                  <a:lnTo>
                    <a:pt x="0" y="2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2" name="Freeform 66"/>
            <p:cNvSpPr>
              <a:spLocks/>
            </p:cNvSpPr>
            <p:nvPr/>
          </p:nvSpPr>
          <p:spPr bwMode="auto">
            <a:xfrm>
              <a:off x="4268788" y="1264639"/>
              <a:ext cx="66675" cy="66675"/>
            </a:xfrm>
            <a:custGeom>
              <a:avLst/>
              <a:gdLst>
                <a:gd name="T0" fmla="*/ 21 w 42"/>
                <a:gd name="T1" fmla="*/ 0 h 42"/>
                <a:gd name="T2" fmla="*/ 42 w 42"/>
                <a:gd name="T3" fmla="*/ 21 h 42"/>
                <a:gd name="T4" fmla="*/ 21 w 42"/>
                <a:gd name="T5" fmla="*/ 42 h 42"/>
                <a:gd name="T6" fmla="*/ 0 w 42"/>
                <a:gd name="T7" fmla="*/ 21 h 42"/>
                <a:gd name="T8" fmla="*/ 21 w 42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lnTo>
                    <a:pt x="42" y="21"/>
                  </a:lnTo>
                  <a:lnTo>
                    <a:pt x="21" y="42"/>
                  </a:lnTo>
                  <a:lnTo>
                    <a:pt x="0" y="2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3" name="Freeform 67"/>
            <p:cNvSpPr>
              <a:spLocks/>
            </p:cNvSpPr>
            <p:nvPr/>
          </p:nvSpPr>
          <p:spPr bwMode="auto">
            <a:xfrm>
              <a:off x="4170363" y="1251939"/>
              <a:ext cx="66675" cy="66675"/>
            </a:xfrm>
            <a:custGeom>
              <a:avLst/>
              <a:gdLst>
                <a:gd name="T0" fmla="*/ 21 w 42"/>
                <a:gd name="T1" fmla="*/ 0 h 42"/>
                <a:gd name="T2" fmla="*/ 42 w 42"/>
                <a:gd name="T3" fmla="*/ 21 h 42"/>
                <a:gd name="T4" fmla="*/ 21 w 42"/>
                <a:gd name="T5" fmla="*/ 42 h 42"/>
                <a:gd name="T6" fmla="*/ 0 w 42"/>
                <a:gd name="T7" fmla="*/ 21 h 42"/>
                <a:gd name="T8" fmla="*/ 21 w 42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lnTo>
                    <a:pt x="42" y="21"/>
                  </a:lnTo>
                  <a:lnTo>
                    <a:pt x="21" y="42"/>
                  </a:lnTo>
                  <a:lnTo>
                    <a:pt x="0" y="2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4" name="Freeform 68"/>
            <p:cNvSpPr>
              <a:spLocks/>
            </p:cNvSpPr>
            <p:nvPr/>
          </p:nvSpPr>
          <p:spPr bwMode="auto">
            <a:xfrm>
              <a:off x="4319588" y="1205902"/>
              <a:ext cx="66675" cy="66675"/>
            </a:xfrm>
            <a:custGeom>
              <a:avLst/>
              <a:gdLst>
                <a:gd name="T0" fmla="*/ 21 w 42"/>
                <a:gd name="T1" fmla="*/ 0 h 42"/>
                <a:gd name="T2" fmla="*/ 42 w 42"/>
                <a:gd name="T3" fmla="*/ 21 h 42"/>
                <a:gd name="T4" fmla="*/ 21 w 42"/>
                <a:gd name="T5" fmla="*/ 42 h 42"/>
                <a:gd name="T6" fmla="*/ 0 w 42"/>
                <a:gd name="T7" fmla="*/ 21 h 42"/>
                <a:gd name="T8" fmla="*/ 21 w 42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lnTo>
                    <a:pt x="42" y="21"/>
                  </a:lnTo>
                  <a:lnTo>
                    <a:pt x="21" y="42"/>
                  </a:lnTo>
                  <a:lnTo>
                    <a:pt x="0" y="2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5" name="Freeform 654"/>
            <p:cNvSpPr>
              <a:spLocks/>
            </p:cNvSpPr>
            <p:nvPr/>
          </p:nvSpPr>
          <p:spPr bwMode="auto">
            <a:xfrm>
              <a:off x="4268788" y="1163039"/>
              <a:ext cx="66675" cy="66675"/>
            </a:xfrm>
            <a:custGeom>
              <a:avLst/>
              <a:gdLst>
                <a:gd name="T0" fmla="*/ 21 w 42"/>
                <a:gd name="T1" fmla="*/ 0 h 42"/>
                <a:gd name="T2" fmla="*/ 42 w 42"/>
                <a:gd name="T3" fmla="*/ 21 h 42"/>
                <a:gd name="T4" fmla="*/ 21 w 42"/>
                <a:gd name="T5" fmla="*/ 42 h 42"/>
                <a:gd name="T6" fmla="*/ 0 w 42"/>
                <a:gd name="T7" fmla="*/ 21 h 42"/>
                <a:gd name="T8" fmla="*/ 21 w 42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lnTo>
                    <a:pt x="42" y="21"/>
                  </a:lnTo>
                  <a:lnTo>
                    <a:pt x="21" y="42"/>
                  </a:lnTo>
                  <a:lnTo>
                    <a:pt x="0" y="2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6" name="Freeform 655"/>
            <p:cNvSpPr>
              <a:spLocks/>
            </p:cNvSpPr>
            <p:nvPr/>
          </p:nvSpPr>
          <p:spPr bwMode="auto">
            <a:xfrm>
              <a:off x="4319588" y="1088427"/>
              <a:ext cx="66675" cy="66675"/>
            </a:xfrm>
            <a:custGeom>
              <a:avLst/>
              <a:gdLst>
                <a:gd name="T0" fmla="*/ 21 w 42"/>
                <a:gd name="T1" fmla="*/ 0 h 42"/>
                <a:gd name="T2" fmla="*/ 42 w 42"/>
                <a:gd name="T3" fmla="*/ 21 h 42"/>
                <a:gd name="T4" fmla="*/ 21 w 42"/>
                <a:gd name="T5" fmla="*/ 42 h 42"/>
                <a:gd name="T6" fmla="*/ 0 w 42"/>
                <a:gd name="T7" fmla="*/ 21 h 42"/>
                <a:gd name="T8" fmla="*/ 21 w 42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lnTo>
                    <a:pt x="42" y="21"/>
                  </a:lnTo>
                  <a:lnTo>
                    <a:pt x="21" y="42"/>
                  </a:lnTo>
                  <a:lnTo>
                    <a:pt x="0" y="2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7" name="Freeform 656"/>
            <p:cNvSpPr>
              <a:spLocks/>
            </p:cNvSpPr>
            <p:nvPr/>
          </p:nvSpPr>
          <p:spPr bwMode="auto">
            <a:xfrm>
              <a:off x="4268788" y="1034452"/>
              <a:ext cx="66675" cy="66675"/>
            </a:xfrm>
            <a:custGeom>
              <a:avLst/>
              <a:gdLst>
                <a:gd name="T0" fmla="*/ 21 w 42"/>
                <a:gd name="T1" fmla="*/ 0 h 42"/>
                <a:gd name="T2" fmla="*/ 42 w 42"/>
                <a:gd name="T3" fmla="*/ 21 h 42"/>
                <a:gd name="T4" fmla="*/ 21 w 42"/>
                <a:gd name="T5" fmla="*/ 42 h 42"/>
                <a:gd name="T6" fmla="*/ 0 w 42"/>
                <a:gd name="T7" fmla="*/ 21 h 42"/>
                <a:gd name="T8" fmla="*/ 21 w 42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lnTo>
                    <a:pt x="42" y="21"/>
                  </a:lnTo>
                  <a:lnTo>
                    <a:pt x="21" y="42"/>
                  </a:lnTo>
                  <a:lnTo>
                    <a:pt x="0" y="2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8" name="Freeform 657"/>
            <p:cNvSpPr>
              <a:spLocks/>
            </p:cNvSpPr>
            <p:nvPr/>
          </p:nvSpPr>
          <p:spPr bwMode="auto">
            <a:xfrm>
              <a:off x="4170363" y="982064"/>
              <a:ext cx="66675" cy="65088"/>
            </a:xfrm>
            <a:custGeom>
              <a:avLst/>
              <a:gdLst>
                <a:gd name="T0" fmla="*/ 21 w 42"/>
                <a:gd name="T1" fmla="*/ 0 h 41"/>
                <a:gd name="T2" fmla="*/ 42 w 42"/>
                <a:gd name="T3" fmla="*/ 20 h 41"/>
                <a:gd name="T4" fmla="*/ 21 w 42"/>
                <a:gd name="T5" fmla="*/ 41 h 41"/>
                <a:gd name="T6" fmla="*/ 0 w 42"/>
                <a:gd name="T7" fmla="*/ 20 h 41"/>
                <a:gd name="T8" fmla="*/ 21 w 42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1">
                  <a:moveTo>
                    <a:pt x="21" y="0"/>
                  </a:moveTo>
                  <a:lnTo>
                    <a:pt x="42" y="20"/>
                  </a:lnTo>
                  <a:lnTo>
                    <a:pt x="21" y="41"/>
                  </a:lnTo>
                  <a:lnTo>
                    <a:pt x="0" y="2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9" name="Freeform 658"/>
            <p:cNvSpPr>
              <a:spLocks/>
            </p:cNvSpPr>
            <p:nvPr/>
          </p:nvSpPr>
          <p:spPr bwMode="auto">
            <a:xfrm>
              <a:off x="4319588" y="959839"/>
              <a:ext cx="66675" cy="65088"/>
            </a:xfrm>
            <a:custGeom>
              <a:avLst/>
              <a:gdLst>
                <a:gd name="T0" fmla="*/ 21 w 42"/>
                <a:gd name="T1" fmla="*/ 0 h 41"/>
                <a:gd name="T2" fmla="*/ 42 w 42"/>
                <a:gd name="T3" fmla="*/ 21 h 41"/>
                <a:gd name="T4" fmla="*/ 21 w 42"/>
                <a:gd name="T5" fmla="*/ 41 h 41"/>
                <a:gd name="T6" fmla="*/ 0 w 42"/>
                <a:gd name="T7" fmla="*/ 21 h 41"/>
                <a:gd name="T8" fmla="*/ 21 w 42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1">
                  <a:moveTo>
                    <a:pt x="21" y="0"/>
                  </a:moveTo>
                  <a:lnTo>
                    <a:pt x="42" y="21"/>
                  </a:lnTo>
                  <a:lnTo>
                    <a:pt x="21" y="41"/>
                  </a:lnTo>
                  <a:lnTo>
                    <a:pt x="0" y="2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0" name="Line 74"/>
            <p:cNvSpPr>
              <a:spLocks noChangeShapeType="1"/>
            </p:cNvSpPr>
            <p:nvPr/>
          </p:nvSpPr>
          <p:spPr bwMode="auto">
            <a:xfrm>
              <a:off x="2654300" y="2045689"/>
              <a:ext cx="183197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1" name="Rectangle 660"/>
            <p:cNvSpPr>
              <a:spLocks noChangeArrowheads="1"/>
            </p:cNvSpPr>
            <p:nvPr/>
          </p:nvSpPr>
          <p:spPr bwMode="auto">
            <a:xfrm rot="18900000">
              <a:off x="2622379" y="2122197"/>
              <a:ext cx="316737" cy="185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Cells</a:t>
              </a:r>
              <a:endParaRPr kumimoji="0" 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2" name="Rectangle 661"/>
            <p:cNvSpPr>
              <a:spLocks noChangeArrowheads="1"/>
            </p:cNvSpPr>
            <p:nvPr/>
          </p:nvSpPr>
          <p:spPr bwMode="auto">
            <a:xfrm rot="18900000">
              <a:off x="3041798" y="2143848"/>
              <a:ext cx="264593" cy="185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LPS</a:t>
              </a:r>
              <a:endParaRPr kumimoji="0" 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3" name="Rectangle 662"/>
            <p:cNvSpPr>
              <a:spLocks noChangeArrowheads="1"/>
            </p:cNvSpPr>
            <p:nvPr/>
          </p:nvSpPr>
          <p:spPr bwMode="auto">
            <a:xfrm rot="18900000">
              <a:off x="2876019" y="2299153"/>
              <a:ext cx="967596" cy="185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0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Healthy plasma</a:t>
              </a:r>
              <a:endParaRPr lang="en-US" sz="1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4" name="Rectangle 663"/>
            <p:cNvSpPr>
              <a:spLocks noChangeArrowheads="1"/>
            </p:cNvSpPr>
            <p:nvPr/>
          </p:nvSpPr>
          <p:spPr bwMode="auto">
            <a:xfrm rot="18900000">
              <a:off x="3332776" y="2333063"/>
              <a:ext cx="696576" cy="1516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0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Plasma </a:t>
              </a:r>
              <a:r>
                <a:rPr lang="en-US" sz="10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(AD) </a:t>
              </a:r>
              <a:endParaRPr lang="en-US" sz="1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5" name="Rectangle 664"/>
            <p:cNvSpPr>
              <a:spLocks noChangeArrowheads="1"/>
            </p:cNvSpPr>
            <p:nvPr/>
          </p:nvSpPr>
          <p:spPr bwMode="auto">
            <a:xfrm rot="18900000">
              <a:off x="3727328" y="2236301"/>
              <a:ext cx="966677" cy="303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0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Plasma </a:t>
              </a:r>
              <a:r>
                <a:rPr lang="en-US" sz="10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(AD)</a:t>
              </a:r>
              <a:endParaRPr lang="en-US" sz="1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sz="10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+ AH6809 (50µM</a:t>
              </a:r>
              <a:r>
                <a:rPr lang="en-US" sz="10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)</a:t>
              </a:r>
              <a:endParaRPr lang="en-US" sz="1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6" name="Line 85"/>
            <p:cNvSpPr>
              <a:spLocks noChangeShapeType="1"/>
            </p:cNvSpPr>
            <p:nvPr/>
          </p:nvSpPr>
          <p:spPr bwMode="auto">
            <a:xfrm flipV="1">
              <a:off x="2654300" y="170852"/>
              <a:ext cx="0" cy="187483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7" name="Line 86"/>
            <p:cNvSpPr>
              <a:spLocks noChangeShapeType="1"/>
            </p:cNvSpPr>
            <p:nvPr/>
          </p:nvSpPr>
          <p:spPr bwMode="auto">
            <a:xfrm flipH="1">
              <a:off x="2606675" y="2045689"/>
              <a:ext cx="4762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8" name="Rectangle 667"/>
            <p:cNvSpPr>
              <a:spLocks noChangeArrowheads="1"/>
            </p:cNvSpPr>
            <p:nvPr/>
          </p:nvSpPr>
          <p:spPr bwMode="auto">
            <a:xfrm>
              <a:off x="2443737" y="1955776"/>
              <a:ext cx="69849" cy="169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0</a:t>
              </a:r>
              <a:endParaRPr kumimoji="0" lang="en-US" sz="11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9" name="Line 88"/>
            <p:cNvSpPr>
              <a:spLocks noChangeShapeType="1"/>
            </p:cNvSpPr>
            <p:nvPr/>
          </p:nvSpPr>
          <p:spPr bwMode="auto">
            <a:xfrm flipH="1">
              <a:off x="2606675" y="1421802"/>
              <a:ext cx="4762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0" name="Rectangle 669"/>
            <p:cNvSpPr>
              <a:spLocks noChangeArrowheads="1"/>
            </p:cNvSpPr>
            <p:nvPr/>
          </p:nvSpPr>
          <p:spPr bwMode="auto">
            <a:xfrm>
              <a:off x="2361191" y="1331888"/>
              <a:ext cx="176330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1.0</a:t>
              </a:r>
              <a:endParaRPr kumimoji="0" lang="en-US" sz="11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1" name="Line 90"/>
            <p:cNvSpPr>
              <a:spLocks noChangeShapeType="1"/>
            </p:cNvSpPr>
            <p:nvPr/>
          </p:nvSpPr>
          <p:spPr bwMode="auto">
            <a:xfrm flipH="1">
              <a:off x="2606675" y="796327"/>
              <a:ext cx="4762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2" name="Rectangle 671"/>
            <p:cNvSpPr>
              <a:spLocks noChangeArrowheads="1"/>
            </p:cNvSpPr>
            <p:nvPr/>
          </p:nvSpPr>
          <p:spPr bwMode="auto">
            <a:xfrm>
              <a:off x="2369659" y="706413"/>
              <a:ext cx="176330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2.0</a:t>
              </a:r>
              <a:endParaRPr kumimoji="0" lang="en-US" sz="11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3" name="Line 92"/>
            <p:cNvSpPr>
              <a:spLocks noChangeShapeType="1"/>
            </p:cNvSpPr>
            <p:nvPr/>
          </p:nvSpPr>
          <p:spPr bwMode="auto">
            <a:xfrm flipH="1">
              <a:off x="2606675" y="170852"/>
              <a:ext cx="4762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4" name="Rectangle 673"/>
            <p:cNvSpPr>
              <a:spLocks noChangeArrowheads="1"/>
            </p:cNvSpPr>
            <p:nvPr/>
          </p:nvSpPr>
          <p:spPr bwMode="auto">
            <a:xfrm>
              <a:off x="2369659" y="80938"/>
              <a:ext cx="176330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3.0</a:t>
              </a:r>
              <a:endParaRPr kumimoji="0" lang="en-US" sz="11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5" name="Line 94"/>
            <p:cNvSpPr>
              <a:spLocks noChangeShapeType="1"/>
            </p:cNvSpPr>
            <p:nvPr/>
          </p:nvSpPr>
          <p:spPr bwMode="auto">
            <a:xfrm>
              <a:off x="3405189" y="229589"/>
              <a:ext cx="60392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6" name="Rectangle 139"/>
            <p:cNvSpPr>
              <a:spLocks noChangeArrowheads="1"/>
            </p:cNvSpPr>
            <p:nvPr/>
          </p:nvSpPr>
          <p:spPr bwMode="auto">
            <a:xfrm rot="16200000">
              <a:off x="1745971" y="1006343"/>
              <a:ext cx="878223" cy="18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IL-10 </a:t>
              </a:r>
              <a:r>
                <a:rPr kumimoji="0" lang="en-GB" sz="12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(</a:t>
              </a:r>
              <a:r>
                <a:rPr kumimoji="0" lang="en-GB" sz="120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ng</a:t>
              </a:r>
              <a:r>
                <a:rPr kumimoji="0" lang="en-GB" sz="12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/ml)</a:t>
              </a:r>
              <a:endParaRPr kumimoji="0" lang="en-US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7" name="Rectangle 132"/>
            <p:cNvSpPr>
              <a:spLocks noChangeArrowheads="1"/>
            </p:cNvSpPr>
            <p:nvPr/>
          </p:nvSpPr>
          <p:spPr bwMode="auto">
            <a:xfrm>
              <a:off x="3665374" y="76696"/>
              <a:ext cx="8976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*</a:t>
              </a:r>
              <a:endPara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83" name="Group 5"/>
          <p:cNvGrpSpPr>
            <a:grpSpLocks noChangeAspect="1"/>
          </p:cNvGrpSpPr>
          <p:nvPr/>
        </p:nvGrpSpPr>
        <p:grpSpPr bwMode="auto">
          <a:xfrm>
            <a:off x="3436772" y="2913298"/>
            <a:ext cx="3237321" cy="3001613"/>
            <a:chOff x="862" y="1746"/>
            <a:chExt cx="2637" cy="2445"/>
          </a:xfrm>
        </p:grpSpPr>
        <p:sp>
          <p:nvSpPr>
            <p:cNvPr id="684" name="AutoShape 4"/>
            <p:cNvSpPr>
              <a:spLocks noChangeAspect="1" noChangeArrowheads="1" noTextEdit="1"/>
            </p:cNvSpPr>
            <p:nvPr/>
          </p:nvSpPr>
          <p:spPr bwMode="auto">
            <a:xfrm>
              <a:off x="862" y="1746"/>
              <a:ext cx="2637" cy="2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85" name="Rectangle 6"/>
            <p:cNvSpPr>
              <a:spLocks noChangeArrowheads="1"/>
            </p:cNvSpPr>
            <p:nvPr/>
          </p:nvSpPr>
          <p:spPr bwMode="auto">
            <a:xfrm>
              <a:off x="1418" y="1806"/>
              <a:ext cx="1844" cy="1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86" name="Line 7"/>
            <p:cNvSpPr>
              <a:spLocks noChangeShapeType="1"/>
            </p:cNvSpPr>
            <p:nvPr/>
          </p:nvSpPr>
          <p:spPr bwMode="auto">
            <a:xfrm>
              <a:off x="1457" y="2939"/>
              <a:ext cx="154" cy="0"/>
            </a:xfrm>
            <a:prstGeom prst="line">
              <a:avLst/>
            </a:prstGeom>
            <a:noFill/>
            <a:ln w="17463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n>
                  <a:solidFill>
                    <a:srgbClr val="FF0000"/>
                  </a:solidFill>
                </a:ln>
              </a:endParaRPr>
            </a:p>
          </p:txBody>
        </p:sp>
        <p:sp>
          <p:nvSpPr>
            <p:cNvPr id="687" name="Rectangle 8"/>
            <p:cNvSpPr>
              <a:spLocks noChangeArrowheads="1"/>
            </p:cNvSpPr>
            <p:nvPr/>
          </p:nvSpPr>
          <p:spPr bwMode="auto">
            <a:xfrm>
              <a:off x="1512" y="3127"/>
              <a:ext cx="40" cy="39"/>
            </a:xfrm>
            <a:prstGeom prst="rect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88" name="Rectangle 9"/>
            <p:cNvSpPr>
              <a:spLocks noChangeArrowheads="1"/>
            </p:cNvSpPr>
            <p:nvPr/>
          </p:nvSpPr>
          <p:spPr bwMode="auto">
            <a:xfrm>
              <a:off x="1512" y="3037"/>
              <a:ext cx="40" cy="39"/>
            </a:xfrm>
            <a:prstGeom prst="rect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89" name="Rectangle 10"/>
            <p:cNvSpPr>
              <a:spLocks noChangeArrowheads="1"/>
            </p:cNvSpPr>
            <p:nvPr/>
          </p:nvSpPr>
          <p:spPr bwMode="auto">
            <a:xfrm>
              <a:off x="1448" y="2994"/>
              <a:ext cx="39" cy="39"/>
            </a:xfrm>
            <a:prstGeom prst="rect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90" name="Rectangle 11"/>
            <p:cNvSpPr>
              <a:spLocks noChangeArrowheads="1"/>
            </p:cNvSpPr>
            <p:nvPr/>
          </p:nvSpPr>
          <p:spPr bwMode="auto">
            <a:xfrm>
              <a:off x="1544" y="2985"/>
              <a:ext cx="40" cy="39"/>
            </a:xfrm>
            <a:prstGeom prst="rect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91" name="Rectangle 12"/>
            <p:cNvSpPr>
              <a:spLocks noChangeArrowheads="1"/>
            </p:cNvSpPr>
            <p:nvPr/>
          </p:nvSpPr>
          <p:spPr bwMode="auto">
            <a:xfrm>
              <a:off x="1512" y="2908"/>
              <a:ext cx="40" cy="39"/>
            </a:xfrm>
            <a:prstGeom prst="rect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92" name="Rectangle 13"/>
            <p:cNvSpPr>
              <a:spLocks noChangeArrowheads="1"/>
            </p:cNvSpPr>
            <p:nvPr/>
          </p:nvSpPr>
          <p:spPr bwMode="auto">
            <a:xfrm>
              <a:off x="1544" y="2902"/>
              <a:ext cx="40" cy="38"/>
            </a:xfrm>
            <a:prstGeom prst="rect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93" name="Rectangle 14"/>
            <p:cNvSpPr>
              <a:spLocks noChangeArrowheads="1"/>
            </p:cNvSpPr>
            <p:nvPr/>
          </p:nvSpPr>
          <p:spPr bwMode="auto">
            <a:xfrm>
              <a:off x="1480" y="2849"/>
              <a:ext cx="39" cy="39"/>
            </a:xfrm>
            <a:prstGeom prst="rect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94" name="Rectangle 15"/>
            <p:cNvSpPr>
              <a:spLocks noChangeArrowheads="1"/>
            </p:cNvSpPr>
            <p:nvPr/>
          </p:nvSpPr>
          <p:spPr bwMode="auto">
            <a:xfrm>
              <a:off x="1512" y="2833"/>
              <a:ext cx="40" cy="39"/>
            </a:xfrm>
            <a:prstGeom prst="rect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95" name="Rectangle 16"/>
            <p:cNvSpPr>
              <a:spLocks noChangeArrowheads="1"/>
            </p:cNvSpPr>
            <p:nvPr/>
          </p:nvSpPr>
          <p:spPr bwMode="auto">
            <a:xfrm>
              <a:off x="1448" y="2798"/>
              <a:ext cx="39" cy="39"/>
            </a:xfrm>
            <a:prstGeom prst="rect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96" name="Rectangle 17"/>
            <p:cNvSpPr>
              <a:spLocks noChangeArrowheads="1"/>
            </p:cNvSpPr>
            <p:nvPr/>
          </p:nvSpPr>
          <p:spPr bwMode="auto">
            <a:xfrm>
              <a:off x="1512" y="2735"/>
              <a:ext cx="40" cy="38"/>
            </a:xfrm>
            <a:prstGeom prst="rect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97" name="Line 18"/>
            <p:cNvSpPr>
              <a:spLocks noChangeShapeType="1"/>
            </p:cNvSpPr>
            <p:nvPr/>
          </p:nvSpPr>
          <p:spPr bwMode="auto">
            <a:xfrm>
              <a:off x="1688" y="2793"/>
              <a:ext cx="154" cy="0"/>
            </a:xfrm>
            <a:prstGeom prst="line">
              <a:avLst/>
            </a:prstGeom>
            <a:noFill/>
            <a:ln w="17463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98" name="Freeform 19"/>
            <p:cNvSpPr>
              <a:spLocks/>
            </p:cNvSpPr>
            <p:nvPr/>
          </p:nvSpPr>
          <p:spPr bwMode="auto">
            <a:xfrm>
              <a:off x="1743" y="3047"/>
              <a:ext cx="43" cy="43"/>
            </a:xfrm>
            <a:custGeom>
              <a:avLst/>
              <a:gdLst>
                <a:gd name="T0" fmla="*/ 22 w 43"/>
                <a:gd name="T1" fmla="*/ 0 h 43"/>
                <a:gd name="T2" fmla="*/ 43 w 43"/>
                <a:gd name="T3" fmla="*/ 43 h 43"/>
                <a:gd name="T4" fmla="*/ 0 w 43"/>
                <a:gd name="T5" fmla="*/ 43 h 43"/>
                <a:gd name="T6" fmla="*/ 22 w 43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43">
                  <a:moveTo>
                    <a:pt x="22" y="0"/>
                  </a:moveTo>
                  <a:lnTo>
                    <a:pt x="43" y="43"/>
                  </a:lnTo>
                  <a:lnTo>
                    <a:pt x="0" y="43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99" name="Freeform 20"/>
            <p:cNvSpPr>
              <a:spLocks/>
            </p:cNvSpPr>
            <p:nvPr/>
          </p:nvSpPr>
          <p:spPr bwMode="auto">
            <a:xfrm>
              <a:off x="1775" y="3004"/>
              <a:ext cx="43" cy="43"/>
            </a:xfrm>
            <a:custGeom>
              <a:avLst/>
              <a:gdLst>
                <a:gd name="T0" fmla="*/ 22 w 43"/>
                <a:gd name="T1" fmla="*/ 0 h 43"/>
                <a:gd name="T2" fmla="*/ 43 w 43"/>
                <a:gd name="T3" fmla="*/ 43 h 43"/>
                <a:gd name="T4" fmla="*/ 0 w 43"/>
                <a:gd name="T5" fmla="*/ 43 h 43"/>
                <a:gd name="T6" fmla="*/ 22 w 43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43">
                  <a:moveTo>
                    <a:pt x="22" y="0"/>
                  </a:moveTo>
                  <a:lnTo>
                    <a:pt x="43" y="43"/>
                  </a:lnTo>
                  <a:lnTo>
                    <a:pt x="0" y="43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00" name="Freeform 21"/>
            <p:cNvSpPr>
              <a:spLocks/>
            </p:cNvSpPr>
            <p:nvPr/>
          </p:nvSpPr>
          <p:spPr bwMode="auto">
            <a:xfrm>
              <a:off x="1743" y="2863"/>
              <a:ext cx="43" cy="43"/>
            </a:xfrm>
            <a:custGeom>
              <a:avLst/>
              <a:gdLst>
                <a:gd name="T0" fmla="*/ 22 w 43"/>
                <a:gd name="T1" fmla="*/ 0 h 43"/>
                <a:gd name="T2" fmla="*/ 43 w 43"/>
                <a:gd name="T3" fmla="*/ 43 h 43"/>
                <a:gd name="T4" fmla="*/ 0 w 43"/>
                <a:gd name="T5" fmla="*/ 43 h 43"/>
                <a:gd name="T6" fmla="*/ 22 w 43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43">
                  <a:moveTo>
                    <a:pt x="22" y="0"/>
                  </a:moveTo>
                  <a:lnTo>
                    <a:pt x="43" y="43"/>
                  </a:lnTo>
                  <a:lnTo>
                    <a:pt x="0" y="43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01" name="Freeform 22"/>
            <p:cNvSpPr>
              <a:spLocks/>
            </p:cNvSpPr>
            <p:nvPr/>
          </p:nvSpPr>
          <p:spPr bwMode="auto">
            <a:xfrm>
              <a:off x="1679" y="2839"/>
              <a:ext cx="43" cy="43"/>
            </a:xfrm>
            <a:custGeom>
              <a:avLst/>
              <a:gdLst>
                <a:gd name="T0" fmla="*/ 21 w 43"/>
                <a:gd name="T1" fmla="*/ 0 h 43"/>
                <a:gd name="T2" fmla="*/ 43 w 43"/>
                <a:gd name="T3" fmla="*/ 43 h 43"/>
                <a:gd name="T4" fmla="*/ 0 w 43"/>
                <a:gd name="T5" fmla="*/ 43 h 43"/>
                <a:gd name="T6" fmla="*/ 21 w 43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43">
                  <a:moveTo>
                    <a:pt x="21" y="0"/>
                  </a:moveTo>
                  <a:lnTo>
                    <a:pt x="43" y="43"/>
                  </a:lnTo>
                  <a:lnTo>
                    <a:pt x="0" y="43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02" name="Freeform 23"/>
            <p:cNvSpPr>
              <a:spLocks/>
            </p:cNvSpPr>
            <p:nvPr/>
          </p:nvSpPr>
          <p:spPr bwMode="auto">
            <a:xfrm>
              <a:off x="1775" y="2821"/>
              <a:ext cx="43" cy="43"/>
            </a:xfrm>
            <a:custGeom>
              <a:avLst/>
              <a:gdLst>
                <a:gd name="T0" fmla="*/ 22 w 43"/>
                <a:gd name="T1" fmla="*/ 0 h 43"/>
                <a:gd name="T2" fmla="*/ 43 w 43"/>
                <a:gd name="T3" fmla="*/ 43 h 43"/>
                <a:gd name="T4" fmla="*/ 0 w 43"/>
                <a:gd name="T5" fmla="*/ 43 h 43"/>
                <a:gd name="T6" fmla="*/ 22 w 43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43">
                  <a:moveTo>
                    <a:pt x="22" y="0"/>
                  </a:moveTo>
                  <a:lnTo>
                    <a:pt x="43" y="43"/>
                  </a:lnTo>
                  <a:lnTo>
                    <a:pt x="0" y="43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03" name="Freeform 24"/>
            <p:cNvSpPr>
              <a:spLocks/>
            </p:cNvSpPr>
            <p:nvPr/>
          </p:nvSpPr>
          <p:spPr bwMode="auto">
            <a:xfrm>
              <a:off x="1722" y="2793"/>
              <a:ext cx="64" cy="37"/>
            </a:xfrm>
            <a:custGeom>
              <a:avLst/>
              <a:gdLst>
                <a:gd name="T0" fmla="*/ 22 w 43"/>
                <a:gd name="T1" fmla="*/ 0 h 42"/>
                <a:gd name="T2" fmla="*/ 43 w 43"/>
                <a:gd name="T3" fmla="*/ 42 h 42"/>
                <a:gd name="T4" fmla="*/ 0 w 43"/>
                <a:gd name="T5" fmla="*/ 42 h 42"/>
                <a:gd name="T6" fmla="*/ 22 w 43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42">
                  <a:moveTo>
                    <a:pt x="22" y="0"/>
                  </a:moveTo>
                  <a:lnTo>
                    <a:pt x="43" y="42"/>
                  </a:lnTo>
                  <a:lnTo>
                    <a:pt x="0" y="42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04" name="Freeform 25"/>
            <p:cNvSpPr>
              <a:spLocks/>
            </p:cNvSpPr>
            <p:nvPr/>
          </p:nvSpPr>
          <p:spPr bwMode="auto">
            <a:xfrm>
              <a:off x="1775" y="2774"/>
              <a:ext cx="43" cy="43"/>
            </a:xfrm>
            <a:custGeom>
              <a:avLst/>
              <a:gdLst>
                <a:gd name="T0" fmla="*/ 22 w 43"/>
                <a:gd name="T1" fmla="*/ 0 h 43"/>
                <a:gd name="T2" fmla="*/ 43 w 43"/>
                <a:gd name="T3" fmla="*/ 43 h 43"/>
                <a:gd name="T4" fmla="*/ 0 w 43"/>
                <a:gd name="T5" fmla="*/ 43 h 43"/>
                <a:gd name="T6" fmla="*/ 22 w 43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43">
                  <a:moveTo>
                    <a:pt x="22" y="0"/>
                  </a:moveTo>
                  <a:lnTo>
                    <a:pt x="43" y="43"/>
                  </a:lnTo>
                  <a:lnTo>
                    <a:pt x="0" y="43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05" name="Freeform 26"/>
            <p:cNvSpPr>
              <a:spLocks/>
            </p:cNvSpPr>
            <p:nvPr/>
          </p:nvSpPr>
          <p:spPr bwMode="auto">
            <a:xfrm>
              <a:off x="1743" y="2574"/>
              <a:ext cx="43" cy="43"/>
            </a:xfrm>
            <a:custGeom>
              <a:avLst/>
              <a:gdLst>
                <a:gd name="T0" fmla="*/ 22 w 43"/>
                <a:gd name="T1" fmla="*/ 0 h 43"/>
                <a:gd name="T2" fmla="*/ 43 w 43"/>
                <a:gd name="T3" fmla="*/ 43 h 43"/>
                <a:gd name="T4" fmla="*/ 0 w 43"/>
                <a:gd name="T5" fmla="*/ 43 h 43"/>
                <a:gd name="T6" fmla="*/ 22 w 43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43">
                  <a:moveTo>
                    <a:pt x="22" y="0"/>
                  </a:moveTo>
                  <a:lnTo>
                    <a:pt x="43" y="43"/>
                  </a:lnTo>
                  <a:lnTo>
                    <a:pt x="0" y="43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06" name="Freeform 27"/>
            <p:cNvSpPr>
              <a:spLocks/>
            </p:cNvSpPr>
            <p:nvPr/>
          </p:nvSpPr>
          <p:spPr bwMode="auto">
            <a:xfrm>
              <a:off x="1679" y="2527"/>
              <a:ext cx="43" cy="43"/>
            </a:xfrm>
            <a:custGeom>
              <a:avLst/>
              <a:gdLst>
                <a:gd name="T0" fmla="*/ 21 w 43"/>
                <a:gd name="T1" fmla="*/ 0 h 43"/>
                <a:gd name="T2" fmla="*/ 43 w 43"/>
                <a:gd name="T3" fmla="*/ 43 h 43"/>
                <a:gd name="T4" fmla="*/ 0 w 43"/>
                <a:gd name="T5" fmla="*/ 43 h 43"/>
                <a:gd name="T6" fmla="*/ 21 w 43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43">
                  <a:moveTo>
                    <a:pt x="21" y="0"/>
                  </a:moveTo>
                  <a:lnTo>
                    <a:pt x="43" y="43"/>
                  </a:lnTo>
                  <a:lnTo>
                    <a:pt x="0" y="43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07" name="Freeform 28"/>
            <p:cNvSpPr>
              <a:spLocks/>
            </p:cNvSpPr>
            <p:nvPr/>
          </p:nvSpPr>
          <p:spPr bwMode="auto">
            <a:xfrm>
              <a:off x="1743" y="2481"/>
              <a:ext cx="43" cy="43"/>
            </a:xfrm>
            <a:custGeom>
              <a:avLst/>
              <a:gdLst>
                <a:gd name="T0" fmla="*/ 22 w 43"/>
                <a:gd name="T1" fmla="*/ 0 h 43"/>
                <a:gd name="T2" fmla="*/ 43 w 43"/>
                <a:gd name="T3" fmla="*/ 43 h 43"/>
                <a:gd name="T4" fmla="*/ 0 w 43"/>
                <a:gd name="T5" fmla="*/ 43 h 43"/>
                <a:gd name="T6" fmla="*/ 22 w 43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43">
                  <a:moveTo>
                    <a:pt x="22" y="0"/>
                  </a:moveTo>
                  <a:lnTo>
                    <a:pt x="43" y="43"/>
                  </a:lnTo>
                  <a:lnTo>
                    <a:pt x="0" y="43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08" name="Line 29"/>
            <p:cNvSpPr>
              <a:spLocks noChangeShapeType="1"/>
            </p:cNvSpPr>
            <p:nvPr/>
          </p:nvSpPr>
          <p:spPr bwMode="auto">
            <a:xfrm>
              <a:off x="1918" y="2919"/>
              <a:ext cx="154" cy="0"/>
            </a:xfrm>
            <a:prstGeom prst="line">
              <a:avLst/>
            </a:prstGeom>
            <a:noFill/>
            <a:ln w="17463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09" name="Oval 30"/>
            <p:cNvSpPr>
              <a:spLocks noChangeArrowheads="1"/>
            </p:cNvSpPr>
            <p:nvPr/>
          </p:nvSpPr>
          <p:spPr bwMode="auto">
            <a:xfrm>
              <a:off x="1974" y="3113"/>
              <a:ext cx="38" cy="39"/>
            </a:xfrm>
            <a:prstGeom prst="ellipse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10" name="Oval 31"/>
            <p:cNvSpPr>
              <a:spLocks noChangeArrowheads="1"/>
            </p:cNvSpPr>
            <p:nvPr/>
          </p:nvSpPr>
          <p:spPr bwMode="auto">
            <a:xfrm>
              <a:off x="1974" y="3034"/>
              <a:ext cx="38" cy="39"/>
            </a:xfrm>
            <a:prstGeom prst="ellipse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11" name="Oval 32"/>
            <p:cNvSpPr>
              <a:spLocks noChangeArrowheads="1"/>
            </p:cNvSpPr>
            <p:nvPr/>
          </p:nvSpPr>
          <p:spPr bwMode="auto">
            <a:xfrm>
              <a:off x="1974" y="2944"/>
              <a:ext cx="38" cy="39"/>
            </a:xfrm>
            <a:prstGeom prst="ellipse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12" name="Oval 33"/>
            <p:cNvSpPr>
              <a:spLocks noChangeArrowheads="1"/>
            </p:cNvSpPr>
            <p:nvPr/>
          </p:nvSpPr>
          <p:spPr bwMode="auto">
            <a:xfrm>
              <a:off x="1974" y="2780"/>
              <a:ext cx="38" cy="39"/>
            </a:xfrm>
            <a:prstGeom prst="ellipse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13" name="Oval 34"/>
            <p:cNvSpPr>
              <a:spLocks noChangeArrowheads="1"/>
            </p:cNvSpPr>
            <p:nvPr/>
          </p:nvSpPr>
          <p:spPr bwMode="auto">
            <a:xfrm>
              <a:off x="1910" y="2758"/>
              <a:ext cx="38" cy="38"/>
            </a:xfrm>
            <a:prstGeom prst="ellipse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14" name="Oval 35"/>
            <p:cNvSpPr>
              <a:spLocks noChangeArrowheads="1"/>
            </p:cNvSpPr>
            <p:nvPr/>
          </p:nvSpPr>
          <p:spPr bwMode="auto">
            <a:xfrm>
              <a:off x="2006" y="2757"/>
              <a:ext cx="40" cy="39"/>
            </a:xfrm>
            <a:prstGeom prst="ellipse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15" name="Line 36"/>
            <p:cNvSpPr>
              <a:spLocks noChangeShapeType="1"/>
            </p:cNvSpPr>
            <p:nvPr/>
          </p:nvSpPr>
          <p:spPr bwMode="auto">
            <a:xfrm>
              <a:off x="2149" y="2660"/>
              <a:ext cx="154" cy="0"/>
            </a:xfrm>
            <a:prstGeom prst="line">
              <a:avLst/>
            </a:prstGeom>
            <a:noFill/>
            <a:ln w="17463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16" name="Rectangle 37"/>
            <p:cNvSpPr>
              <a:spLocks noChangeArrowheads="1"/>
            </p:cNvSpPr>
            <p:nvPr/>
          </p:nvSpPr>
          <p:spPr bwMode="auto">
            <a:xfrm>
              <a:off x="2205" y="3076"/>
              <a:ext cx="38" cy="39"/>
            </a:xfrm>
            <a:prstGeom prst="rect">
              <a:avLst/>
            </a:prstGeom>
            <a:noFill/>
            <a:ln w="17463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17" name="Rectangle 38"/>
            <p:cNvSpPr>
              <a:spLocks noChangeArrowheads="1"/>
            </p:cNvSpPr>
            <p:nvPr/>
          </p:nvSpPr>
          <p:spPr bwMode="auto">
            <a:xfrm>
              <a:off x="2205" y="2748"/>
              <a:ext cx="38" cy="39"/>
            </a:xfrm>
            <a:prstGeom prst="rect">
              <a:avLst/>
            </a:prstGeom>
            <a:noFill/>
            <a:ln w="17463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18" name="Rectangle 39"/>
            <p:cNvSpPr>
              <a:spLocks noChangeArrowheads="1"/>
            </p:cNvSpPr>
            <p:nvPr/>
          </p:nvSpPr>
          <p:spPr bwMode="auto">
            <a:xfrm>
              <a:off x="2140" y="2728"/>
              <a:ext cx="39" cy="39"/>
            </a:xfrm>
            <a:prstGeom prst="rect">
              <a:avLst/>
            </a:prstGeom>
            <a:noFill/>
            <a:ln w="17463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19" name="Rectangle 40"/>
            <p:cNvSpPr>
              <a:spLocks noChangeArrowheads="1"/>
            </p:cNvSpPr>
            <p:nvPr/>
          </p:nvSpPr>
          <p:spPr bwMode="auto">
            <a:xfrm>
              <a:off x="2205" y="2504"/>
              <a:ext cx="38" cy="38"/>
            </a:xfrm>
            <a:prstGeom prst="rect">
              <a:avLst/>
            </a:prstGeom>
            <a:noFill/>
            <a:ln w="17463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20" name="Rectangle 41"/>
            <p:cNvSpPr>
              <a:spLocks noChangeArrowheads="1"/>
            </p:cNvSpPr>
            <p:nvPr/>
          </p:nvSpPr>
          <p:spPr bwMode="auto">
            <a:xfrm>
              <a:off x="2237" y="2449"/>
              <a:ext cx="39" cy="39"/>
            </a:xfrm>
            <a:prstGeom prst="rect">
              <a:avLst/>
            </a:prstGeom>
            <a:noFill/>
            <a:ln w="17463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21" name="Rectangle 42"/>
            <p:cNvSpPr>
              <a:spLocks noChangeArrowheads="1"/>
            </p:cNvSpPr>
            <p:nvPr/>
          </p:nvSpPr>
          <p:spPr bwMode="auto">
            <a:xfrm>
              <a:off x="2205" y="2324"/>
              <a:ext cx="38" cy="39"/>
            </a:xfrm>
            <a:prstGeom prst="rect">
              <a:avLst/>
            </a:prstGeom>
            <a:noFill/>
            <a:ln w="17463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22" name="Line 43"/>
            <p:cNvSpPr>
              <a:spLocks noChangeShapeType="1"/>
            </p:cNvSpPr>
            <p:nvPr/>
          </p:nvSpPr>
          <p:spPr bwMode="auto">
            <a:xfrm>
              <a:off x="2380" y="2305"/>
              <a:ext cx="154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23" name="Oval 44"/>
            <p:cNvSpPr>
              <a:spLocks noChangeArrowheads="1"/>
            </p:cNvSpPr>
            <p:nvPr/>
          </p:nvSpPr>
          <p:spPr bwMode="auto">
            <a:xfrm>
              <a:off x="2436" y="2457"/>
              <a:ext cx="39" cy="39"/>
            </a:xfrm>
            <a:prstGeom prst="ellipse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24" name="Oval 45"/>
            <p:cNvSpPr>
              <a:spLocks noChangeArrowheads="1"/>
            </p:cNvSpPr>
            <p:nvPr/>
          </p:nvSpPr>
          <p:spPr bwMode="auto">
            <a:xfrm>
              <a:off x="2468" y="2393"/>
              <a:ext cx="39" cy="39"/>
            </a:xfrm>
            <a:prstGeom prst="ellipse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25" name="Oval 46"/>
            <p:cNvSpPr>
              <a:spLocks noChangeArrowheads="1"/>
            </p:cNvSpPr>
            <p:nvPr/>
          </p:nvSpPr>
          <p:spPr bwMode="auto">
            <a:xfrm>
              <a:off x="2436" y="2000"/>
              <a:ext cx="39" cy="38"/>
            </a:xfrm>
            <a:prstGeom prst="ellipse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26" name="Line 47"/>
            <p:cNvSpPr>
              <a:spLocks noChangeShapeType="1"/>
            </p:cNvSpPr>
            <p:nvPr/>
          </p:nvSpPr>
          <p:spPr bwMode="auto">
            <a:xfrm>
              <a:off x="2611" y="2404"/>
              <a:ext cx="154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27" name="Rectangle 48"/>
            <p:cNvSpPr>
              <a:spLocks noChangeArrowheads="1"/>
            </p:cNvSpPr>
            <p:nvPr/>
          </p:nvSpPr>
          <p:spPr bwMode="auto">
            <a:xfrm>
              <a:off x="2667" y="2853"/>
              <a:ext cx="39" cy="38"/>
            </a:xfrm>
            <a:prstGeom prst="rect">
              <a:avLst/>
            </a:prstGeom>
            <a:noFill/>
            <a:ln w="17463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28" name="Rectangle 49"/>
            <p:cNvSpPr>
              <a:spLocks noChangeArrowheads="1"/>
            </p:cNvSpPr>
            <p:nvPr/>
          </p:nvSpPr>
          <p:spPr bwMode="auto">
            <a:xfrm>
              <a:off x="2667" y="2373"/>
              <a:ext cx="39" cy="39"/>
            </a:xfrm>
            <a:prstGeom prst="rect">
              <a:avLst/>
            </a:prstGeom>
            <a:noFill/>
            <a:ln w="17463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29" name="Rectangle 50"/>
            <p:cNvSpPr>
              <a:spLocks noChangeArrowheads="1"/>
            </p:cNvSpPr>
            <p:nvPr/>
          </p:nvSpPr>
          <p:spPr bwMode="auto">
            <a:xfrm>
              <a:off x="2667" y="1920"/>
              <a:ext cx="39" cy="38"/>
            </a:xfrm>
            <a:prstGeom prst="rect">
              <a:avLst/>
            </a:prstGeom>
            <a:noFill/>
            <a:ln w="17463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30" name="Line 51"/>
            <p:cNvSpPr>
              <a:spLocks noChangeShapeType="1"/>
            </p:cNvSpPr>
            <p:nvPr/>
          </p:nvSpPr>
          <p:spPr bwMode="auto">
            <a:xfrm>
              <a:off x="2842" y="2459"/>
              <a:ext cx="154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31" name="Freeform 52"/>
            <p:cNvSpPr>
              <a:spLocks/>
            </p:cNvSpPr>
            <p:nvPr/>
          </p:nvSpPr>
          <p:spPr bwMode="auto">
            <a:xfrm>
              <a:off x="2897" y="2563"/>
              <a:ext cx="43" cy="43"/>
            </a:xfrm>
            <a:custGeom>
              <a:avLst/>
              <a:gdLst>
                <a:gd name="T0" fmla="*/ 22 w 43"/>
                <a:gd name="T1" fmla="*/ 0 h 43"/>
                <a:gd name="T2" fmla="*/ 43 w 43"/>
                <a:gd name="T3" fmla="*/ 43 h 43"/>
                <a:gd name="T4" fmla="*/ 0 w 43"/>
                <a:gd name="T5" fmla="*/ 43 h 43"/>
                <a:gd name="T6" fmla="*/ 22 w 43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43">
                  <a:moveTo>
                    <a:pt x="22" y="0"/>
                  </a:moveTo>
                  <a:lnTo>
                    <a:pt x="43" y="43"/>
                  </a:lnTo>
                  <a:lnTo>
                    <a:pt x="0" y="43"/>
                  </a:lnTo>
                  <a:lnTo>
                    <a:pt x="22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32" name="Freeform 53"/>
            <p:cNvSpPr>
              <a:spLocks/>
            </p:cNvSpPr>
            <p:nvPr/>
          </p:nvSpPr>
          <p:spPr bwMode="auto">
            <a:xfrm>
              <a:off x="2897" y="2313"/>
              <a:ext cx="43" cy="43"/>
            </a:xfrm>
            <a:custGeom>
              <a:avLst/>
              <a:gdLst>
                <a:gd name="T0" fmla="*/ 22 w 43"/>
                <a:gd name="T1" fmla="*/ 0 h 43"/>
                <a:gd name="T2" fmla="*/ 43 w 43"/>
                <a:gd name="T3" fmla="*/ 43 h 43"/>
                <a:gd name="T4" fmla="*/ 0 w 43"/>
                <a:gd name="T5" fmla="*/ 43 h 43"/>
                <a:gd name="T6" fmla="*/ 22 w 43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43">
                  <a:moveTo>
                    <a:pt x="22" y="0"/>
                  </a:moveTo>
                  <a:lnTo>
                    <a:pt x="43" y="43"/>
                  </a:lnTo>
                  <a:lnTo>
                    <a:pt x="0" y="43"/>
                  </a:lnTo>
                  <a:lnTo>
                    <a:pt x="22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33" name="Line 54"/>
            <p:cNvSpPr>
              <a:spLocks noChangeShapeType="1"/>
            </p:cNvSpPr>
            <p:nvPr/>
          </p:nvSpPr>
          <p:spPr bwMode="auto">
            <a:xfrm>
              <a:off x="3073" y="2542"/>
              <a:ext cx="154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34" name="Freeform 55"/>
            <p:cNvSpPr>
              <a:spLocks/>
            </p:cNvSpPr>
            <p:nvPr/>
          </p:nvSpPr>
          <p:spPr bwMode="auto">
            <a:xfrm>
              <a:off x="3128" y="2587"/>
              <a:ext cx="43" cy="43"/>
            </a:xfrm>
            <a:custGeom>
              <a:avLst/>
              <a:gdLst>
                <a:gd name="T0" fmla="*/ 0 w 43"/>
                <a:gd name="T1" fmla="*/ 0 h 43"/>
                <a:gd name="T2" fmla="*/ 43 w 43"/>
                <a:gd name="T3" fmla="*/ 0 h 43"/>
                <a:gd name="T4" fmla="*/ 22 w 43"/>
                <a:gd name="T5" fmla="*/ 43 h 43"/>
                <a:gd name="T6" fmla="*/ 0 w 43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43">
                  <a:moveTo>
                    <a:pt x="0" y="0"/>
                  </a:moveTo>
                  <a:lnTo>
                    <a:pt x="43" y="0"/>
                  </a:lnTo>
                  <a:lnTo>
                    <a:pt x="22" y="43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35" name="Freeform 56"/>
            <p:cNvSpPr>
              <a:spLocks/>
            </p:cNvSpPr>
            <p:nvPr/>
          </p:nvSpPr>
          <p:spPr bwMode="auto">
            <a:xfrm>
              <a:off x="3128" y="2455"/>
              <a:ext cx="43" cy="43"/>
            </a:xfrm>
            <a:custGeom>
              <a:avLst/>
              <a:gdLst>
                <a:gd name="T0" fmla="*/ 0 w 43"/>
                <a:gd name="T1" fmla="*/ 0 h 43"/>
                <a:gd name="T2" fmla="*/ 43 w 43"/>
                <a:gd name="T3" fmla="*/ 0 h 43"/>
                <a:gd name="T4" fmla="*/ 22 w 43"/>
                <a:gd name="T5" fmla="*/ 43 h 43"/>
                <a:gd name="T6" fmla="*/ 0 w 43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43">
                  <a:moveTo>
                    <a:pt x="0" y="0"/>
                  </a:moveTo>
                  <a:lnTo>
                    <a:pt x="43" y="0"/>
                  </a:lnTo>
                  <a:lnTo>
                    <a:pt x="22" y="43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36" name="Line 57"/>
            <p:cNvSpPr>
              <a:spLocks noChangeShapeType="1"/>
            </p:cNvSpPr>
            <p:nvPr/>
          </p:nvSpPr>
          <p:spPr bwMode="auto">
            <a:xfrm>
              <a:off x="1418" y="3654"/>
              <a:ext cx="1849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38" name="Rectangle 59"/>
            <p:cNvSpPr>
              <a:spLocks noChangeArrowheads="1"/>
            </p:cNvSpPr>
            <p:nvPr/>
          </p:nvSpPr>
          <p:spPr bwMode="auto">
            <a:xfrm rot="18900000">
              <a:off x="1118" y="3893"/>
              <a:ext cx="483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MIS Week 1</a:t>
              </a:r>
              <a:endParaRPr kumimoji="0" lang="en-US" alt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40" name="Rectangle 61"/>
            <p:cNvSpPr>
              <a:spLocks noChangeArrowheads="1"/>
            </p:cNvSpPr>
            <p:nvPr/>
          </p:nvSpPr>
          <p:spPr bwMode="auto">
            <a:xfrm rot="18900000">
              <a:off x="975" y="4049"/>
              <a:ext cx="885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MIS Week 1+AH 6809</a:t>
              </a:r>
              <a:endParaRPr kumimoji="0" lang="en-US" alt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42" name="Rectangle 63"/>
            <p:cNvSpPr>
              <a:spLocks noChangeArrowheads="1"/>
            </p:cNvSpPr>
            <p:nvPr/>
          </p:nvSpPr>
          <p:spPr bwMode="auto">
            <a:xfrm rot="18900000">
              <a:off x="1552" y="3911"/>
              <a:ext cx="454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MIS Week 24</a:t>
              </a:r>
              <a:endParaRPr kumimoji="0" lang="en-US" alt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44" name="Rectangle 65"/>
            <p:cNvSpPr>
              <a:spLocks noChangeArrowheads="1"/>
            </p:cNvSpPr>
            <p:nvPr/>
          </p:nvSpPr>
          <p:spPr bwMode="auto">
            <a:xfrm rot="18900000">
              <a:off x="1447" y="4078"/>
              <a:ext cx="779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MIS Week 24+AH6809</a:t>
              </a:r>
              <a:endParaRPr kumimoji="0" lang="en-US" alt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46" name="Rectangle 67"/>
            <p:cNvSpPr>
              <a:spLocks noChangeArrowheads="1"/>
            </p:cNvSpPr>
            <p:nvPr/>
          </p:nvSpPr>
          <p:spPr bwMode="auto">
            <a:xfrm rot="18900000">
              <a:off x="2036" y="3878"/>
              <a:ext cx="457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LIS Week 1</a:t>
              </a:r>
              <a:endParaRPr kumimoji="0" lang="en-US" alt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48" name="Rectangle 69"/>
            <p:cNvSpPr>
              <a:spLocks noChangeArrowheads="1"/>
            </p:cNvSpPr>
            <p:nvPr/>
          </p:nvSpPr>
          <p:spPr bwMode="auto">
            <a:xfrm rot="18900000">
              <a:off x="1929" y="4037"/>
              <a:ext cx="836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LIS Week 1+AH6809</a:t>
              </a:r>
              <a:endParaRPr kumimoji="0" lang="en-US" alt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50" name="Rectangle 71"/>
            <p:cNvSpPr>
              <a:spLocks noChangeArrowheads="1"/>
            </p:cNvSpPr>
            <p:nvPr/>
          </p:nvSpPr>
          <p:spPr bwMode="auto">
            <a:xfrm rot="18900000">
              <a:off x="2504" y="3911"/>
              <a:ext cx="504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LIS Week 24</a:t>
              </a:r>
              <a:endParaRPr kumimoji="0" lang="en-US" alt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52" name="Rectangle 73"/>
            <p:cNvSpPr>
              <a:spLocks noChangeArrowheads="1"/>
            </p:cNvSpPr>
            <p:nvPr/>
          </p:nvSpPr>
          <p:spPr bwMode="auto">
            <a:xfrm rot="18900000">
              <a:off x="2427" y="4094"/>
              <a:ext cx="756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LIS Week 24+AH6809</a:t>
              </a:r>
              <a:endParaRPr kumimoji="0" lang="en-US" alt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53" name="Line 74"/>
            <p:cNvSpPr>
              <a:spLocks noChangeShapeType="1"/>
            </p:cNvSpPr>
            <p:nvPr/>
          </p:nvSpPr>
          <p:spPr bwMode="auto">
            <a:xfrm flipV="1">
              <a:off x="1418" y="1806"/>
              <a:ext cx="0" cy="184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n w="3175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754" name="Line 75"/>
            <p:cNvSpPr>
              <a:spLocks noChangeShapeType="1"/>
            </p:cNvSpPr>
            <p:nvPr/>
          </p:nvSpPr>
          <p:spPr bwMode="auto">
            <a:xfrm flipH="1">
              <a:off x="1387" y="3654"/>
              <a:ext cx="3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55" name="Rectangle 76"/>
            <p:cNvSpPr>
              <a:spLocks noChangeArrowheads="1"/>
            </p:cNvSpPr>
            <p:nvPr/>
          </p:nvSpPr>
          <p:spPr bwMode="auto">
            <a:xfrm>
              <a:off x="1312" y="3606"/>
              <a:ext cx="40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kumimoji="0" lang="en-US" alt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56" name="Line 77"/>
            <p:cNvSpPr>
              <a:spLocks noChangeShapeType="1"/>
            </p:cNvSpPr>
            <p:nvPr/>
          </p:nvSpPr>
          <p:spPr bwMode="auto">
            <a:xfrm flipH="1">
              <a:off x="1387" y="3347"/>
              <a:ext cx="3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57" name="Rectangle 78"/>
            <p:cNvSpPr>
              <a:spLocks noChangeArrowheads="1"/>
            </p:cNvSpPr>
            <p:nvPr/>
          </p:nvSpPr>
          <p:spPr bwMode="auto">
            <a:xfrm>
              <a:off x="1270" y="3298"/>
              <a:ext cx="81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endParaRPr kumimoji="0" lang="en-US" alt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58" name="Line 79"/>
            <p:cNvSpPr>
              <a:spLocks noChangeShapeType="1"/>
            </p:cNvSpPr>
            <p:nvPr/>
          </p:nvSpPr>
          <p:spPr bwMode="auto">
            <a:xfrm flipH="1">
              <a:off x="1387" y="3039"/>
              <a:ext cx="3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59" name="Rectangle 80"/>
            <p:cNvSpPr>
              <a:spLocks noChangeArrowheads="1"/>
            </p:cNvSpPr>
            <p:nvPr/>
          </p:nvSpPr>
          <p:spPr bwMode="auto">
            <a:xfrm>
              <a:off x="1270" y="2991"/>
              <a:ext cx="81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20</a:t>
              </a:r>
              <a:endParaRPr kumimoji="0" lang="en-US" alt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60" name="Line 81"/>
            <p:cNvSpPr>
              <a:spLocks noChangeShapeType="1"/>
            </p:cNvSpPr>
            <p:nvPr/>
          </p:nvSpPr>
          <p:spPr bwMode="auto">
            <a:xfrm flipH="1">
              <a:off x="1387" y="2730"/>
              <a:ext cx="3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61" name="Rectangle 82"/>
            <p:cNvSpPr>
              <a:spLocks noChangeArrowheads="1"/>
            </p:cNvSpPr>
            <p:nvPr/>
          </p:nvSpPr>
          <p:spPr bwMode="auto">
            <a:xfrm>
              <a:off x="1270" y="2682"/>
              <a:ext cx="81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30</a:t>
              </a:r>
              <a:endParaRPr kumimoji="0" lang="en-US" alt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62" name="Line 83"/>
            <p:cNvSpPr>
              <a:spLocks noChangeShapeType="1"/>
            </p:cNvSpPr>
            <p:nvPr/>
          </p:nvSpPr>
          <p:spPr bwMode="auto">
            <a:xfrm flipH="1">
              <a:off x="1387" y="2423"/>
              <a:ext cx="3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63" name="Rectangle 84"/>
            <p:cNvSpPr>
              <a:spLocks noChangeArrowheads="1"/>
            </p:cNvSpPr>
            <p:nvPr/>
          </p:nvSpPr>
          <p:spPr bwMode="auto">
            <a:xfrm>
              <a:off x="1270" y="2374"/>
              <a:ext cx="81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40</a:t>
              </a:r>
              <a:endParaRPr kumimoji="0" lang="en-US" alt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64" name="Line 85"/>
            <p:cNvSpPr>
              <a:spLocks noChangeShapeType="1"/>
            </p:cNvSpPr>
            <p:nvPr/>
          </p:nvSpPr>
          <p:spPr bwMode="auto">
            <a:xfrm flipH="1">
              <a:off x="1387" y="2115"/>
              <a:ext cx="3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65" name="Rectangle 86"/>
            <p:cNvSpPr>
              <a:spLocks noChangeArrowheads="1"/>
            </p:cNvSpPr>
            <p:nvPr/>
          </p:nvSpPr>
          <p:spPr bwMode="auto">
            <a:xfrm>
              <a:off x="1270" y="2067"/>
              <a:ext cx="81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50</a:t>
              </a:r>
              <a:endParaRPr kumimoji="0" lang="en-US" alt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66" name="Line 87"/>
            <p:cNvSpPr>
              <a:spLocks noChangeShapeType="1"/>
            </p:cNvSpPr>
            <p:nvPr/>
          </p:nvSpPr>
          <p:spPr bwMode="auto">
            <a:xfrm flipH="1">
              <a:off x="1387" y="1806"/>
              <a:ext cx="3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67" name="Rectangle 88"/>
            <p:cNvSpPr>
              <a:spLocks noChangeArrowheads="1"/>
            </p:cNvSpPr>
            <p:nvPr/>
          </p:nvSpPr>
          <p:spPr bwMode="auto">
            <a:xfrm>
              <a:off x="1270" y="1758"/>
              <a:ext cx="81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60</a:t>
              </a:r>
              <a:endParaRPr kumimoji="0" lang="en-US" alt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68" name="Line 89"/>
            <p:cNvSpPr>
              <a:spLocks noChangeShapeType="1"/>
            </p:cNvSpPr>
            <p:nvPr/>
          </p:nvSpPr>
          <p:spPr bwMode="auto">
            <a:xfrm>
              <a:off x="1476" y="2186"/>
              <a:ext cx="309" cy="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69" name="Line 90"/>
            <p:cNvSpPr>
              <a:spLocks noChangeShapeType="1"/>
            </p:cNvSpPr>
            <p:nvPr/>
          </p:nvSpPr>
          <p:spPr bwMode="auto">
            <a:xfrm flipV="1">
              <a:off x="1881" y="2186"/>
              <a:ext cx="327" cy="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0" name="Rectangle 91"/>
            <p:cNvSpPr>
              <a:spLocks noChangeArrowheads="1"/>
            </p:cNvSpPr>
            <p:nvPr/>
          </p:nvSpPr>
          <p:spPr bwMode="auto">
            <a:xfrm>
              <a:off x="1610" y="2073"/>
              <a:ext cx="66" cy="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*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71" name="Rectangle 92"/>
            <p:cNvSpPr>
              <a:spLocks noChangeArrowheads="1"/>
            </p:cNvSpPr>
            <p:nvPr/>
          </p:nvSpPr>
          <p:spPr bwMode="auto">
            <a:xfrm>
              <a:off x="1997" y="2073"/>
              <a:ext cx="66" cy="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*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72" name="Rectangle 93"/>
            <p:cNvSpPr>
              <a:spLocks noChangeArrowheads="1"/>
            </p:cNvSpPr>
            <p:nvPr/>
          </p:nvSpPr>
          <p:spPr bwMode="auto">
            <a:xfrm rot="16200000">
              <a:off x="745" y="2659"/>
              <a:ext cx="658" cy="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TNF</a:t>
              </a:r>
              <a:r>
                <a:rPr kumimoji="0" lang="en-US" altLang="en-US" sz="120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l-GR" altLang="en-US" sz="120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α</a:t>
              </a:r>
              <a:r>
                <a:rPr kumimoji="0" lang="en-GB" altLang="en-US" sz="120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GB" altLang="en-US" sz="1200" i="0" u="none" strike="noStrike" cap="none" normalizeH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ng</a:t>
              </a:r>
              <a:r>
                <a:rPr kumimoji="0" lang="en-GB" altLang="en-US" sz="1200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/ml</a:t>
              </a:r>
              <a:endParaRPr kumimoji="0" lang="en-US" altLang="en-US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" name="Group 6"/>
          <p:cNvGrpSpPr>
            <a:grpSpLocks noChangeAspect="1"/>
          </p:cNvGrpSpPr>
          <p:nvPr/>
        </p:nvGrpSpPr>
        <p:grpSpPr bwMode="auto">
          <a:xfrm>
            <a:off x="768339" y="5978669"/>
            <a:ext cx="3024188" cy="2898775"/>
            <a:chOff x="660" y="3904"/>
            <a:chExt cx="1905" cy="1826"/>
          </a:xfrm>
        </p:grpSpPr>
        <p:sp>
          <p:nvSpPr>
            <p:cNvPr id="3" name="AutoShape 5"/>
            <p:cNvSpPr>
              <a:spLocks noChangeAspect="1" noChangeArrowheads="1" noTextEdit="1"/>
            </p:cNvSpPr>
            <p:nvPr/>
          </p:nvSpPr>
          <p:spPr bwMode="auto">
            <a:xfrm>
              <a:off x="660" y="3904"/>
              <a:ext cx="1905" cy="1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" name="Rectangle 7"/>
            <p:cNvSpPr>
              <a:spLocks noChangeArrowheads="1"/>
            </p:cNvSpPr>
            <p:nvPr/>
          </p:nvSpPr>
          <p:spPr bwMode="auto">
            <a:xfrm>
              <a:off x="1067" y="4137"/>
              <a:ext cx="1257" cy="1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Line 8"/>
            <p:cNvSpPr>
              <a:spLocks noChangeShapeType="1"/>
            </p:cNvSpPr>
            <p:nvPr/>
          </p:nvSpPr>
          <p:spPr bwMode="auto">
            <a:xfrm>
              <a:off x="1119" y="4396"/>
              <a:ext cx="209" cy="0"/>
            </a:xfrm>
            <a:prstGeom prst="line">
              <a:avLst/>
            </a:prstGeom>
            <a:noFill/>
            <a:ln w="14288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n>
                  <a:solidFill>
                    <a:srgbClr val="FF0000"/>
                  </a:solidFill>
                </a:ln>
              </a:endParaRPr>
            </a:p>
          </p:txBody>
        </p:sp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>
              <a:off x="1207" y="4602"/>
              <a:ext cx="31" cy="31"/>
            </a:xfrm>
            <a:prstGeom prst="rect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>
              <a:off x="1258" y="4564"/>
              <a:ext cx="32" cy="31"/>
            </a:xfrm>
            <a:prstGeom prst="rect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>
              <a:off x="1155" y="4556"/>
              <a:ext cx="31" cy="31"/>
            </a:xfrm>
            <a:prstGeom prst="rect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1207" y="4532"/>
              <a:ext cx="31" cy="31"/>
            </a:xfrm>
            <a:prstGeom prst="rect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Rectangle 13"/>
            <p:cNvSpPr>
              <a:spLocks noChangeArrowheads="1"/>
            </p:cNvSpPr>
            <p:nvPr/>
          </p:nvSpPr>
          <p:spPr bwMode="auto">
            <a:xfrm>
              <a:off x="1155" y="4490"/>
              <a:ext cx="31" cy="31"/>
            </a:xfrm>
            <a:prstGeom prst="rect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1207" y="4422"/>
              <a:ext cx="31" cy="31"/>
            </a:xfrm>
            <a:prstGeom prst="rect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Rectangle 15"/>
            <p:cNvSpPr>
              <a:spLocks noChangeArrowheads="1"/>
            </p:cNvSpPr>
            <p:nvPr/>
          </p:nvSpPr>
          <p:spPr bwMode="auto">
            <a:xfrm>
              <a:off x="1258" y="4382"/>
              <a:ext cx="32" cy="32"/>
            </a:xfrm>
            <a:prstGeom prst="rect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Rectangle 16"/>
            <p:cNvSpPr>
              <a:spLocks noChangeArrowheads="1"/>
            </p:cNvSpPr>
            <p:nvPr/>
          </p:nvSpPr>
          <p:spPr bwMode="auto">
            <a:xfrm>
              <a:off x="1207" y="4357"/>
              <a:ext cx="31" cy="31"/>
            </a:xfrm>
            <a:prstGeom prst="rect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Rectangle 17"/>
            <p:cNvSpPr>
              <a:spLocks noChangeArrowheads="1"/>
            </p:cNvSpPr>
            <p:nvPr/>
          </p:nvSpPr>
          <p:spPr bwMode="auto">
            <a:xfrm>
              <a:off x="1207" y="4232"/>
              <a:ext cx="31" cy="31"/>
            </a:xfrm>
            <a:prstGeom prst="rect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Rectangle 18"/>
            <p:cNvSpPr>
              <a:spLocks noChangeArrowheads="1"/>
            </p:cNvSpPr>
            <p:nvPr/>
          </p:nvSpPr>
          <p:spPr bwMode="auto">
            <a:xfrm>
              <a:off x="1258" y="4227"/>
              <a:ext cx="32" cy="31"/>
            </a:xfrm>
            <a:prstGeom prst="rect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Rectangle 19"/>
            <p:cNvSpPr>
              <a:spLocks noChangeArrowheads="1"/>
            </p:cNvSpPr>
            <p:nvPr/>
          </p:nvSpPr>
          <p:spPr bwMode="auto">
            <a:xfrm>
              <a:off x="1155" y="4213"/>
              <a:ext cx="31" cy="31"/>
            </a:xfrm>
            <a:prstGeom prst="rect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" name="Rectangle 20"/>
            <p:cNvSpPr>
              <a:spLocks noChangeArrowheads="1"/>
            </p:cNvSpPr>
            <p:nvPr/>
          </p:nvSpPr>
          <p:spPr bwMode="auto">
            <a:xfrm>
              <a:off x="1233" y="4183"/>
              <a:ext cx="31" cy="31"/>
            </a:xfrm>
            <a:prstGeom prst="rect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" name="Rectangle 21"/>
            <p:cNvSpPr>
              <a:spLocks noChangeArrowheads="1"/>
            </p:cNvSpPr>
            <p:nvPr/>
          </p:nvSpPr>
          <p:spPr bwMode="auto">
            <a:xfrm>
              <a:off x="1207" y="4164"/>
              <a:ext cx="31" cy="31"/>
            </a:xfrm>
            <a:prstGeom prst="rect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" name="Line 22"/>
            <p:cNvSpPr>
              <a:spLocks noChangeShapeType="1"/>
            </p:cNvSpPr>
            <p:nvPr/>
          </p:nvSpPr>
          <p:spPr bwMode="auto">
            <a:xfrm>
              <a:off x="1435" y="4931"/>
              <a:ext cx="209" cy="0"/>
            </a:xfrm>
            <a:prstGeom prst="line">
              <a:avLst/>
            </a:prstGeom>
            <a:noFill/>
            <a:ln w="14288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" name="Freeform 23"/>
            <p:cNvSpPr>
              <a:spLocks/>
            </p:cNvSpPr>
            <p:nvPr/>
          </p:nvSpPr>
          <p:spPr bwMode="auto">
            <a:xfrm>
              <a:off x="1522" y="5080"/>
              <a:ext cx="35" cy="35"/>
            </a:xfrm>
            <a:custGeom>
              <a:avLst/>
              <a:gdLst>
                <a:gd name="T0" fmla="*/ 18 w 35"/>
                <a:gd name="T1" fmla="*/ 0 h 35"/>
                <a:gd name="T2" fmla="*/ 35 w 35"/>
                <a:gd name="T3" fmla="*/ 35 h 35"/>
                <a:gd name="T4" fmla="*/ 0 w 35"/>
                <a:gd name="T5" fmla="*/ 35 h 35"/>
                <a:gd name="T6" fmla="*/ 18 w 35"/>
                <a:gd name="T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5">
                  <a:moveTo>
                    <a:pt x="18" y="0"/>
                  </a:moveTo>
                  <a:lnTo>
                    <a:pt x="35" y="35"/>
                  </a:lnTo>
                  <a:lnTo>
                    <a:pt x="0" y="35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" name="Freeform 24"/>
            <p:cNvSpPr>
              <a:spLocks/>
            </p:cNvSpPr>
            <p:nvPr/>
          </p:nvSpPr>
          <p:spPr bwMode="auto">
            <a:xfrm>
              <a:off x="1574" y="5054"/>
              <a:ext cx="35" cy="35"/>
            </a:xfrm>
            <a:custGeom>
              <a:avLst/>
              <a:gdLst>
                <a:gd name="T0" fmla="*/ 18 w 35"/>
                <a:gd name="T1" fmla="*/ 0 h 35"/>
                <a:gd name="T2" fmla="*/ 35 w 35"/>
                <a:gd name="T3" fmla="*/ 35 h 35"/>
                <a:gd name="T4" fmla="*/ 0 w 35"/>
                <a:gd name="T5" fmla="*/ 35 h 35"/>
                <a:gd name="T6" fmla="*/ 18 w 35"/>
                <a:gd name="T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5">
                  <a:moveTo>
                    <a:pt x="18" y="0"/>
                  </a:moveTo>
                  <a:lnTo>
                    <a:pt x="35" y="35"/>
                  </a:lnTo>
                  <a:lnTo>
                    <a:pt x="0" y="35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25"/>
            <p:cNvSpPr>
              <a:spLocks/>
            </p:cNvSpPr>
            <p:nvPr/>
          </p:nvSpPr>
          <p:spPr bwMode="auto">
            <a:xfrm>
              <a:off x="1522" y="4983"/>
              <a:ext cx="35" cy="35"/>
            </a:xfrm>
            <a:custGeom>
              <a:avLst/>
              <a:gdLst>
                <a:gd name="T0" fmla="*/ 18 w 35"/>
                <a:gd name="T1" fmla="*/ 0 h 35"/>
                <a:gd name="T2" fmla="*/ 35 w 35"/>
                <a:gd name="T3" fmla="*/ 35 h 35"/>
                <a:gd name="T4" fmla="*/ 0 w 35"/>
                <a:gd name="T5" fmla="*/ 35 h 35"/>
                <a:gd name="T6" fmla="*/ 18 w 35"/>
                <a:gd name="T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5">
                  <a:moveTo>
                    <a:pt x="18" y="0"/>
                  </a:moveTo>
                  <a:lnTo>
                    <a:pt x="35" y="35"/>
                  </a:lnTo>
                  <a:lnTo>
                    <a:pt x="0" y="35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" name="Freeform 26"/>
            <p:cNvSpPr>
              <a:spLocks/>
            </p:cNvSpPr>
            <p:nvPr/>
          </p:nvSpPr>
          <p:spPr bwMode="auto">
            <a:xfrm>
              <a:off x="1470" y="4970"/>
              <a:ext cx="35" cy="35"/>
            </a:xfrm>
            <a:custGeom>
              <a:avLst/>
              <a:gdLst>
                <a:gd name="T0" fmla="*/ 18 w 35"/>
                <a:gd name="T1" fmla="*/ 0 h 35"/>
                <a:gd name="T2" fmla="*/ 35 w 35"/>
                <a:gd name="T3" fmla="*/ 35 h 35"/>
                <a:gd name="T4" fmla="*/ 0 w 35"/>
                <a:gd name="T5" fmla="*/ 35 h 35"/>
                <a:gd name="T6" fmla="*/ 18 w 35"/>
                <a:gd name="T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5">
                  <a:moveTo>
                    <a:pt x="18" y="0"/>
                  </a:moveTo>
                  <a:lnTo>
                    <a:pt x="35" y="35"/>
                  </a:lnTo>
                  <a:lnTo>
                    <a:pt x="0" y="35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Freeform 27"/>
            <p:cNvSpPr>
              <a:spLocks/>
            </p:cNvSpPr>
            <p:nvPr/>
          </p:nvSpPr>
          <p:spPr bwMode="auto">
            <a:xfrm>
              <a:off x="1522" y="4915"/>
              <a:ext cx="35" cy="35"/>
            </a:xfrm>
            <a:custGeom>
              <a:avLst/>
              <a:gdLst>
                <a:gd name="T0" fmla="*/ 18 w 35"/>
                <a:gd name="T1" fmla="*/ 0 h 35"/>
                <a:gd name="T2" fmla="*/ 35 w 35"/>
                <a:gd name="T3" fmla="*/ 35 h 35"/>
                <a:gd name="T4" fmla="*/ 0 w 35"/>
                <a:gd name="T5" fmla="*/ 35 h 35"/>
                <a:gd name="T6" fmla="*/ 18 w 35"/>
                <a:gd name="T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5">
                  <a:moveTo>
                    <a:pt x="18" y="0"/>
                  </a:moveTo>
                  <a:lnTo>
                    <a:pt x="35" y="35"/>
                  </a:lnTo>
                  <a:lnTo>
                    <a:pt x="0" y="35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Freeform 28"/>
            <p:cNvSpPr>
              <a:spLocks/>
            </p:cNvSpPr>
            <p:nvPr/>
          </p:nvSpPr>
          <p:spPr bwMode="auto">
            <a:xfrm>
              <a:off x="1522" y="4811"/>
              <a:ext cx="35" cy="35"/>
            </a:xfrm>
            <a:custGeom>
              <a:avLst/>
              <a:gdLst>
                <a:gd name="T0" fmla="*/ 18 w 35"/>
                <a:gd name="T1" fmla="*/ 0 h 35"/>
                <a:gd name="T2" fmla="*/ 35 w 35"/>
                <a:gd name="T3" fmla="*/ 35 h 35"/>
                <a:gd name="T4" fmla="*/ 0 w 35"/>
                <a:gd name="T5" fmla="*/ 35 h 35"/>
                <a:gd name="T6" fmla="*/ 18 w 35"/>
                <a:gd name="T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5">
                  <a:moveTo>
                    <a:pt x="18" y="0"/>
                  </a:moveTo>
                  <a:lnTo>
                    <a:pt x="35" y="35"/>
                  </a:lnTo>
                  <a:lnTo>
                    <a:pt x="0" y="35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" name="Freeform 29"/>
            <p:cNvSpPr>
              <a:spLocks/>
            </p:cNvSpPr>
            <p:nvPr/>
          </p:nvSpPr>
          <p:spPr bwMode="auto">
            <a:xfrm>
              <a:off x="1470" y="4792"/>
              <a:ext cx="35" cy="35"/>
            </a:xfrm>
            <a:custGeom>
              <a:avLst/>
              <a:gdLst>
                <a:gd name="T0" fmla="*/ 18 w 35"/>
                <a:gd name="T1" fmla="*/ 0 h 35"/>
                <a:gd name="T2" fmla="*/ 35 w 35"/>
                <a:gd name="T3" fmla="*/ 35 h 35"/>
                <a:gd name="T4" fmla="*/ 0 w 35"/>
                <a:gd name="T5" fmla="*/ 35 h 35"/>
                <a:gd name="T6" fmla="*/ 18 w 35"/>
                <a:gd name="T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5">
                  <a:moveTo>
                    <a:pt x="18" y="0"/>
                  </a:moveTo>
                  <a:lnTo>
                    <a:pt x="35" y="35"/>
                  </a:lnTo>
                  <a:lnTo>
                    <a:pt x="0" y="35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Freeform 30"/>
            <p:cNvSpPr>
              <a:spLocks/>
            </p:cNvSpPr>
            <p:nvPr/>
          </p:nvSpPr>
          <p:spPr bwMode="auto">
            <a:xfrm>
              <a:off x="1522" y="4704"/>
              <a:ext cx="35" cy="34"/>
            </a:xfrm>
            <a:custGeom>
              <a:avLst/>
              <a:gdLst>
                <a:gd name="T0" fmla="*/ 18 w 35"/>
                <a:gd name="T1" fmla="*/ 0 h 34"/>
                <a:gd name="T2" fmla="*/ 35 w 35"/>
                <a:gd name="T3" fmla="*/ 34 h 34"/>
                <a:gd name="T4" fmla="*/ 0 w 35"/>
                <a:gd name="T5" fmla="*/ 34 h 34"/>
                <a:gd name="T6" fmla="*/ 18 w 35"/>
                <a:gd name="T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4">
                  <a:moveTo>
                    <a:pt x="18" y="0"/>
                  </a:moveTo>
                  <a:lnTo>
                    <a:pt x="35" y="34"/>
                  </a:lnTo>
                  <a:lnTo>
                    <a:pt x="0" y="34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Line 31"/>
            <p:cNvSpPr>
              <a:spLocks noChangeShapeType="1"/>
            </p:cNvSpPr>
            <p:nvPr/>
          </p:nvSpPr>
          <p:spPr bwMode="auto">
            <a:xfrm>
              <a:off x="1751" y="4871"/>
              <a:ext cx="209" cy="0"/>
            </a:xfrm>
            <a:prstGeom prst="line">
              <a:avLst/>
            </a:prstGeom>
            <a:noFill/>
            <a:ln w="14288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32"/>
            <p:cNvSpPr>
              <a:spLocks/>
            </p:cNvSpPr>
            <p:nvPr/>
          </p:nvSpPr>
          <p:spPr bwMode="auto">
            <a:xfrm>
              <a:off x="1838" y="5205"/>
              <a:ext cx="35" cy="34"/>
            </a:xfrm>
            <a:custGeom>
              <a:avLst/>
              <a:gdLst>
                <a:gd name="T0" fmla="*/ 18 w 35"/>
                <a:gd name="T1" fmla="*/ 0 h 34"/>
                <a:gd name="T2" fmla="*/ 35 w 35"/>
                <a:gd name="T3" fmla="*/ 17 h 34"/>
                <a:gd name="T4" fmla="*/ 18 w 35"/>
                <a:gd name="T5" fmla="*/ 34 h 34"/>
                <a:gd name="T6" fmla="*/ 0 w 35"/>
                <a:gd name="T7" fmla="*/ 17 h 34"/>
                <a:gd name="T8" fmla="*/ 18 w 35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4">
                  <a:moveTo>
                    <a:pt x="18" y="0"/>
                  </a:moveTo>
                  <a:lnTo>
                    <a:pt x="35" y="17"/>
                  </a:lnTo>
                  <a:lnTo>
                    <a:pt x="18" y="34"/>
                  </a:lnTo>
                  <a:lnTo>
                    <a:pt x="0" y="17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33"/>
            <p:cNvSpPr>
              <a:spLocks/>
            </p:cNvSpPr>
            <p:nvPr/>
          </p:nvSpPr>
          <p:spPr bwMode="auto">
            <a:xfrm>
              <a:off x="1838" y="4896"/>
              <a:ext cx="35" cy="35"/>
            </a:xfrm>
            <a:custGeom>
              <a:avLst/>
              <a:gdLst>
                <a:gd name="T0" fmla="*/ 18 w 35"/>
                <a:gd name="T1" fmla="*/ 0 h 35"/>
                <a:gd name="T2" fmla="*/ 35 w 35"/>
                <a:gd name="T3" fmla="*/ 18 h 35"/>
                <a:gd name="T4" fmla="*/ 18 w 35"/>
                <a:gd name="T5" fmla="*/ 35 h 35"/>
                <a:gd name="T6" fmla="*/ 0 w 35"/>
                <a:gd name="T7" fmla="*/ 18 h 35"/>
                <a:gd name="T8" fmla="*/ 18 w 35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5">
                  <a:moveTo>
                    <a:pt x="18" y="0"/>
                  </a:moveTo>
                  <a:lnTo>
                    <a:pt x="35" y="18"/>
                  </a:lnTo>
                  <a:lnTo>
                    <a:pt x="18" y="35"/>
                  </a:lnTo>
                  <a:lnTo>
                    <a:pt x="0" y="18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Freeform 34"/>
            <p:cNvSpPr>
              <a:spLocks/>
            </p:cNvSpPr>
            <p:nvPr/>
          </p:nvSpPr>
          <p:spPr bwMode="auto">
            <a:xfrm>
              <a:off x="1838" y="4834"/>
              <a:ext cx="35" cy="35"/>
            </a:xfrm>
            <a:custGeom>
              <a:avLst/>
              <a:gdLst>
                <a:gd name="T0" fmla="*/ 18 w 35"/>
                <a:gd name="T1" fmla="*/ 0 h 35"/>
                <a:gd name="T2" fmla="*/ 35 w 35"/>
                <a:gd name="T3" fmla="*/ 18 h 35"/>
                <a:gd name="T4" fmla="*/ 18 w 35"/>
                <a:gd name="T5" fmla="*/ 35 h 35"/>
                <a:gd name="T6" fmla="*/ 0 w 35"/>
                <a:gd name="T7" fmla="*/ 18 h 35"/>
                <a:gd name="T8" fmla="*/ 18 w 35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5">
                  <a:moveTo>
                    <a:pt x="18" y="0"/>
                  </a:moveTo>
                  <a:lnTo>
                    <a:pt x="35" y="18"/>
                  </a:lnTo>
                  <a:lnTo>
                    <a:pt x="18" y="35"/>
                  </a:lnTo>
                  <a:lnTo>
                    <a:pt x="0" y="18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24" name="Freeform 35"/>
            <p:cNvSpPr>
              <a:spLocks/>
            </p:cNvSpPr>
            <p:nvPr/>
          </p:nvSpPr>
          <p:spPr bwMode="auto">
            <a:xfrm>
              <a:off x="1890" y="4816"/>
              <a:ext cx="35" cy="35"/>
            </a:xfrm>
            <a:custGeom>
              <a:avLst/>
              <a:gdLst>
                <a:gd name="T0" fmla="*/ 17 w 35"/>
                <a:gd name="T1" fmla="*/ 0 h 35"/>
                <a:gd name="T2" fmla="*/ 35 w 35"/>
                <a:gd name="T3" fmla="*/ 18 h 35"/>
                <a:gd name="T4" fmla="*/ 17 w 35"/>
                <a:gd name="T5" fmla="*/ 35 h 35"/>
                <a:gd name="T6" fmla="*/ 0 w 35"/>
                <a:gd name="T7" fmla="*/ 18 h 35"/>
                <a:gd name="T8" fmla="*/ 17 w 35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5">
                  <a:moveTo>
                    <a:pt x="17" y="0"/>
                  </a:moveTo>
                  <a:lnTo>
                    <a:pt x="35" y="18"/>
                  </a:lnTo>
                  <a:lnTo>
                    <a:pt x="17" y="35"/>
                  </a:lnTo>
                  <a:lnTo>
                    <a:pt x="0" y="18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25" name="Freeform 36"/>
            <p:cNvSpPr>
              <a:spLocks/>
            </p:cNvSpPr>
            <p:nvPr/>
          </p:nvSpPr>
          <p:spPr bwMode="auto">
            <a:xfrm>
              <a:off x="1786" y="4805"/>
              <a:ext cx="35" cy="35"/>
            </a:xfrm>
            <a:custGeom>
              <a:avLst/>
              <a:gdLst>
                <a:gd name="T0" fmla="*/ 18 w 35"/>
                <a:gd name="T1" fmla="*/ 0 h 35"/>
                <a:gd name="T2" fmla="*/ 35 w 35"/>
                <a:gd name="T3" fmla="*/ 18 h 35"/>
                <a:gd name="T4" fmla="*/ 18 w 35"/>
                <a:gd name="T5" fmla="*/ 35 h 35"/>
                <a:gd name="T6" fmla="*/ 0 w 35"/>
                <a:gd name="T7" fmla="*/ 18 h 35"/>
                <a:gd name="T8" fmla="*/ 18 w 35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5">
                  <a:moveTo>
                    <a:pt x="18" y="0"/>
                  </a:moveTo>
                  <a:lnTo>
                    <a:pt x="35" y="18"/>
                  </a:lnTo>
                  <a:lnTo>
                    <a:pt x="18" y="35"/>
                  </a:lnTo>
                  <a:lnTo>
                    <a:pt x="0" y="18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28" name="Freeform 37"/>
            <p:cNvSpPr>
              <a:spLocks/>
            </p:cNvSpPr>
            <p:nvPr/>
          </p:nvSpPr>
          <p:spPr bwMode="auto">
            <a:xfrm>
              <a:off x="1838" y="4710"/>
              <a:ext cx="35" cy="35"/>
            </a:xfrm>
            <a:custGeom>
              <a:avLst/>
              <a:gdLst>
                <a:gd name="T0" fmla="*/ 18 w 35"/>
                <a:gd name="T1" fmla="*/ 0 h 35"/>
                <a:gd name="T2" fmla="*/ 35 w 35"/>
                <a:gd name="T3" fmla="*/ 17 h 35"/>
                <a:gd name="T4" fmla="*/ 18 w 35"/>
                <a:gd name="T5" fmla="*/ 35 h 35"/>
                <a:gd name="T6" fmla="*/ 0 w 35"/>
                <a:gd name="T7" fmla="*/ 17 h 35"/>
                <a:gd name="T8" fmla="*/ 18 w 35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5">
                  <a:moveTo>
                    <a:pt x="18" y="0"/>
                  </a:moveTo>
                  <a:lnTo>
                    <a:pt x="35" y="17"/>
                  </a:lnTo>
                  <a:lnTo>
                    <a:pt x="18" y="35"/>
                  </a:lnTo>
                  <a:lnTo>
                    <a:pt x="0" y="17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29" name="Freeform 38"/>
            <p:cNvSpPr>
              <a:spLocks/>
            </p:cNvSpPr>
            <p:nvPr/>
          </p:nvSpPr>
          <p:spPr bwMode="auto">
            <a:xfrm>
              <a:off x="1786" y="4707"/>
              <a:ext cx="35" cy="35"/>
            </a:xfrm>
            <a:custGeom>
              <a:avLst/>
              <a:gdLst>
                <a:gd name="T0" fmla="*/ 18 w 35"/>
                <a:gd name="T1" fmla="*/ 0 h 35"/>
                <a:gd name="T2" fmla="*/ 35 w 35"/>
                <a:gd name="T3" fmla="*/ 18 h 35"/>
                <a:gd name="T4" fmla="*/ 18 w 35"/>
                <a:gd name="T5" fmla="*/ 35 h 35"/>
                <a:gd name="T6" fmla="*/ 0 w 35"/>
                <a:gd name="T7" fmla="*/ 18 h 35"/>
                <a:gd name="T8" fmla="*/ 18 w 35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5">
                  <a:moveTo>
                    <a:pt x="18" y="0"/>
                  </a:moveTo>
                  <a:lnTo>
                    <a:pt x="35" y="18"/>
                  </a:lnTo>
                  <a:lnTo>
                    <a:pt x="18" y="35"/>
                  </a:lnTo>
                  <a:lnTo>
                    <a:pt x="0" y="18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30" name="Line 39"/>
            <p:cNvSpPr>
              <a:spLocks noChangeShapeType="1"/>
            </p:cNvSpPr>
            <p:nvPr/>
          </p:nvSpPr>
          <p:spPr bwMode="auto">
            <a:xfrm>
              <a:off x="2067" y="4868"/>
              <a:ext cx="209" cy="0"/>
            </a:xfrm>
            <a:prstGeom prst="line">
              <a:avLst/>
            </a:prstGeom>
            <a:noFill/>
            <a:ln w="14288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31" name="Oval 40"/>
            <p:cNvSpPr>
              <a:spLocks noChangeArrowheads="1"/>
            </p:cNvSpPr>
            <p:nvPr/>
          </p:nvSpPr>
          <p:spPr bwMode="auto">
            <a:xfrm>
              <a:off x="2154" y="5070"/>
              <a:ext cx="31" cy="31"/>
            </a:xfrm>
            <a:prstGeom prst="ellipse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32" name="Oval 41"/>
            <p:cNvSpPr>
              <a:spLocks noChangeArrowheads="1"/>
            </p:cNvSpPr>
            <p:nvPr/>
          </p:nvSpPr>
          <p:spPr bwMode="auto">
            <a:xfrm>
              <a:off x="2206" y="5030"/>
              <a:ext cx="32" cy="31"/>
            </a:xfrm>
            <a:prstGeom prst="ellipse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33" name="Oval 42"/>
            <p:cNvSpPr>
              <a:spLocks noChangeArrowheads="1"/>
            </p:cNvSpPr>
            <p:nvPr/>
          </p:nvSpPr>
          <p:spPr bwMode="auto">
            <a:xfrm>
              <a:off x="2102" y="5018"/>
              <a:ext cx="31" cy="31"/>
            </a:xfrm>
            <a:prstGeom prst="ellipse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34" name="Oval 43"/>
            <p:cNvSpPr>
              <a:spLocks noChangeArrowheads="1"/>
            </p:cNvSpPr>
            <p:nvPr/>
          </p:nvSpPr>
          <p:spPr bwMode="auto">
            <a:xfrm>
              <a:off x="2154" y="5013"/>
              <a:ext cx="31" cy="31"/>
            </a:xfrm>
            <a:prstGeom prst="ellipse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35" name="Oval 44"/>
            <p:cNvSpPr>
              <a:spLocks noChangeArrowheads="1"/>
            </p:cNvSpPr>
            <p:nvPr/>
          </p:nvSpPr>
          <p:spPr bwMode="auto">
            <a:xfrm>
              <a:off x="2154" y="4871"/>
              <a:ext cx="31" cy="32"/>
            </a:xfrm>
            <a:prstGeom prst="ellipse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36" name="Oval 45"/>
            <p:cNvSpPr>
              <a:spLocks noChangeArrowheads="1"/>
            </p:cNvSpPr>
            <p:nvPr/>
          </p:nvSpPr>
          <p:spPr bwMode="auto">
            <a:xfrm>
              <a:off x="2206" y="4823"/>
              <a:ext cx="32" cy="31"/>
            </a:xfrm>
            <a:prstGeom prst="ellipse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37" name="Oval 46"/>
            <p:cNvSpPr>
              <a:spLocks noChangeArrowheads="1"/>
            </p:cNvSpPr>
            <p:nvPr/>
          </p:nvSpPr>
          <p:spPr bwMode="auto">
            <a:xfrm>
              <a:off x="2154" y="4683"/>
              <a:ext cx="31" cy="31"/>
            </a:xfrm>
            <a:prstGeom prst="ellipse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38" name="Oval 47"/>
            <p:cNvSpPr>
              <a:spLocks noChangeArrowheads="1"/>
            </p:cNvSpPr>
            <p:nvPr/>
          </p:nvSpPr>
          <p:spPr bwMode="auto">
            <a:xfrm>
              <a:off x="2154" y="4297"/>
              <a:ext cx="31" cy="31"/>
            </a:xfrm>
            <a:prstGeom prst="ellipse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39" name="Line 48"/>
            <p:cNvSpPr>
              <a:spLocks noChangeShapeType="1"/>
            </p:cNvSpPr>
            <p:nvPr/>
          </p:nvSpPr>
          <p:spPr bwMode="auto">
            <a:xfrm>
              <a:off x="1067" y="5400"/>
              <a:ext cx="1262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48" name="Line 57"/>
            <p:cNvSpPr>
              <a:spLocks noChangeShapeType="1"/>
            </p:cNvSpPr>
            <p:nvPr/>
          </p:nvSpPr>
          <p:spPr bwMode="auto">
            <a:xfrm flipV="1">
              <a:off x="1067" y="4137"/>
              <a:ext cx="0" cy="1263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49" name="Line 58"/>
            <p:cNvSpPr>
              <a:spLocks noChangeShapeType="1"/>
            </p:cNvSpPr>
            <p:nvPr/>
          </p:nvSpPr>
          <p:spPr bwMode="auto">
            <a:xfrm flipH="1">
              <a:off x="1041" y="5400"/>
              <a:ext cx="26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50" name="Rectangle 59"/>
            <p:cNvSpPr>
              <a:spLocks noChangeArrowheads="1"/>
            </p:cNvSpPr>
            <p:nvPr/>
          </p:nvSpPr>
          <p:spPr bwMode="auto">
            <a:xfrm>
              <a:off x="959" y="5361"/>
              <a:ext cx="40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kumimoji="0" lang="en-US" altLang="en-US" sz="10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51" name="Line 60"/>
            <p:cNvSpPr>
              <a:spLocks noChangeShapeType="1"/>
            </p:cNvSpPr>
            <p:nvPr/>
          </p:nvSpPr>
          <p:spPr bwMode="auto">
            <a:xfrm flipH="1">
              <a:off x="1041" y="5220"/>
              <a:ext cx="26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52" name="Rectangle 61"/>
            <p:cNvSpPr>
              <a:spLocks noChangeArrowheads="1"/>
            </p:cNvSpPr>
            <p:nvPr/>
          </p:nvSpPr>
          <p:spPr bwMode="auto">
            <a:xfrm>
              <a:off x="914" y="5181"/>
              <a:ext cx="81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endParaRPr kumimoji="0" lang="en-US" alt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53" name="Line 62"/>
            <p:cNvSpPr>
              <a:spLocks noChangeShapeType="1"/>
            </p:cNvSpPr>
            <p:nvPr/>
          </p:nvSpPr>
          <p:spPr bwMode="auto">
            <a:xfrm flipH="1">
              <a:off x="1041" y="5039"/>
              <a:ext cx="26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54" name="Rectangle 63"/>
            <p:cNvSpPr>
              <a:spLocks noChangeArrowheads="1"/>
            </p:cNvSpPr>
            <p:nvPr/>
          </p:nvSpPr>
          <p:spPr bwMode="auto">
            <a:xfrm>
              <a:off x="914" y="5000"/>
              <a:ext cx="81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20</a:t>
              </a:r>
              <a:endParaRPr kumimoji="0" lang="en-US" alt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55" name="Line 64"/>
            <p:cNvSpPr>
              <a:spLocks noChangeShapeType="1"/>
            </p:cNvSpPr>
            <p:nvPr/>
          </p:nvSpPr>
          <p:spPr bwMode="auto">
            <a:xfrm flipH="1">
              <a:off x="1041" y="4859"/>
              <a:ext cx="26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0" name="Rectangle 65"/>
            <p:cNvSpPr>
              <a:spLocks noChangeArrowheads="1"/>
            </p:cNvSpPr>
            <p:nvPr/>
          </p:nvSpPr>
          <p:spPr bwMode="auto">
            <a:xfrm>
              <a:off x="914" y="4820"/>
              <a:ext cx="81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30</a:t>
              </a:r>
              <a:endParaRPr kumimoji="0" lang="en-US" alt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1" name="Line 66"/>
            <p:cNvSpPr>
              <a:spLocks noChangeShapeType="1"/>
            </p:cNvSpPr>
            <p:nvPr/>
          </p:nvSpPr>
          <p:spPr bwMode="auto">
            <a:xfrm flipH="1">
              <a:off x="1041" y="4678"/>
              <a:ext cx="26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2" name="Rectangle 67"/>
            <p:cNvSpPr>
              <a:spLocks noChangeArrowheads="1"/>
            </p:cNvSpPr>
            <p:nvPr/>
          </p:nvSpPr>
          <p:spPr bwMode="auto">
            <a:xfrm>
              <a:off x="914" y="4639"/>
              <a:ext cx="81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40</a:t>
              </a:r>
              <a:endParaRPr kumimoji="0" lang="en-US" alt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3" name="Line 68"/>
            <p:cNvSpPr>
              <a:spLocks noChangeShapeType="1"/>
            </p:cNvSpPr>
            <p:nvPr/>
          </p:nvSpPr>
          <p:spPr bwMode="auto">
            <a:xfrm flipH="1">
              <a:off x="1041" y="4498"/>
              <a:ext cx="26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4" name="Rectangle 69"/>
            <p:cNvSpPr>
              <a:spLocks noChangeArrowheads="1"/>
            </p:cNvSpPr>
            <p:nvPr/>
          </p:nvSpPr>
          <p:spPr bwMode="auto">
            <a:xfrm>
              <a:off x="914" y="4459"/>
              <a:ext cx="81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50</a:t>
              </a:r>
              <a:endParaRPr kumimoji="0" lang="en-US" alt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5" name="Line 70"/>
            <p:cNvSpPr>
              <a:spLocks noChangeShapeType="1"/>
            </p:cNvSpPr>
            <p:nvPr/>
          </p:nvSpPr>
          <p:spPr bwMode="auto">
            <a:xfrm flipH="1">
              <a:off x="1041" y="4318"/>
              <a:ext cx="26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6" name="Rectangle 71"/>
            <p:cNvSpPr>
              <a:spLocks noChangeArrowheads="1"/>
            </p:cNvSpPr>
            <p:nvPr/>
          </p:nvSpPr>
          <p:spPr bwMode="auto">
            <a:xfrm>
              <a:off x="914" y="4279"/>
              <a:ext cx="81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60</a:t>
              </a:r>
              <a:endParaRPr kumimoji="0" lang="en-US" alt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7" name="Line 72"/>
            <p:cNvSpPr>
              <a:spLocks noChangeShapeType="1"/>
            </p:cNvSpPr>
            <p:nvPr/>
          </p:nvSpPr>
          <p:spPr bwMode="auto">
            <a:xfrm flipH="1">
              <a:off x="1041" y="4137"/>
              <a:ext cx="26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8" name="Rectangle 73"/>
            <p:cNvSpPr>
              <a:spLocks noChangeArrowheads="1"/>
            </p:cNvSpPr>
            <p:nvPr/>
          </p:nvSpPr>
          <p:spPr bwMode="auto">
            <a:xfrm>
              <a:off x="914" y="4098"/>
              <a:ext cx="81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70</a:t>
              </a:r>
              <a:endParaRPr kumimoji="0" lang="en-US" altLang="en-US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9" name="Line 74"/>
            <p:cNvSpPr>
              <a:spLocks noChangeShapeType="1"/>
            </p:cNvSpPr>
            <p:nvPr/>
          </p:nvSpPr>
          <p:spPr bwMode="auto">
            <a:xfrm>
              <a:off x="1222" y="4131"/>
              <a:ext cx="94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0" name="Rectangle 75"/>
            <p:cNvSpPr>
              <a:spLocks noChangeArrowheads="1"/>
            </p:cNvSpPr>
            <p:nvPr/>
          </p:nvSpPr>
          <p:spPr bwMode="auto">
            <a:xfrm>
              <a:off x="1618" y="4030"/>
              <a:ext cx="170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***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1" name="Rectangle 76"/>
            <p:cNvSpPr>
              <a:spLocks noChangeArrowheads="1"/>
            </p:cNvSpPr>
            <p:nvPr/>
          </p:nvSpPr>
          <p:spPr bwMode="auto">
            <a:xfrm rot="16200000">
              <a:off x="515" y="4678"/>
              <a:ext cx="509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TNF </a:t>
              </a:r>
              <a:r>
                <a:rPr kumimoji="0" lang="el-GR" altLang="en-US" sz="12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α</a:t>
              </a:r>
              <a:r>
                <a:rPr kumimoji="0" lang="en-GB" altLang="en-US" sz="12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GB" altLang="en-US" sz="120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ng</a:t>
              </a:r>
              <a:r>
                <a:rPr kumimoji="0" lang="en-GB" altLang="en-US" sz="12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/ml</a:t>
              </a:r>
              <a:endParaRPr kumimoji="0" lang="en-US" altLang="en-US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66" name="Rectangle 53"/>
          <p:cNvSpPr>
            <a:spLocks noChangeArrowheads="1"/>
          </p:cNvSpPr>
          <p:nvPr/>
        </p:nvSpPr>
        <p:spPr bwMode="auto">
          <a:xfrm rot="18900000">
            <a:off x="1364828" y="8516111"/>
            <a:ext cx="411660" cy="290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Healthy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plasma</a:t>
            </a:r>
            <a:endParaRPr kumimoji="0" lang="en-US" sz="11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7" name="Rectangle 55"/>
          <p:cNvSpPr>
            <a:spLocks noChangeArrowheads="1"/>
          </p:cNvSpPr>
          <p:nvPr/>
        </p:nvSpPr>
        <p:spPr bwMode="auto">
          <a:xfrm rot="18900000">
            <a:off x="1890058" y="8534770"/>
            <a:ext cx="415158" cy="144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kumimoji="0" lang="en-US" sz="11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aseline</a:t>
            </a:r>
            <a:endParaRPr kumimoji="0" lang="en-US" sz="11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8" name="Rectangle 57"/>
          <p:cNvSpPr>
            <a:spLocks noChangeArrowheads="1"/>
          </p:cNvSpPr>
          <p:nvPr/>
        </p:nvSpPr>
        <p:spPr bwMode="auto">
          <a:xfrm rot="18900000">
            <a:off x="2279560" y="8577918"/>
            <a:ext cx="532942" cy="144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10-20 days</a:t>
            </a:r>
            <a:endParaRPr kumimoji="0" lang="en-US" sz="11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9" name="Rectangle 59"/>
          <p:cNvSpPr>
            <a:spLocks noChangeArrowheads="1"/>
          </p:cNvSpPr>
          <p:nvPr/>
        </p:nvSpPr>
        <p:spPr bwMode="auto">
          <a:xfrm rot="18900000">
            <a:off x="2722707" y="8580251"/>
            <a:ext cx="532942" cy="144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30-60 days</a:t>
            </a:r>
            <a:endParaRPr kumimoji="0" lang="en-US" sz="11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5" name="TextBox 174"/>
          <p:cNvSpPr txBox="1"/>
          <p:nvPr/>
        </p:nvSpPr>
        <p:spPr>
          <a:xfrm>
            <a:off x="1961297" y="6654434"/>
            <a:ext cx="739049" cy="41549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SALINE</a:t>
            </a:r>
          </a:p>
          <a:p>
            <a:pPr algn="ctr"/>
            <a:r>
              <a:rPr lang="en-GB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Day 1/3</a:t>
            </a:r>
            <a:endParaRPr lang="en-GB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1" name="TextBox 2"/>
          <p:cNvSpPr txBox="1">
            <a:spLocks noChangeArrowheads="1"/>
          </p:cNvSpPr>
          <p:nvPr/>
        </p:nvSpPr>
        <p:spPr bwMode="auto">
          <a:xfrm>
            <a:off x="633209" y="6267092"/>
            <a:ext cx="26481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400" b="1" dirty="0">
                <a:latin typeface="Times New Roman" pitchFamily="18" charset="0"/>
                <a:cs typeface="Times New Roman" pitchFamily="18" charset="0"/>
              </a:rPr>
              <a:t>e</a:t>
            </a:r>
          </a:p>
        </p:txBody>
      </p:sp>
      <p:cxnSp>
        <p:nvCxnSpPr>
          <p:cNvPr id="1027" name="Straight Arrow Connector 1026"/>
          <p:cNvCxnSpPr/>
          <p:nvPr/>
        </p:nvCxnSpPr>
        <p:spPr>
          <a:xfrm>
            <a:off x="2332817" y="7075827"/>
            <a:ext cx="16821" cy="113814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9" name="Rectangle 268"/>
          <p:cNvSpPr>
            <a:spLocks noChangeArrowheads="1"/>
          </p:cNvSpPr>
          <p:nvPr/>
        </p:nvSpPr>
        <p:spPr bwMode="auto">
          <a:xfrm>
            <a:off x="5454324" y="2809886"/>
            <a:ext cx="243656" cy="16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95000"/>
              </a:lnSpc>
            </a:pPr>
            <a:r>
              <a:rPr 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LPS</a:t>
            </a:r>
            <a:endParaRPr lang="en-US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0" name="Line 247"/>
          <p:cNvSpPr>
            <a:spLocks noChangeShapeType="1"/>
          </p:cNvSpPr>
          <p:nvPr/>
        </p:nvSpPr>
        <p:spPr bwMode="auto">
          <a:xfrm>
            <a:off x="4761721" y="2795240"/>
            <a:ext cx="163376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1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1" name="Rectangle 268"/>
          <p:cNvSpPr>
            <a:spLocks noChangeArrowheads="1"/>
          </p:cNvSpPr>
          <p:nvPr/>
        </p:nvSpPr>
        <p:spPr bwMode="auto">
          <a:xfrm>
            <a:off x="2304672" y="8996596"/>
            <a:ext cx="243656" cy="16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95000"/>
              </a:lnSpc>
            </a:pPr>
            <a:r>
              <a:rPr 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LPS</a:t>
            </a:r>
            <a:endParaRPr lang="en-US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2" name="Line 247"/>
          <p:cNvSpPr>
            <a:spLocks noChangeShapeType="1"/>
          </p:cNvSpPr>
          <p:nvPr/>
        </p:nvSpPr>
        <p:spPr bwMode="auto">
          <a:xfrm>
            <a:off x="1612069" y="8981950"/>
            <a:ext cx="163376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1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3" name="Rectangle 268"/>
          <p:cNvSpPr>
            <a:spLocks noChangeArrowheads="1"/>
          </p:cNvSpPr>
          <p:nvPr/>
        </p:nvSpPr>
        <p:spPr bwMode="auto">
          <a:xfrm>
            <a:off x="1926841" y="6050609"/>
            <a:ext cx="243656" cy="16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95000"/>
              </a:lnSpc>
            </a:pPr>
            <a:r>
              <a:rPr 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LPS</a:t>
            </a:r>
            <a:endParaRPr lang="en-US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4" name="Line 247"/>
          <p:cNvSpPr>
            <a:spLocks noChangeShapeType="1"/>
          </p:cNvSpPr>
          <p:nvPr/>
        </p:nvSpPr>
        <p:spPr bwMode="auto">
          <a:xfrm>
            <a:off x="1527114" y="6022213"/>
            <a:ext cx="1021214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1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5" name="Rectangle 268"/>
          <p:cNvSpPr>
            <a:spLocks noChangeArrowheads="1"/>
          </p:cNvSpPr>
          <p:nvPr/>
        </p:nvSpPr>
        <p:spPr bwMode="auto">
          <a:xfrm>
            <a:off x="5139822" y="6299357"/>
            <a:ext cx="243656" cy="16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95000"/>
              </a:lnSpc>
            </a:pPr>
            <a:r>
              <a:rPr 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LPS</a:t>
            </a:r>
            <a:endParaRPr lang="en-US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6" name="Line 247"/>
          <p:cNvSpPr>
            <a:spLocks noChangeShapeType="1"/>
          </p:cNvSpPr>
          <p:nvPr/>
        </p:nvSpPr>
        <p:spPr bwMode="auto">
          <a:xfrm>
            <a:off x="4191274" y="6284711"/>
            <a:ext cx="205436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1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7" name="Rectangle 268"/>
          <p:cNvSpPr>
            <a:spLocks noChangeArrowheads="1"/>
          </p:cNvSpPr>
          <p:nvPr/>
        </p:nvSpPr>
        <p:spPr bwMode="auto">
          <a:xfrm>
            <a:off x="2306805" y="2820257"/>
            <a:ext cx="243656" cy="16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95000"/>
              </a:lnSpc>
            </a:pPr>
            <a:r>
              <a:rPr 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LPS</a:t>
            </a:r>
            <a:endParaRPr lang="en-US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8" name="Line 247"/>
          <p:cNvSpPr>
            <a:spLocks noChangeShapeType="1"/>
          </p:cNvSpPr>
          <p:nvPr/>
        </p:nvSpPr>
        <p:spPr bwMode="auto">
          <a:xfrm>
            <a:off x="1527113" y="2805611"/>
            <a:ext cx="189076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10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390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800" y="533400"/>
            <a:ext cx="5727700" cy="806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6160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400" y="368300"/>
            <a:ext cx="5270500" cy="840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55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9703</TotalTime>
  <Words>1160</Words>
  <Application>Microsoft Macintosh PowerPoint</Application>
  <PresentationFormat>On-screen Show (4:3)</PresentationFormat>
  <Paragraphs>618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UCL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Derek Gilroy</dc:creator>
  <cp:lastModifiedBy>Derek Gilroy</cp:lastModifiedBy>
  <cp:revision>288</cp:revision>
  <cp:lastPrinted>2013-09-26T08:20:23Z</cp:lastPrinted>
  <dcterms:created xsi:type="dcterms:W3CDTF">2012-03-19T11:24:50Z</dcterms:created>
  <dcterms:modified xsi:type="dcterms:W3CDTF">2017-03-19T16:02:22Z</dcterms:modified>
</cp:coreProperties>
</file>