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70" r:id="rId2"/>
    <p:sldId id="267" r:id="rId3"/>
  </p:sldIdLst>
  <p:sldSz cx="10240963" cy="7407275"/>
  <p:notesSz cx="6858000" cy="9144000"/>
  <p:defaultTextStyle>
    <a:defPPr>
      <a:defRPr lang="en-US"/>
    </a:defPPr>
    <a:lvl1pPr marL="0" algn="l" defTabSz="1008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4200" algn="l" defTabSz="1008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8400" algn="l" defTabSz="1008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2600" algn="l" defTabSz="1008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6801" algn="l" defTabSz="1008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21001" algn="l" defTabSz="1008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25201" algn="l" defTabSz="1008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9401" algn="l" defTabSz="1008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33601" algn="l" defTabSz="10084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333">
          <p15:clr>
            <a:srgbClr val="A4A3A4"/>
          </p15:clr>
        </p15:guide>
        <p15:guide id="4" pos="322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3422" autoAdjust="0"/>
    <p:restoredTop sz="94280" autoAdjust="0"/>
  </p:normalViewPr>
  <p:slideViewPr>
    <p:cSldViewPr>
      <p:cViewPr varScale="1">
        <p:scale>
          <a:sx n="100" d="100"/>
          <a:sy n="100" d="100"/>
        </p:scale>
        <p:origin x="558" y="72"/>
      </p:cViewPr>
      <p:guideLst>
        <p:guide orient="horz" pos="2160"/>
        <p:guide pos="2880"/>
        <p:guide orient="horz" pos="2333"/>
        <p:guide pos="322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4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32F7D-DA02-4AAA-82AE-0F6458E14A88}" type="datetimeFigureOut">
              <a:rPr lang="en-US" smtClean="0"/>
              <a:t>1/19/2017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58863" y="685800"/>
            <a:ext cx="474027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4BAE2E-BD27-4BF3-BAEE-241C1126D3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4349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08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4200" algn="l" defTabSz="1008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8400" algn="l" defTabSz="1008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12600" algn="l" defTabSz="1008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16801" algn="l" defTabSz="1008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21001" algn="l" defTabSz="1008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25201" algn="l" defTabSz="1008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29401" algn="l" defTabSz="1008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33601" algn="l" defTabSz="1008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BAE2E-BD27-4BF3-BAEE-241C1126D3A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92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BB92F5-5108-4EC6-A53E-BAD123F3AF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357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8074" y="2301061"/>
            <a:ext cx="8704819" cy="15877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6146" y="4197456"/>
            <a:ext cx="7168674" cy="189297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4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2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6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210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52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94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3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24700" y="296635"/>
            <a:ext cx="2304217" cy="632018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2048" y="296635"/>
            <a:ext cx="6741967" cy="63201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967" y="4759865"/>
            <a:ext cx="8704819" cy="1471167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8967" y="3139520"/>
            <a:ext cx="8704819" cy="1620341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4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8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12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68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210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252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94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336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2049" y="1728367"/>
            <a:ext cx="4523092" cy="48884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5823" y="1728367"/>
            <a:ext cx="4523092" cy="48884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048" y="1658064"/>
            <a:ext cx="4524870" cy="69100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200" indent="0">
              <a:buNone/>
              <a:defRPr sz="2200" b="1"/>
            </a:lvl2pPr>
            <a:lvl3pPr marL="1008400" indent="0">
              <a:buNone/>
              <a:defRPr sz="2000" b="1"/>
            </a:lvl3pPr>
            <a:lvl4pPr marL="1512600" indent="0">
              <a:buNone/>
              <a:defRPr sz="1800" b="1"/>
            </a:lvl4pPr>
            <a:lvl5pPr marL="2016801" indent="0">
              <a:buNone/>
              <a:defRPr sz="1800" b="1"/>
            </a:lvl5pPr>
            <a:lvl6pPr marL="2521001" indent="0">
              <a:buNone/>
              <a:defRPr sz="1800" b="1"/>
            </a:lvl6pPr>
            <a:lvl7pPr marL="3025201" indent="0">
              <a:buNone/>
              <a:defRPr sz="1800" b="1"/>
            </a:lvl7pPr>
            <a:lvl8pPr marL="3529401" indent="0">
              <a:buNone/>
              <a:defRPr sz="1800" b="1"/>
            </a:lvl8pPr>
            <a:lvl9pPr marL="403360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048" y="2349066"/>
            <a:ext cx="4524870" cy="426775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2267" y="1658064"/>
            <a:ext cx="4526648" cy="691002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4200" indent="0">
              <a:buNone/>
              <a:defRPr sz="2200" b="1"/>
            </a:lvl2pPr>
            <a:lvl3pPr marL="1008400" indent="0">
              <a:buNone/>
              <a:defRPr sz="2000" b="1"/>
            </a:lvl3pPr>
            <a:lvl4pPr marL="1512600" indent="0">
              <a:buNone/>
              <a:defRPr sz="1800" b="1"/>
            </a:lvl4pPr>
            <a:lvl5pPr marL="2016801" indent="0">
              <a:buNone/>
              <a:defRPr sz="1800" b="1"/>
            </a:lvl5pPr>
            <a:lvl6pPr marL="2521001" indent="0">
              <a:buNone/>
              <a:defRPr sz="1800" b="1"/>
            </a:lvl6pPr>
            <a:lvl7pPr marL="3025201" indent="0">
              <a:buNone/>
              <a:defRPr sz="1800" b="1"/>
            </a:lvl7pPr>
            <a:lvl8pPr marL="3529401" indent="0">
              <a:buNone/>
              <a:defRPr sz="1800" b="1"/>
            </a:lvl8pPr>
            <a:lvl9pPr marL="4033601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2267" y="2349066"/>
            <a:ext cx="4526648" cy="426775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050" y="294919"/>
            <a:ext cx="3369206" cy="125512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3934" y="294920"/>
            <a:ext cx="5724983" cy="632190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2050" y="1550042"/>
            <a:ext cx="3369206" cy="5066782"/>
          </a:xfrm>
        </p:spPr>
        <p:txBody>
          <a:bodyPr/>
          <a:lstStyle>
            <a:lvl1pPr marL="0" indent="0">
              <a:buNone/>
              <a:defRPr sz="1500"/>
            </a:lvl1pPr>
            <a:lvl2pPr marL="504200" indent="0">
              <a:buNone/>
              <a:defRPr sz="1300"/>
            </a:lvl2pPr>
            <a:lvl3pPr marL="1008400" indent="0">
              <a:buNone/>
              <a:defRPr sz="1100"/>
            </a:lvl3pPr>
            <a:lvl4pPr marL="1512600" indent="0">
              <a:buNone/>
              <a:defRPr sz="1000"/>
            </a:lvl4pPr>
            <a:lvl5pPr marL="2016801" indent="0">
              <a:buNone/>
              <a:defRPr sz="1000"/>
            </a:lvl5pPr>
            <a:lvl6pPr marL="2521001" indent="0">
              <a:buNone/>
              <a:defRPr sz="1000"/>
            </a:lvl6pPr>
            <a:lvl7pPr marL="3025201" indent="0">
              <a:buNone/>
              <a:defRPr sz="1000"/>
            </a:lvl7pPr>
            <a:lvl8pPr marL="3529401" indent="0">
              <a:buNone/>
              <a:defRPr sz="1000"/>
            </a:lvl8pPr>
            <a:lvl9pPr marL="403360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07301" y="5185092"/>
            <a:ext cx="6144578" cy="61213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07301" y="661858"/>
            <a:ext cx="6144578" cy="4444365"/>
          </a:xfrm>
        </p:spPr>
        <p:txBody>
          <a:bodyPr/>
          <a:lstStyle>
            <a:lvl1pPr marL="0" indent="0">
              <a:buNone/>
              <a:defRPr sz="3500"/>
            </a:lvl1pPr>
            <a:lvl2pPr marL="504200" indent="0">
              <a:buNone/>
              <a:defRPr sz="3100"/>
            </a:lvl2pPr>
            <a:lvl3pPr marL="1008400" indent="0">
              <a:buNone/>
              <a:defRPr sz="2600"/>
            </a:lvl3pPr>
            <a:lvl4pPr marL="1512600" indent="0">
              <a:buNone/>
              <a:defRPr sz="2200"/>
            </a:lvl4pPr>
            <a:lvl5pPr marL="2016801" indent="0">
              <a:buNone/>
              <a:defRPr sz="2200"/>
            </a:lvl5pPr>
            <a:lvl6pPr marL="2521001" indent="0">
              <a:buNone/>
              <a:defRPr sz="2200"/>
            </a:lvl6pPr>
            <a:lvl7pPr marL="3025201" indent="0">
              <a:buNone/>
              <a:defRPr sz="2200"/>
            </a:lvl7pPr>
            <a:lvl8pPr marL="3529401" indent="0">
              <a:buNone/>
              <a:defRPr sz="2200"/>
            </a:lvl8pPr>
            <a:lvl9pPr marL="4033601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07301" y="5797226"/>
            <a:ext cx="6144578" cy="869325"/>
          </a:xfrm>
        </p:spPr>
        <p:txBody>
          <a:bodyPr/>
          <a:lstStyle>
            <a:lvl1pPr marL="0" indent="0">
              <a:buNone/>
              <a:defRPr sz="1500"/>
            </a:lvl1pPr>
            <a:lvl2pPr marL="504200" indent="0">
              <a:buNone/>
              <a:defRPr sz="1300"/>
            </a:lvl2pPr>
            <a:lvl3pPr marL="1008400" indent="0">
              <a:buNone/>
              <a:defRPr sz="1100"/>
            </a:lvl3pPr>
            <a:lvl4pPr marL="1512600" indent="0">
              <a:buNone/>
              <a:defRPr sz="1000"/>
            </a:lvl4pPr>
            <a:lvl5pPr marL="2016801" indent="0">
              <a:buNone/>
              <a:defRPr sz="1000"/>
            </a:lvl5pPr>
            <a:lvl6pPr marL="2521001" indent="0">
              <a:buNone/>
              <a:defRPr sz="1000"/>
            </a:lvl6pPr>
            <a:lvl7pPr marL="3025201" indent="0">
              <a:buNone/>
              <a:defRPr sz="1000"/>
            </a:lvl7pPr>
            <a:lvl8pPr marL="3529401" indent="0">
              <a:buNone/>
              <a:defRPr sz="1000"/>
            </a:lvl8pPr>
            <a:lvl9pPr marL="4033601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2050" y="296634"/>
            <a:ext cx="9216867" cy="1234546"/>
          </a:xfrm>
          <a:prstGeom prst="rect">
            <a:avLst/>
          </a:prstGeom>
        </p:spPr>
        <p:txBody>
          <a:bodyPr vert="horz" lIns="100840" tIns="50420" rIns="100840" bIns="504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050" y="1728367"/>
            <a:ext cx="9216867" cy="4888459"/>
          </a:xfrm>
          <a:prstGeom prst="rect">
            <a:avLst/>
          </a:prstGeom>
        </p:spPr>
        <p:txBody>
          <a:bodyPr vert="horz" lIns="100840" tIns="50420" rIns="100840" bIns="504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2048" y="6865451"/>
            <a:ext cx="2389558" cy="394369"/>
          </a:xfrm>
          <a:prstGeom prst="rect">
            <a:avLst/>
          </a:prstGeom>
        </p:spPr>
        <p:txBody>
          <a:bodyPr vert="horz" lIns="100840" tIns="50420" rIns="100840" bIns="5042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98997" y="6865451"/>
            <a:ext cx="3242972" cy="394369"/>
          </a:xfrm>
          <a:prstGeom prst="rect">
            <a:avLst/>
          </a:prstGeom>
        </p:spPr>
        <p:txBody>
          <a:bodyPr vert="horz" lIns="100840" tIns="50420" rIns="100840" bIns="50420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39357" y="6865451"/>
            <a:ext cx="2389558" cy="394369"/>
          </a:xfrm>
          <a:prstGeom prst="rect">
            <a:avLst/>
          </a:prstGeom>
        </p:spPr>
        <p:txBody>
          <a:bodyPr vert="horz" lIns="100840" tIns="50420" rIns="100840" bIns="50420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8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8150" indent="-378150" algn="l" defTabSz="1008400" rtl="0" eaLnBrk="1" latinLnBrk="0" hangingPunct="1">
        <a:spcBef>
          <a:spcPct val="20000"/>
        </a:spcBef>
        <a:buFont typeface="Arial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9325" indent="-315125" algn="l" defTabSz="1008400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60500" indent="-252100" algn="l" defTabSz="1008400" rtl="0" eaLnBrk="1" latinLnBrk="0" hangingPunct="1">
        <a:spcBef>
          <a:spcPct val="20000"/>
        </a:spcBef>
        <a:buFont typeface="Arial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64701" indent="-252100" algn="l" defTabSz="1008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8901" indent="-252100" algn="l" defTabSz="1008400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3101" indent="-252100" algn="l" defTabSz="1008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77301" indent="-252100" algn="l" defTabSz="1008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81501" indent="-252100" algn="l" defTabSz="1008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85701" indent="-252100" algn="l" defTabSz="1008400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4200" algn="l" defTabSz="1008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8400" algn="l" defTabSz="1008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2600" algn="l" defTabSz="1008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6801" algn="l" defTabSz="1008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21001" algn="l" defTabSz="1008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5201" algn="l" defTabSz="1008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9401" algn="l" defTabSz="1008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3601" algn="l" defTabSz="10084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4.wmf"/><Relationship Id="rId5" Type="http://schemas.openxmlformats.org/officeDocument/2006/relationships/image" Target="../media/image1.wmf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92270" y="1672517"/>
            <a:ext cx="33922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TPCA-1                     -          +         -         +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27987122"/>
              </p:ext>
            </p:extLst>
          </p:nvPr>
        </p:nvGraphicFramePr>
        <p:xfrm>
          <a:off x="4340356" y="3223512"/>
          <a:ext cx="2130377" cy="373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8" name="Image" r:id="rId4" imgW="344160" imgH="60840" progId="Photoshop.Image.13">
                  <p:embed/>
                </p:oleObj>
              </mc:Choice>
              <mc:Fallback>
                <p:oleObj name="Image" r:id="rId4" imgW="344160" imgH="6084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40356" y="3223512"/>
                        <a:ext cx="2130377" cy="373062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0810480"/>
              </p:ext>
            </p:extLst>
          </p:nvPr>
        </p:nvGraphicFramePr>
        <p:xfrm>
          <a:off x="4344065" y="1999140"/>
          <a:ext cx="2126668" cy="460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99" name="Image" r:id="rId6" imgW="322920" imgH="69840" progId="Photoshop.Image.13">
                  <p:embed/>
                </p:oleObj>
              </mc:Choice>
              <mc:Fallback>
                <p:oleObj name="Image" r:id="rId6" imgW="322920" imgH="6984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44065" y="1999140"/>
                        <a:ext cx="2126668" cy="460952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892270" y="1225525"/>
            <a:ext cx="3407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Cisplatin                  -          -         +         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7380" y="3269552"/>
            <a:ext cx="12875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Phospho-P65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67724" y="2132570"/>
            <a:ext cx="1346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Phospho-IKKb</a:t>
            </a:r>
            <a:endParaRPr lang="en-US" sz="160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2697380" y="3754340"/>
            <a:ext cx="1246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Cyclophilin</a:t>
            </a:r>
            <a:r>
              <a:rPr lang="en-US" sz="1600" dirty="0" smtClean="0"/>
              <a:t> 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97380" y="2701061"/>
            <a:ext cx="12464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Cyclophilin</a:t>
            </a:r>
            <a:r>
              <a:rPr lang="en-US" sz="1600" dirty="0" smtClean="0"/>
              <a:t> B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80402770"/>
              </p:ext>
            </p:extLst>
          </p:nvPr>
        </p:nvGraphicFramePr>
        <p:xfrm>
          <a:off x="4340070" y="3703637"/>
          <a:ext cx="2130425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0" name="Image" r:id="rId8" imgW="350280" imgH="73080" progId="Photoshop.Image.13">
                  <p:embed/>
                </p:oleObj>
              </mc:Choice>
              <mc:Fallback>
                <p:oleObj name="Image" r:id="rId8" imgW="350280" imgH="7308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340070" y="3703637"/>
                        <a:ext cx="2130425" cy="442913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2164754"/>
              </p:ext>
            </p:extLst>
          </p:nvPr>
        </p:nvGraphicFramePr>
        <p:xfrm>
          <a:off x="4340070" y="2620008"/>
          <a:ext cx="2130426" cy="44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01" name="Image" r:id="rId10" imgW="350280" imgH="73080" progId="Photoshop.Image.13">
                  <p:embed/>
                </p:oleObj>
              </mc:Choice>
              <mc:Fallback>
                <p:oleObj name="Image" r:id="rId10" imgW="350280" imgH="73080" progId="Photoshop.Image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340070" y="2620008"/>
                        <a:ext cx="2130426" cy="443438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Connector 13"/>
          <p:cNvCxnSpPr/>
          <p:nvPr/>
        </p:nvCxnSpPr>
        <p:spPr>
          <a:xfrm>
            <a:off x="6470495" y="2439823"/>
            <a:ext cx="156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575524" y="2211506"/>
            <a:ext cx="587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75kd</a:t>
            </a:r>
            <a:endParaRPr lang="en-US" sz="1600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6470494" y="3039615"/>
            <a:ext cx="156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470493" y="2645261"/>
            <a:ext cx="156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59843" y="3223512"/>
            <a:ext cx="156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484023" y="3724931"/>
            <a:ext cx="156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459843" y="4112209"/>
            <a:ext cx="156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473670" y="2040282"/>
            <a:ext cx="156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62097" y="1839943"/>
            <a:ext cx="6919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100kd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6626640" y="2870338"/>
            <a:ext cx="587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20kd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6626070" y="2484437"/>
            <a:ext cx="587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25kd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6626070" y="3080898"/>
            <a:ext cx="587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75kd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6610015" y="3935990"/>
            <a:ext cx="587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20kd</a:t>
            </a:r>
            <a:endParaRPr lang="en-US" sz="1600" dirty="0"/>
          </a:p>
        </p:txBody>
      </p:sp>
      <p:sp>
        <p:nvSpPr>
          <p:cNvPr id="27" name="TextBox 26"/>
          <p:cNvSpPr txBox="1"/>
          <p:nvPr/>
        </p:nvSpPr>
        <p:spPr>
          <a:xfrm>
            <a:off x="6609445" y="3550089"/>
            <a:ext cx="5877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25kd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18275" y="4520782"/>
            <a:ext cx="93266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RPTC cells were treated with cisplatin in the absence or presence of TPCA-1 to collect </a:t>
            </a:r>
            <a:r>
              <a:rPr lang="en-US" sz="1200" dirty="0"/>
              <a:t>w</a:t>
            </a:r>
            <a:r>
              <a:rPr lang="en-US" sz="1200" dirty="0" smtClean="0"/>
              <a:t>hole cell lysate for immunoblotting of indicated proteins. </a:t>
            </a:r>
            <a:r>
              <a:rPr lang="en-US" sz="1200" dirty="0" err="1" smtClean="0"/>
              <a:t>Cyclophilin</a:t>
            </a:r>
            <a:r>
              <a:rPr lang="en-US" sz="1200" dirty="0" smtClean="0"/>
              <a:t> B was used as the internal loading control. </a:t>
            </a:r>
            <a:endParaRPr lang="en-US" sz="1200" dirty="0"/>
          </a:p>
        </p:txBody>
      </p:sp>
      <p:sp>
        <p:nvSpPr>
          <p:cNvPr id="2" name="Rectangle 1"/>
          <p:cNvSpPr/>
          <p:nvPr/>
        </p:nvSpPr>
        <p:spPr>
          <a:xfrm>
            <a:off x="511233" y="530586"/>
            <a:ext cx="91449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>
                <a:latin typeface="+mj-lt"/>
              </a:rPr>
              <a:t>Supplement </a:t>
            </a:r>
            <a:r>
              <a:rPr lang="en-US" sz="1600" b="1" dirty="0" smtClean="0">
                <a:latin typeface="+mj-lt"/>
              </a:rPr>
              <a:t>Figure </a:t>
            </a:r>
            <a:r>
              <a:rPr lang="en-US" sz="1600" b="1" dirty="0">
                <a:latin typeface="+mj-lt"/>
              </a:rPr>
              <a:t>1 </a:t>
            </a:r>
            <a:r>
              <a:rPr lang="en-US" sz="1600" b="1" dirty="0" smtClean="0">
                <a:latin typeface="+mj-lt"/>
              </a:rPr>
              <a:t>TPCA-1 inhibits </a:t>
            </a:r>
            <a:r>
              <a:rPr lang="en-US" sz="1600" b="1" dirty="0" err="1" smtClean="0">
                <a:latin typeface="+mj-lt"/>
              </a:rPr>
              <a:t>IKKb</a:t>
            </a:r>
            <a:r>
              <a:rPr lang="en-US" sz="1600" b="1" dirty="0" smtClean="0">
                <a:latin typeface="+mj-lt"/>
              </a:rPr>
              <a:t> and </a:t>
            </a:r>
            <a:r>
              <a:rPr lang="en-US" sz="1600" b="1" dirty="0" err="1" smtClean="0">
                <a:latin typeface="+mj-lt"/>
              </a:rPr>
              <a:t>NFkB</a:t>
            </a:r>
            <a:r>
              <a:rPr lang="en-US" sz="1600" b="1" dirty="0" smtClean="0">
                <a:latin typeface="+mj-lt"/>
              </a:rPr>
              <a:t> phosphorylation/activation during cisplatin treatment</a:t>
            </a:r>
            <a:endParaRPr lang="en-US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990946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45" t="12698" r="10829" b="15646"/>
          <a:stretch/>
        </p:blipFill>
        <p:spPr bwMode="auto">
          <a:xfrm>
            <a:off x="2404480" y="1664288"/>
            <a:ext cx="3575612" cy="3624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53" t="7639" r="11675" b="20139"/>
          <a:stretch/>
        </p:blipFill>
        <p:spPr bwMode="auto">
          <a:xfrm>
            <a:off x="2404480" y="2098761"/>
            <a:ext cx="3575612" cy="3339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40721" y="1653959"/>
            <a:ext cx="764953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 smtClean="0"/>
              <a:t>HNF1</a:t>
            </a:r>
            <a:r>
              <a:rPr lang="en-US" sz="1620" dirty="0" smtClean="0">
                <a:latin typeface="Symbol" panose="05050102010706020507" pitchFamily="18" charset="2"/>
              </a:rPr>
              <a:t>b</a:t>
            </a:r>
            <a:endParaRPr lang="en-US" sz="1620" dirty="0"/>
          </a:p>
        </p:txBody>
      </p:sp>
      <p:sp>
        <p:nvSpPr>
          <p:cNvPr id="9" name="TextBox 8"/>
          <p:cNvSpPr txBox="1"/>
          <p:nvPr/>
        </p:nvSpPr>
        <p:spPr>
          <a:xfrm>
            <a:off x="758419" y="2034632"/>
            <a:ext cx="126246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 err="1" smtClean="0"/>
              <a:t>Cyclophilin</a:t>
            </a:r>
            <a:r>
              <a:rPr lang="en-US" sz="1620" dirty="0" smtClean="0"/>
              <a:t> B</a:t>
            </a:r>
            <a:endParaRPr lang="en-US" sz="1620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2404480" y="1425291"/>
            <a:ext cx="16460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297451" y="1425291"/>
            <a:ext cx="1646061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569087" y="1076243"/>
            <a:ext cx="108395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Dicer (+/+)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29558" y="1096079"/>
            <a:ext cx="1003801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Dicer (-/-)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136239" y="1096079"/>
            <a:ext cx="61722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M.W.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5980092" y="1653959"/>
            <a:ext cx="156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108118" y="1481455"/>
            <a:ext cx="59413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75kd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5980092" y="2386788"/>
            <a:ext cx="156147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6108118" y="2222182"/>
            <a:ext cx="594137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20" dirty="0"/>
              <a:t>20kd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1063" y="3074447"/>
            <a:ext cx="845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Tissue lysates were extracted from PT-Dicer(+/+) and PT-Dicer(-/-) mouse kidney cortex samples for immunoblotting of HNF-1</a:t>
            </a:r>
            <a:r>
              <a:rPr lang="en-US" sz="1200" dirty="0" smtClean="0">
                <a:latin typeface="Symbol" panose="05050102010706020507" pitchFamily="18" charset="2"/>
              </a:rPr>
              <a:t>b</a:t>
            </a:r>
            <a:r>
              <a:rPr lang="en-US" sz="1200" dirty="0" smtClean="0"/>
              <a:t> and </a:t>
            </a:r>
            <a:r>
              <a:rPr lang="en-US" sz="1200" dirty="0" err="1" smtClean="0"/>
              <a:t>Cyclophilin</a:t>
            </a:r>
            <a:r>
              <a:rPr lang="en-US" sz="1200" dirty="0" smtClean="0"/>
              <a:t> B as loading control.</a:t>
            </a:r>
          </a:p>
          <a:p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1158081" y="317570"/>
            <a:ext cx="761118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Supplement </a:t>
            </a:r>
            <a:r>
              <a:rPr lang="en-US" sz="1600" b="1" dirty="0" smtClean="0"/>
              <a:t>Figure 2. </a:t>
            </a:r>
            <a:r>
              <a:rPr lang="en-US" sz="1600" b="1" dirty="0"/>
              <a:t>HNF-1b </a:t>
            </a:r>
            <a:r>
              <a:rPr lang="en-US" sz="1600" b="1" dirty="0" smtClean="0"/>
              <a:t>expression is lower in </a:t>
            </a:r>
            <a:r>
              <a:rPr lang="en-US" sz="1600" b="1" dirty="0"/>
              <a:t>Dicer knockout mouse kidneys.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540352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7874</TotalTime>
  <Words>121</Words>
  <Application>Microsoft Office PowerPoint</Application>
  <PresentationFormat>Custom</PresentationFormat>
  <Paragraphs>26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Symbol</vt:lpstr>
      <vt:lpstr>Office Theme</vt:lpstr>
      <vt:lpstr>Image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Hao, Jielu</dc:creator>
  <cp:lastModifiedBy>Dong, Zheng</cp:lastModifiedBy>
  <cp:revision>196</cp:revision>
  <cp:lastPrinted>2016-01-11T21:06:28Z</cp:lastPrinted>
  <dcterms:created xsi:type="dcterms:W3CDTF">2006-08-16T00:00:00Z</dcterms:created>
  <dcterms:modified xsi:type="dcterms:W3CDTF">2017-01-19T19:12:08Z</dcterms:modified>
</cp:coreProperties>
</file>