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890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nciis-p401.nci.nih.gov\Home02\noonea\projects\2015\subtypes\eag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0555555555555555E-2"/>
          <c:y val="0.10997388671251364"/>
          <c:w val="0.94502703457093595"/>
          <c:h val="0.78354428792335218"/>
        </c:manualLayout>
      </c:layout>
      <c:barChart>
        <c:barDir val="bar"/>
        <c:grouping val="stacked"/>
        <c:varyColors val="0"/>
        <c:ser>
          <c:idx val="2"/>
          <c:order val="0"/>
          <c:tx>
            <c:strRef>
              <c:f>Sheet1!$D$1</c:f>
              <c:strCache>
                <c:ptCount val="1"/>
                <c:pt idx="0">
                  <c:v>padding W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cat>
            <c:strRef>
              <c:f>Sheet1!$A$2:$A$28</c:f>
              <c:strCache>
                <c:ptCount val="27"/>
                <c:pt idx="0">
                  <c:v>Anaplastic</c:v>
                </c:pt>
                <c:pt idx="1">
                  <c:v>Medullary</c:v>
                </c:pt>
                <c:pt idx="2">
                  <c:v>Follicular</c:v>
                </c:pt>
                <c:pt idx="3">
                  <c:v>Papillary</c:v>
                </c:pt>
                <c:pt idx="4">
                  <c:v>Thyroid</c:v>
                </c:pt>
                <c:pt idx="6">
                  <c:v>MN &amp; Carc Spec</c:v>
                </c:pt>
                <c:pt idx="7">
                  <c:v>Large Cell</c:v>
                </c:pt>
                <c:pt idx="8">
                  <c:v>Small Cell</c:v>
                </c:pt>
                <c:pt idx="9">
                  <c:v>Squamous</c:v>
                </c:pt>
                <c:pt idx="10">
                  <c:v>Adenocarcinoma</c:v>
                </c:pt>
                <c:pt idx="11">
                  <c:v>Lung &amp; Bronchus</c:v>
                </c:pt>
                <c:pt idx="13">
                  <c:v>Renal Pelvis</c:v>
                </c:pt>
                <c:pt idx="14">
                  <c:v>Kidney NOS</c:v>
                </c:pt>
                <c:pt idx="15">
                  <c:v>Kidney &amp; Renal Pelvis</c:v>
                </c:pt>
                <c:pt idx="17">
                  <c:v>Other</c:v>
                </c:pt>
                <c:pt idx="18">
                  <c:v>Squamous</c:v>
                </c:pt>
                <c:pt idx="19">
                  <c:v>Adenocarcinoma</c:v>
                </c:pt>
                <c:pt idx="20">
                  <c:v>Esophagus</c:v>
                </c:pt>
                <c:pt idx="22">
                  <c:v>HR-/HER2+</c:v>
                </c:pt>
                <c:pt idx="23">
                  <c:v>HR+/HER2+</c:v>
                </c:pt>
                <c:pt idx="24">
                  <c:v>Triple neg</c:v>
                </c:pt>
                <c:pt idx="25">
                  <c:v>HR+/HER2-</c:v>
                </c:pt>
                <c:pt idx="26">
                  <c:v>Breast</c:v>
                </c:pt>
              </c:strCache>
            </c:strRef>
          </c:cat>
          <c:val>
            <c:numRef>
              <c:f>Sheet1!$D$2:$D$28</c:f>
              <c:numCache>
                <c:formatCode>General</c:formatCode>
                <c:ptCount val="27"/>
                <c:pt idx="0">
                  <c:v>98.6</c:v>
                </c:pt>
                <c:pt idx="1">
                  <c:v>97.5</c:v>
                </c:pt>
                <c:pt idx="2">
                  <c:v>92</c:v>
                </c:pt>
                <c:pt idx="3">
                  <c:v>11.900000000000006</c:v>
                </c:pt>
                <c:pt idx="4">
                  <c:v>100</c:v>
                </c:pt>
                <c:pt idx="5">
                  <c:v>100</c:v>
                </c:pt>
                <c:pt idx="6">
                  <c:v>86.7</c:v>
                </c:pt>
                <c:pt idx="7">
                  <c:v>98.1</c:v>
                </c:pt>
                <c:pt idx="8">
                  <c:v>87.3</c:v>
                </c:pt>
                <c:pt idx="9">
                  <c:v>73.3</c:v>
                </c:pt>
                <c:pt idx="10">
                  <c:v>54.5</c:v>
                </c:pt>
                <c:pt idx="11">
                  <c:v>100</c:v>
                </c:pt>
                <c:pt idx="13">
                  <c:v>94.7</c:v>
                </c:pt>
                <c:pt idx="14">
                  <c:v>5.2999999999999972</c:v>
                </c:pt>
                <c:pt idx="15">
                  <c:v>100</c:v>
                </c:pt>
                <c:pt idx="17">
                  <c:v>95.5</c:v>
                </c:pt>
                <c:pt idx="18">
                  <c:v>73.3</c:v>
                </c:pt>
                <c:pt idx="19">
                  <c:v>31.200000000000003</c:v>
                </c:pt>
                <c:pt idx="20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55-4A4E-8613-197CBF4184A4}"/>
            </c:ext>
          </c:extLst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Men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-1.7386005066813596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55-4A4E-8613-197CBF4184A4}"/>
                </c:ext>
              </c:extLst>
            </c:dLbl>
            <c:dLbl>
              <c:idx val="1"/>
              <c:layout>
                <c:manualLayout>
                  <c:x val="-1.9465091659159196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B55-4A4E-8613-197CBF4184A4}"/>
                </c:ext>
              </c:extLst>
            </c:dLbl>
            <c:dLbl>
              <c:idx val="2"/>
              <c:layout>
                <c:manualLayout>
                  <c:x val="-4.402984349178575E-2"/>
                  <c:y val="0"/>
                </c:manualLayout>
              </c:layout>
              <c:numFmt formatCode="#,##0.0" sourceLinked="0"/>
              <c:spPr/>
              <c:txPr>
                <a:bodyPr/>
                <a:lstStyle/>
                <a:p>
                  <a:pPr>
                    <a:defRPr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B55-4A4E-8613-197CBF4184A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B55-4A4E-8613-197CBF4184A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B55-4A4E-8613-197CBF4184A4}"/>
                </c:ext>
              </c:extLst>
            </c:dLbl>
            <c:dLbl>
              <c:idx val="6"/>
              <c:layout>
                <c:manualLayout>
                  <c:x val="-5.4499854184893552E-2"/>
                  <c:y val="-3.327094812247062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B55-4A4E-8613-197CBF4184A4}"/>
                </c:ext>
              </c:extLst>
            </c:dLbl>
            <c:dLbl>
              <c:idx val="7"/>
              <c:layout>
                <c:manualLayout>
                  <c:x val="-1.8331023429595555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B55-4A4E-8613-197CBF4184A4}"/>
                </c:ext>
              </c:extLst>
            </c:dLbl>
            <c:dLbl>
              <c:idx val="8"/>
              <c:layout>
                <c:manualLayout>
                  <c:x val="-6.0406338096626808E-3"/>
                  <c:y val="3.327094812247062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B55-4A4E-8613-197CBF4184A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B55-4A4E-8613-197CBF4184A4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B55-4A4E-8613-197CBF4184A4}"/>
                </c:ext>
              </c:extLst>
            </c:dLbl>
            <c:dLbl>
              <c:idx val="13"/>
              <c:layout>
                <c:manualLayout>
                  <c:x val="-2.4757217587850679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B55-4A4E-8613-197CBF4184A4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3B55-4A4E-8613-197CBF4184A4}"/>
                </c:ext>
              </c:extLst>
            </c:dLbl>
            <c:dLbl>
              <c:idx val="17"/>
              <c:layout>
                <c:manualLayout>
                  <c:x val="-2.7360422539775119E-2"/>
                  <c:y val="-3.327094812247062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B55-4A4E-8613-197CBF4184A4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3B55-4A4E-8613-197CBF4184A4}"/>
                </c:ext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3B55-4A4E-8613-197CBF4184A4}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3B55-4A4E-8613-197CBF4184A4}"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3B55-4A4E-8613-197CBF4184A4}"/>
                </c:ext>
              </c:extLst>
            </c:dLbl>
            <c:dLbl>
              <c:idx val="2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3B55-4A4E-8613-197CBF4184A4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3B55-4A4E-8613-197CBF4184A4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3B55-4A4E-8613-197CBF4184A4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3B55-4A4E-8613-197CBF4184A4}"/>
                </c:ext>
              </c:extLst>
            </c:dLbl>
            <c:dLbl>
              <c:idx val="2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3B55-4A4E-8613-197CBF4184A4}"/>
                </c:ext>
              </c:extLst>
            </c:dLbl>
            <c:dLbl>
              <c:idx val="3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3B55-4A4E-8613-197CBF4184A4}"/>
                </c:ext>
              </c:extLst>
            </c:dLbl>
            <c:dLbl>
              <c:idx val="3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3B55-4A4E-8613-197CBF4184A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Sheet1!$A$2:$A$28</c:f>
              <c:strCache>
                <c:ptCount val="27"/>
                <c:pt idx="0">
                  <c:v>Anaplastic</c:v>
                </c:pt>
                <c:pt idx="1">
                  <c:v>Medullary</c:v>
                </c:pt>
                <c:pt idx="2">
                  <c:v>Follicular</c:v>
                </c:pt>
                <c:pt idx="3">
                  <c:v>Papillary</c:v>
                </c:pt>
                <c:pt idx="4">
                  <c:v>Thyroid</c:v>
                </c:pt>
                <c:pt idx="6">
                  <c:v>MN &amp; Carc Spec</c:v>
                </c:pt>
                <c:pt idx="7">
                  <c:v>Large Cell</c:v>
                </c:pt>
                <c:pt idx="8">
                  <c:v>Small Cell</c:v>
                </c:pt>
                <c:pt idx="9">
                  <c:v>Squamous</c:v>
                </c:pt>
                <c:pt idx="10">
                  <c:v>Adenocarcinoma</c:v>
                </c:pt>
                <c:pt idx="11">
                  <c:v>Lung &amp; Bronchus</c:v>
                </c:pt>
                <c:pt idx="13">
                  <c:v>Renal Pelvis</c:v>
                </c:pt>
                <c:pt idx="14">
                  <c:v>Kidney NOS</c:v>
                </c:pt>
                <c:pt idx="15">
                  <c:v>Kidney &amp; Renal Pelvis</c:v>
                </c:pt>
                <c:pt idx="17">
                  <c:v>Other</c:v>
                </c:pt>
                <c:pt idx="18">
                  <c:v>Squamous</c:v>
                </c:pt>
                <c:pt idx="19">
                  <c:v>Adenocarcinoma</c:v>
                </c:pt>
                <c:pt idx="20">
                  <c:v>Esophagus</c:v>
                </c:pt>
                <c:pt idx="22">
                  <c:v>HR-/HER2+</c:v>
                </c:pt>
                <c:pt idx="23">
                  <c:v>HR+/HER2+</c:v>
                </c:pt>
                <c:pt idx="24">
                  <c:v>Triple neg</c:v>
                </c:pt>
                <c:pt idx="25">
                  <c:v>HR+/HER2-</c:v>
                </c:pt>
                <c:pt idx="26">
                  <c:v>Breast</c:v>
                </c:pt>
              </c:strCache>
            </c:strRef>
          </c:cat>
          <c:val>
            <c:numRef>
              <c:f>Sheet1!$B$2:$B$28</c:f>
              <c:numCache>
                <c:formatCode>General</c:formatCode>
                <c:ptCount val="27"/>
                <c:pt idx="0">
                  <c:v>1.4</c:v>
                </c:pt>
                <c:pt idx="1">
                  <c:v>2.5</c:v>
                </c:pt>
                <c:pt idx="2">
                  <c:v>8</c:v>
                </c:pt>
                <c:pt idx="3">
                  <c:v>88.1</c:v>
                </c:pt>
                <c:pt idx="4">
                  <c:v>0</c:v>
                </c:pt>
                <c:pt idx="5">
                  <c:v>0</c:v>
                </c:pt>
                <c:pt idx="6">
                  <c:v>13.3</c:v>
                </c:pt>
                <c:pt idx="7">
                  <c:v>1.9</c:v>
                </c:pt>
                <c:pt idx="8">
                  <c:v>12.7</c:v>
                </c:pt>
                <c:pt idx="9">
                  <c:v>26.7</c:v>
                </c:pt>
                <c:pt idx="10">
                  <c:v>45.5</c:v>
                </c:pt>
                <c:pt idx="11">
                  <c:v>0</c:v>
                </c:pt>
                <c:pt idx="13">
                  <c:v>5.3</c:v>
                </c:pt>
                <c:pt idx="14">
                  <c:v>94.7</c:v>
                </c:pt>
                <c:pt idx="15">
                  <c:v>0</c:v>
                </c:pt>
                <c:pt idx="17">
                  <c:v>4.5</c:v>
                </c:pt>
                <c:pt idx="18">
                  <c:v>26.7</c:v>
                </c:pt>
                <c:pt idx="19">
                  <c:v>68.8</c:v>
                </c:pt>
                <c:pt idx="20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3B55-4A4E-8613-197CBF4184A4}"/>
            </c:ext>
          </c:extLst>
        </c:ser>
        <c:ser>
          <c:idx val="4"/>
          <c:order val="2"/>
          <c:tx>
            <c:strRef>
              <c:f>Sheet1!$F$1</c:f>
              <c:strCache>
                <c:ptCount val="1"/>
                <c:pt idx="0">
                  <c:v>gap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dLbls>
            <c:dLbl>
              <c:idx val="4"/>
              <c:spPr/>
              <c:txPr>
                <a:bodyPr/>
                <a:lstStyle/>
                <a:p>
                  <a:pPr>
                    <a:defRPr b="1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A-3B55-4A4E-8613-197CBF4184A4}"/>
                </c:ext>
              </c:extLst>
            </c:dLbl>
            <c:dLbl>
              <c:idx val="6"/>
              <c:layout>
                <c:manualLayout>
                  <c:x val="0"/>
                  <c:y val="4.9906422183705933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Malignant Neoplasm </a:t>
                    </a:r>
                  </a:p>
                  <a:p>
                    <a:r>
                      <a:rPr lang="en-US" dirty="0"/>
                      <a:t>&amp;</a:t>
                    </a:r>
                    <a:r>
                      <a:rPr lang="en-US" baseline="0" dirty="0"/>
                      <a:t> </a:t>
                    </a:r>
                    <a:r>
                      <a:rPr lang="en-US" dirty="0"/>
                      <a:t>Carcinoma</a:t>
                    </a:r>
                    <a:r>
                      <a:rPr lang="en-US" baseline="0" dirty="0"/>
                      <a:t> </a:t>
                    </a:r>
                    <a:r>
                      <a:rPr lang="en-US" baseline="0" dirty="0" err="1"/>
                      <a:t>Unspec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102880658436213"/>
                      <c:h val="7.15325384633118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36-3B55-4A4E-8613-197CBF4184A4}"/>
                </c:ext>
              </c:extLst>
            </c:dLbl>
            <c:dLbl>
              <c:idx val="11"/>
              <c:spPr/>
              <c:txPr>
                <a:bodyPr/>
                <a:lstStyle/>
                <a:p>
                  <a:pPr>
                    <a:defRPr b="1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B-3B55-4A4E-8613-197CBF4184A4}"/>
                </c:ext>
              </c:extLst>
            </c:dLbl>
            <c:dLbl>
              <c:idx val="15"/>
              <c:spPr/>
              <c:txPr>
                <a:bodyPr/>
                <a:lstStyle/>
                <a:p>
                  <a:pPr>
                    <a:defRPr b="1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C-3B55-4A4E-8613-197CBF4184A4}"/>
                </c:ext>
              </c:extLst>
            </c:dLbl>
            <c:dLbl>
              <c:idx val="20"/>
              <c:spPr/>
              <c:txPr>
                <a:bodyPr/>
                <a:lstStyle/>
                <a:p>
                  <a:pPr>
                    <a:defRPr b="1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D-3B55-4A4E-8613-197CBF4184A4}"/>
                </c:ext>
              </c:extLst>
            </c:dLbl>
            <c:dLbl>
              <c:idx val="26"/>
              <c:spPr/>
              <c:txPr>
                <a:bodyPr/>
                <a:lstStyle/>
                <a:p>
                  <a:pPr>
                    <a:defRPr b="1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E-3B55-4A4E-8613-197CBF4184A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Sheet1!$A$2:$A$28</c:f>
              <c:strCache>
                <c:ptCount val="27"/>
                <c:pt idx="0">
                  <c:v>Anaplastic</c:v>
                </c:pt>
                <c:pt idx="1">
                  <c:v>Medullary</c:v>
                </c:pt>
                <c:pt idx="2">
                  <c:v>Follicular</c:v>
                </c:pt>
                <c:pt idx="3">
                  <c:v>Papillary</c:v>
                </c:pt>
                <c:pt idx="4">
                  <c:v>Thyroid</c:v>
                </c:pt>
                <c:pt idx="6">
                  <c:v>MN &amp; Carc Spec</c:v>
                </c:pt>
                <c:pt idx="7">
                  <c:v>Large Cell</c:v>
                </c:pt>
                <c:pt idx="8">
                  <c:v>Small Cell</c:v>
                </c:pt>
                <c:pt idx="9">
                  <c:v>Squamous</c:v>
                </c:pt>
                <c:pt idx="10">
                  <c:v>Adenocarcinoma</c:v>
                </c:pt>
                <c:pt idx="11">
                  <c:v>Lung &amp; Bronchus</c:v>
                </c:pt>
                <c:pt idx="13">
                  <c:v>Renal Pelvis</c:v>
                </c:pt>
                <c:pt idx="14">
                  <c:v>Kidney NOS</c:v>
                </c:pt>
                <c:pt idx="15">
                  <c:v>Kidney &amp; Renal Pelvis</c:v>
                </c:pt>
                <c:pt idx="17">
                  <c:v>Other</c:v>
                </c:pt>
                <c:pt idx="18">
                  <c:v>Squamous</c:v>
                </c:pt>
                <c:pt idx="19">
                  <c:v>Adenocarcinoma</c:v>
                </c:pt>
                <c:pt idx="20">
                  <c:v>Esophagus</c:v>
                </c:pt>
                <c:pt idx="22">
                  <c:v>HR-/HER2+</c:v>
                </c:pt>
                <c:pt idx="23">
                  <c:v>HR+/HER2+</c:v>
                </c:pt>
                <c:pt idx="24">
                  <c:v>Triple neg</c:v>
                </c:pt>
                <c:pt idx="25">
                  <c:v>HR+/HER2-</c:v>
                </c:pt>
                <c:pt idx="26">
                  <c:v>Breast</c:v>
                </c:pt>
              </c:strCache>
            </c:strRef>
          </c:cat>
          <c:val>
            <c:numRef>
              <c:f>Sheet1!$F$2:$F$28</c:f>
              <c:numCache>
                <c:formatCode>General</c:formatCode>
                <c:ptCount val="27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  <c:pt idx="5">
                  <c:v>50</c:v>
                </c:pt>
                <c:pt idx="6">
                  <c:v>50</c:v>
                </c:pt>
                <c:pt idx="7">
                  <c:v>50</c:v>
                </c:pt>
                <c:pt idx="8">
                  <c:v>50</c:v>
                </c:pt>
                <c:pt idx="9">
                  <c:v>50</c:v>
                </c:pt>
                <c:pt idx="10">
                  <c:v>50</c:v>
                </c:pt>
                <c:pt idx="11">
                  <c:v>50</c:v>
                </c:pt>
                <c:pt idx="13">
                  <c:v>50</c:v>
                </c:pt>
                <c:pt idx="14">
                  <c:v>50</c:v>
                </c:pt>
                <c:pt idx="15">
                  <c:v>50</c:v>
                </c:pt>
                <c:pt idx="17">
                  <c:v>50</c:v>
                </c:pt>
                <c:pt idx="18">
                  <c:v>50</c:v>
                </c:pt>
                <c:pt idx="19">
                  <c:v>50</c:v>
                </c:pt>
                <c:pt idx="20">
                  <c:v>50</c:v>
                </c:pt>
                <c:pt idx="22">
                  <c:v>50</c:v>
                </c:pt>
                <c:pt idx="23">
                  <c:v>50</c:v>
                </c:pt>
                <c:pt idx="24">
                  <c:v>50</c:v>
                </c:pt>
                <c:pt idx="25">
                  <c:v>50</c:v>
                </c:pt>
                <c:pt idx="26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3B55-4A4E-8613-197CBF4184A4}"/>
            </c:ext>
          </c:extLst>
        </c:ser>
        <c:ser>
          <c:idx val="1"/>
          <c:order val="3"/>
          <c:tx>
            <c:strRef>
              <c:f>Sheet1!$C$1</c:f>
              <c:strCache>
                <c:ptCount val="1"/>
                <c:pt idx="0">
                  <c:v>Women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1.6252052322813099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3B55-4A4E-8613-197CBF4184A4}"/>
                </c:ext>
              </c:extLst>
            </c:dLbl>
            <c:dLbl>
              <c:idx val="1"/>
              <c:layout>
                <c:manualLayout>
                  <c:x val="1.8663737336863651E-2"/>
                  <c:y val="-2.020202020202020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3B55-4A4E-8613-197CBF4184A4}"/>
                </c:ext>
              </c:extLst>
            </c:dLbl>
            <c:dLbl>
              <c:idx val="2"/>
              <c:layout>
                <c:manualLayout>
                  <c:x val="2.9391653234733299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3B55-4A4E-8613-197CBF4184A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3B55-4A4E-8613-197CBF4184A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3B55-4A4E-8613-197CBF4184A4}"/>
                </c:ext>
              </c:extLst>
            </c:dLbl>
            <c:dLbl>
              <c:idx val="6"/>
              <c:layout>
                <c:manualLayout>
                  <c:x val="4.0809759891124793E-2"/>
                  <c:y val="4.990642218370593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3B55-4A4E-8613-197CBF4184A4}"/>
                </c:ext>
              </c:extLst>
            </c:dLbl>
            <c:dLbl>
              <c:idx val="7"/>
              <c:layout>
                <c:manualLayout>
                  <c:x val="1.79531546671584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3B55-4A4E-8613-197CBF4184A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3B55-4A4E-8613-197CBF4184A4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3B55-4A4E-8613-197CBF4184A4}"/>
                </c:ext>
              </c:extLst>
            </c:dLbl>
            <c:dLbl>
              <c:idx val="13"/>
              <c:layout>
                <c:manualLayout>
                  <c:x val="-1.3629606156119621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3B55-4A4E-8613-197CBF4184A4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3B55-4A4E-8613-197CBF4184A4}"/>
                </c:ext>
              </c:extLst>
            </c:dLbl>
            <c:dLbl>
              <c:idx val="17"/>
              <c:layout>
                <c:manualLayout>
                  <c:x val="2.5324367188195619E-2"/>
                  <c:y val="2.020202020202020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3B55-4A4E-8613-197CBF4184A4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3B55-4A4E-8613-197CBF4184A4}"/>
                </c:ext>
              </c:extLst>
            </c:dLbl>
            <c:dLbl>
              <c:idx val="22"/>
              <c:layout>
                <c:manualLayout>
                  <c:x val="2.4522897380337035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3B55-4A4E-8613-197CBF4184A4}"/>
                </c:ext>
              </c:extLst>
            </c:dLbl>
            <c:dLbl>
              <c:idx val="23"/>
              <c:layout>
                <c:manualLayout>
                  <c:x val="4.43365412656750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3B55-4A4E-8613-197CBF4184A4}"/>
                </c:ext>
              </c:extLst>
            </c:dLbl>
            <c:dLbl>
              <c:idx val="24"/>
              <c:layout>
                <c:manualLayout>
                  <c:x val="5.464599332490838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3B55-4A4E-8613-197CBF4184A4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3B55-4A4E-8613-197CBF4184A4}"/>
                </c:ext>
              </c:extLst>
            </c:dLbl>
            <c:dLbl>
              <c:idx val="3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3B55-4A4E-8613-197CBF4184A4}"/>
                </c:ext>
              </c:extLst>
            </c:dLbl>
            <c:dLbl>
              <c:idx val="3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3B55-4A4E-8613-197CBF4184A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Sheet1!$A$2:$A$28</c:f>
              <c:strCache>
                <c:ptCount val="27"/>
                <c:pt idx="0">
                  <c:v>Anaplastic</c:v>
                </c:pt>
                <c:pt idx="1">
                  <c:v>Medullary</c:v>
                </c:pt>
                <c:pt idx="2">
                  <c:v>Follicular</c:v>
                </c:pt>
                <c:pt idx="3">
                  <c:v>Papillary</c:v>
                </c:pt>
                <c:pt idx="4">
                  <c:v>Thyroid</c:v>
                </c:pt>
                <c:pt idx="6">
                  <c:v>MN &amp; Carc Spec</c:v>
                </c:pt>
                <c:pt idx="7">
                  <c:v>Large Cell</c:v>
                </c:pt>
                <c:pt idx="8">
                  <c:v>Small Cell</c:v>
                </c:pt>
                <c:pt idx="9">
                  <c:v>Squamous</c:v>
                </c:pt>
                <c:pt idx="10">
                  <c:v>Adenocarcinoma</c:v>
                </c:pt>
                <c:pt idx="11">
                  <c:v>Lung &amp; Bronchus</c:v>
                </c:pt>
                <c:pt idx="13">
                  <c:v>Renal Pelvis</c:v>
                </c:pt>
                <c:pt idx="14">
                  <c:v>Kidney NOS</c:v>
                </c:pt>
                <c:pt idx="15">
                  <c:v>Kidney &amp; Renal Pelvis</c:v>
                </c:pt>
                <c:pt idx="17">
                  <c:v>Other</c:v>
                </c:pt>
                <c:pt idx="18">
                  <c:v>Squamous</c:v>
                </c:pt>
                <c:pt idx="19">
                  <c:v>Adenocarcinoma</c:v>
                </c:pt>
                <c:pt idx="20">
                  <c:v>Esophagus</c:v>
                </c:pt>
                <c:pt idx="22">
                  <c:v>HR-/HER2+</c:v>
                </c:pt>
                <c:pt idx="23">
                  <c:v>HR+/HER2+</c:v>
                </c:pt>
                <c:pt idx="24">
                  <c:v>Triple neg</c:v>
                </c:pt>
                <c:pt idx="25">
                  <c:v>HR+/HER2-</c:v>
                </c:pt>
                <c:pt idx="26">
                  <c:v>Breast</c:v>
                </c:pt>
              </c:strCache>
            </c:strRef>
          </c:cat>
          <c:val>
            <c:numRef>
              <c:f>Sheet1!$C$2:$C$28</c:f>
              <c:numCache>
                <c:formatCode>General</c:formatCode>
                <c:ptCount val="27"/>
                <c:pt idx="0">
                  <c:v>0.8</c:v>
                </c:pt>
                <c:pt idx="1">
                  <c:v>1.3</c:v>
                </c:pt>
                <c:pt idx="2">
                  <c:v>6.2</c:v>
                </c:pt>
                <c:pt idx="3">
                  <c:v>91.7</c:v>
                </c:pt>
                <c:pt idx="4">
                  <c:v>0</c:v>
                </c:pt>
                <c:pt idx="5">
                  <c:v>0</c:v>
                </c:pt>
                <c:pt idx="6">
                  <c:v>11.5</c:v>
                </c:pt>
                <c:pt idx="7">
                  <c:v>1.7</c:v>
                </c:pt>
                <c:pt idx="8">
                  <c:v>13.6</c:v>
                </c:pt>
                <c:pt idx="9">
                  <c:v>17.7</c:v>
                </c:pt>
                <c:pt idx="10">
                  <c:v>55.5</c:v>
                </c:pt>
                <c:pt idx="11">
                  <c:v>0</c:v>
                </c:pt>
                <c:pt idx="13" formatCode="0.0">
                  <c:v>7</c:v>
                </c:pt>
                <c:pt idx="14" formatCode="0.0">
                  <c:v>93</c:v>
                </c:pt>
                <c:pt idx="15">
                  <c:v>0</c:v>
                </c:pt>
                <c:pt idx="17">
                  <c:v>5.6</c:v>
                </c:pt>
                <c:pt idx="18">
                  <c:v>54.2</c:v>
                </c:pt>
                <c:pt idx="19">
                  <c:v>40.200000000000003</c:v>
                </c:pt>
                <c:pt idx="20">
                  <c:v>0</c:v>
                </c:pt>
                <c:pt idx="22">
                  <c:v>4.4000000000000004</c:v>
                </c:pt>
                <c:pt idx="23">
                  <c:v>10.1</c:v>
                </c:pt>
                <c:pt idx="24">
                  <c:v>11.2</c:v>
                </c:pt>
                <c:pt idx="25">
                  <c:v>74.2</c:v>
                </c:pt>
                <c:pt idx="2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3-3B55-4A4E-8613-197CBF4184A4}"/>
            </c:ext>
          </c:extLst>
        </c:ser>
        <c:ser>
          <c:idx val="3"/>
          <c:order val="4"/>
          <c:tx>
            <c:strRef>
              <c:f>Sheet1!$E$1</c:f>
              <c:strCache>
                <c:ptCount val="1"/>
                <c:pt idx="0">
                  <c:v>padding E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cat>
            <c:strRef>
              <c:f>Sheet1!$A$2:$A$28</c:f>
              <c:strCache>
                <c:ptCount val="27"/>
                <c:pt idx="0">
                  <c:v>Anaplastic</c:v>
                </c:pt>
                <c:pt idx="1">
                  <c:v>Medullary</c:v>
                </c:pt>
                <c:pt idx="2">
                  <c:v>Follicular</c:v>
                </c:pt>
                <c:pt idx="3">
                  <c:v>Papillary</c:v>
                </c:pt>
                <c:pt idx="4">
                  <c:v>Thyroid</c:v>
                </c:pt>
                <c:pt idx="6">
                  <c:v>MN &amp; Carc Spec</c:v>
                </c:pt>
                <c:pt idx="7">
                  <c:v>Large Cell</c:v>
                </c:pt>
                <c:pt idx="8">
                  <c:v>Small Cell</c:v>
                </c:pt>
                <c:pt idx="9">
                  <c:v>Squamous</c:v>
                </c:pt>
                <c:pt idx="10">
                  <c:v>Adenocarcinoma</c:v>
                </c:pt>
                <c:pt idx="11">
                  <c:v>Lung &amp; Bronchus</c:v>
                </c:pt>
                <c:pt idx="13">
                  <c:v>Renal Pelvis</c:v>
                </c:pt>
                <c:pt idx="14">
                  <c:v>Kidney NOS</c:v>
                </c:pt>
                <c:pt idx="15">
                  <c:v>Kidney &amp; Renal Pelvis</c:v>
                </c:pt>
                <c:pt idx="17">
                  <c:v>Other</c:v>
                </c:pt>
                <c:pt idx="18">
                  <c:v>Squamous</c:v>
                </c:pt>
                <c:pt idx="19">
                  <c:v>Adenocarcinoma</c:v>
                </c:pt>
                <c:pt idx="20">
                  <c:v>Esophagus</c:v>
                </c:pt>
                <c:pt idx="22">
                  <c:v>HR-/HER2+</c:v>
                </c:pt>
                <c:pt idx="23">
                  <c:v>HR+/HER2+</c:v>
                </c:pt>
                <c:pt idx="24">
                  <c:v>Triple neg</c:v>
                </c:pt>
                <c:pt idx="25">
                  <c:v>HR+/HER2-</c:v>
                </c:pt>
                <c:pt idx="26">
                  <c:v>Breast</c:v>
                </c:pt>
              </c:strCache>
            </c:strRef>
          </c:cat>
          <c:val>
            <c:numRef>
              <c:f>Sheet1!$E$2:$E$28</c:f>
              <c:numCache>
                <c:formatCode>General</c:formatCode>
                <c:ptCount val="27"/>
                <c:pt idx="0">
                  <c:v>99.2</c:v>
                </c:pt>
                <c:pt idx="1">
                  <c:v>98.7</c:v>
                </c:pt>
                <c:pt idx="2">
                  <c:v>93.8</c:v>
                </c:pt>
                <c:pt idx="3">
                  <c:v>8.2999999999999972</c:v>
                </c:pt>
                <c:pt idx="4">
                  <c:v>100</c:v>
                </c:pt>
                <c:pt idx="5">
                  <c:v>100</c:v>
                </c:pt>
                <c:pt idx="6">
                  <c:v>88.5</c:v>
                </c:pt>
                <c:pt idx="7">
                  <c:v>98.3</c:v>
                </c:pt>
                <c:pt idx="8">
                  <c:v>86.4</c:v>
                </c:pt>
                <c:pt idx="9">
                  <c:v>82.3</c:v>
                </c:pt>
                <c:pt idx="10">
                  <c:v>44.5</c:v>
                </c:pt>
                <c:pt idx="11">
                  <c:v>100</c:v>
                </c:pt>
                <c:pt idx="13">
                  <c:v>93</c:v>
                </c:pt>
                <c:pt idx="14">
                  <c:v>7</c:v>
                </c:pt>
                <c:pt idx="15">
                  <c:v>100</c:v>
                </c:pt>
                <c:pt idx="17">
                  <c:v>94.4</c:v>
                </c:pt>
                <c:pt idx="18">
                  <c:v>45.8</c:v>
                </c:pt>
                <c:pt idx="19">
                  <c:v>59.8</c:v>
                </c:pt>
                <c:pt idx="20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4-3B55-4A4E-8613-197CBF4184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overlap val="100"/>
        <c:axId val="88027520"/>
        <c:axId val="37577856"/>
      </c:barChart>
      <c:scatterChart>
        <c:scatterStyle val="lineMarker"/>
        <c:varyColors val="0"/>
        <c:ser>
          <c:idx val="5"/>
          <c:order val="5"/>
          <c:tx>
            <c:strRef>
              <c:f>Sheet1!$A$30</c:f>
              <c:strCache>
                <c:ptCount val="1"/>
                <c:pt idx="0">
                  <c:v>xAxis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Sheet1!$A$32:$A$40</c:f>
              <c:numCache>
                <c:formatCode>General</c:formatCode>
                <c:ptCount val="9"/>
                <c:pt idx="0">
                  <c:v>25</c:v>
                </c:pt>
                <c:pt idx="1">
                  <c:v>50</c:v>
                </c:pt>
                <c:pt idx="2">
                  <c:v>75</c:v>
                </c:pt>
                <c:pt idx="3">
                  <c:v>100</c:v>
                </c:pt>
                <c:pt idx="4">
                  <c:v>125</c:v>
                </c:pt>
                <c:pt idx="5">
                  <c:v>150</c:v>
                </c:pt>
                <c:pt idx="6">
                  <c:v>175</c:v>
                </c:pt>
                <c:pt idx="7">
                  <c:v>200</c:v>
                </c:pt>
                <c:pt idx="8">
                  <c:v>225</c:v>
                </c:pt>
              </c:numCache>
            </c:numRef>
          </c:xVal>
          <c:yVal>
            <c:numRef>
              <c:f>Sheet1!$B$32:$B$40</c:f>
              <c:numCache>
                <c:formatCode>General</c:formatCode>
                <c:ptCount val="9"/>
                <c:pt idx="0">
                  <c:v>75</c:v>
                </c:pt>
                <c:pt idx="1">
                  <c:v>50</c:v>
                </c:pt>
                <c:pt idx="2">
                  <c:v>25</c:v>
                </c:pt>
                <c:pt idx="3">
                  <c:v>0</c:v>
                </c:pt>
                <c:pt idx="5">
                  <c:v>0</c:v>
                </c:pt>
                <c:pt idx="6">
                  <c:v>25</c:v>
                </c:pt>
                <c:pt idx="7">
                  <c:v>50</c:v>
                </c:pt>
                <c:pt idx="8">
                  <c:v>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5-3B55-4A4E-8613-197CBF4184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593472"/>
        <c:axId val="37579392"/>
      </c:scatterChart>
      <c:catAx>
        <c:axId val="88027520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37577856"/>
        <c:crosses val="autoZero"/>
        <c:auto val="1"/>
        <c:lblAlgn val="ctr"/>
        <c:lblOffset val="100"/>
        <c:noMultiLvlLbl val="0"/>
      </c:catAx>
      <c:valAx>
        <c:axId val="37577856"/>
        <c:scaling>
          <c:orientation val="minMax"/>
          <c:max val="250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Proportion</a:t>
                </a:r>
                <a:r>
                  <a:rPr lang="en-US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 of Cases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41303813875117462"/>
              <c:y val="0.94675168136177201"/>
            </c:manualLayout>
          </c:layout>
          <c:overlay val="0"/>
        </c:title>
        <c:numFmt formatCode="General" sourceLinked="1"/>
        <c:majorTickMark val="cross"/>
        <c:minorTickMark val="none"/>
        <c:tickLblPos val="none"/>
        <c:crossAx val="88027520"/>
        <c:crosses val="autoZero"/>
        <c:crossBetween val="between"/>
      </c:valAx>
      <c:valAx>
        <c:axId val="37579392"/>
        <c:scaling>
          <c:orientation val="minMax"/>
          <c:max val="50000"/>
          <c:min val="0"/>
        </c:scaling>
        <c:delete val="1"/>
        <c:axPos val="r"/>
        <c:numFmt formatCode="General" sourceLinked="1"/>
        <c:majorTickMark val="out"/>
        <c:minorTickMark val="none"/>
        <c:tickLblPos val="nextTo"/>
        <c:crossAx val="37593472"/>
        <c:crosses val="max"/>
        <c:crossBetween val="midCat"/>
      </c:valAx>
      <c:valAx>
        <c:axId val="375934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7579392"/>
        <c:crosses val="autoZero"/>
        <c:crossBetween val="midCat"/>
      </c:valAx>
    </c:plotArea>
    <c:legend>
      <c:legendPos val="t"/>
      <c:legendEntry>
        <c:idx val="0"/>
        <c:delete val="1"/>
      </c:legendEntry>
      <c:legendEntry>
        <c:idx val="2"/>
        <c:delete val="1"/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"/>
          <c:y val="5.6580966232969425E-2"/>
          <c:w val="1"/>
          <c:h val="4.4584242073612855E-2"/>
        </c:manualLayout>
      </c:layout>
      <c:overlay val="0"/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B7CFF-AFF1-46FD-B6CF-83A6FD4F49C9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8176-803F-427C-8DDA-84AFAF60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65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B7CFF-AFF1-46FD-B6CF-83A6FD4F49C9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8176-803F-427C-8DDA-84AFAF60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741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B7CFF-AFF1-46FD-B6CF-83A6FD4F49C9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8176-803F-427C-8DDA-84AFAF60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17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B7CFF-AFF1-46FD-B6CF-83A6FD4F49C9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8176-803F-427C-8DDA-84AFAF60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37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B7CFF-AFF1-46FD-B6CF-83A6FD4F49C9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8176-803F-427C-8DDA-84AFAF60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96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B7CFF-AFF1-46FD-B6CF-83A6FD4F49C9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8176-803F-427C-8DDA-84AFAF60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73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B7CFF-AFF1-46FD-B6CF-83A6FD4F49C9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8176-803F-427C-8DDA-84AFAF60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975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B7CFF-AFF1-46FD-B6CF-83A6FD4F49C9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8176-803F-427C-8DDA-84AFAF60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4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B7CFF-AFF1-46FD-B6CF-83A6FD4F49C9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8176-803F-427C-8DDA-84AFAF60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3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B7CFF-AFF1-46FD-B6CF-83A6FD4F49C9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8176-803F-427C-8DDA-84AFAF60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41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B7CFF-AFF1-46FD-B6CF-83A6FD4F49C9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8176-803F-427C-8DDA-84AFAF60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844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B7CFF-AFF1-46FD-B6CF-83A6FD4F49C9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68176-803F-427C-8DDA-84AFAF60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06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5013921"/>
              </p:ext>
            </p:extLst>
          </p:nvPr>
        </p:nvGraphicFramePr>
        <p:xfrm>
          <a:off x="342900" y="533400"/>
          <a:ext cx="6172200" cy="7634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81000" y="228600"/>
            <a:ext cx="617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Supplemental Digital Figure S1: Proportion of cases in each subtype, 2009-2013 </a:t>
            </a:r>
          </a:p>
        </p:txBody>
      </p:sp>
    </p:spTree>
    <p:extLst>
      <p:ext uri="{BB962C8B-B14F-4D97-AF65-F5344CB8AC3E}">
        <p14:creationId xmlns:p14="http://schemas.microsoft.com/office/powerpoint/2010/main" val="2842622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44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NCI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Annie Noone</dc:creator>
  <cp:lastModifiedBy>Noone, Anne-Michelle (NIH/NCI) [E]</cp:lastModifiedBy>
  <cp:revision>3</cp:revision>
  <dcterms:created xsi:type="dcterms:W3CDTF">2016-05-10T16:36:39Z</dcterms:created>
  <dcterms:modified xsi:type="dcterms:W3CDTF">2016-09-20T15:45:41Z</dcterms:modified>
</cp:coreProperties>
</file>