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ifs2\lonarc$\Protocols\KOWA%20Intrepid\KOWA%20Manuscript\Per%20Protocol%20Analysis\KOWA%20Intrepid%20Figures%20using%20percent%20change%20Per%20Protocol%2011.3.16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ifs2\lonarc$\Protocols\KOWA%20Intrepid\KOWA%20Manuscript\Per%20Protocol%20Analysis\KOWA%20Intrepid%20Figures%20using%20percent%20change%20Per%20Protocol%2011.3.16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Cifs2\lonarc$\Protocols\KOWA%20Intrepid\KOWA%20Manuscript\Per%20Protocol%20Analysis\KOWA%20Intrepid%20Figures%20using%20percent%20change%20Per%20Protocol%2011.3.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4134701178018544"/>
          <c:y val="6.8390201224847E-2"/>
          <c:w val="0.67387831729367287"/>
          <c:h val="0.82557174103237108"/>
        </c:manualLayout>
      </c:layout>
      <c:barChart>
        <c:barDir val="col"/>
        <c:grouping val="stacked"/>
        <c:ser>
          <c:idx val="2"/>
          <c:order val="0"/>
          <c:spPr>
            <a:noFill/>
          </c:spPr>
          <c:dLbls>
            <c:delete val="1"/>
          </c:dLbls>
          <c:val>
            <c:numRef>
              <c:f>'0xLDL '!$E$13:$F$13</c:f>
              <c:numCache>
                <c:formatCode>General</c:formatCode>
                <c:ptCount val="2"/>
                <c:pt idx="0">
                  <c:v>-10.1</c:v>
                </c:pt>
                <c:pt idx="1">
                  <c:v>-4.5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85000"/>
              </a:schemeClr>
            </a:solidFill>
          </c:spPr>
          <c:dLbls>
            <c:dLbl>
              <c:idx val="0"/>
              <c:layout>
                <c:manualLayout>
                  <c:x val="0.3323323126275885"/>
                  <c:y val="4.9905074365704294E-2"/>
                </c:manualLayout>
              </c:layout>
              <c:tx>
                <c:rich>
                  <a:bodyPr/>
                  <a:lstStyle/>
                  <a:p>
                    <a:r>
                      <a:rPr lang="en-US" sz="700">
                        <a:latin typeface="Arial" pitchFamily="34" charset="0"/>
                        <a:cs typeface="Arial" pitchFamily="34" charset="0"/>
                      </a:rPr>
                      <a:t>-</a:t>
                    </a:r>
                    <a:r>
                      <a:rPr lang="en-US"/>
                      <a:t>17.2</a:t>
                    </a:r>
                  </a:p>
                </c:rich>
              </c:tx>
              <c:dLblPos val="ctr"/>
              <c:showVal val="1"/>
            </c:dLbl>
            <c:dLbl>
              <c:idx val="1"/>
              <c:layout>
                <c:manualLayout>
                  <c:x val="-0.33462926509186408"/>
                  <c:y val="-0.17880489938757654"/>
                </c:manualLayout>
              </c:layout>
              <c:tx>
                <c:rich>
                  <a:bodyPr/>
                  <a:lstStyle/>
                  <a:p>
                    <a:r>
                      <a:rPr lang="en-US" sz="700">
                        <a:latin typeface="Arial" pitchFamily="34" charset="0"/>
                        <a:cs typeface="Arial" pitchFamily="34" charset="0"/>
                      </a:rPr>
                      <a:t>-</a:t>
                    </a:r>
                    <a:r>
                      <a:rPr lang="en-US"/>
                      <a:t>27.5</a:t>
                    </a:r>
                  </a:p>
                </c:rich>
              </c:tx>
              <c:dLblPos val="ctr"/>
              <c:showVal val="1"/>
            </c:dLbl>
            <c:txPr>
              <a:bodyPr/>
              <a:lstStyle/>
              <a:p>
                <a:pPr>
                  <a:defRPr sz="7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ctr"/>
            <c:showVal val="1"/>
          </c:dLbls>
          <c:val>
            <c:numRef>
              <c:f>'0xLDL '!$E$12:$F$12</c:f>
              <c:numCache>
                <c:formatCode>General</c:formatCode>
                <c:ptCount val="2"/>
                <c:pt idx="0">
                  <c:v>-17.399999999999999</c:v>
                </c:pt>
                <c:pt idx="1">
                  <c:v>-12.7</c:v>
                </c:pt>
              </c:numCache>
            </c:numRef>
          </c:val>
        </c:ser>
        <c:ser>
          <c:idx val="0"/>
          <c:order val="2"/>
          <c:spPr>
            <a:solidFill>
              <a:schemeClr val="bg1">
                <a:lumMod val="50000"/>
              </a:schemeClr>
            </a:solidFill>
          </c:spPr>
          <c:dLbls>
            <c:delete val="1"/>
          </c:dLbls>
          <c:val>
            <c:numRef>
              <c:f>'0xLDL '!$E$11:$F$11</c:f>
              <c:numCache>
                <c:formatCode>General</c:formatCode>
                <c:ptCount val="2"/>
                <c:pt idx="0">
                  <c:v>-9.3000000000000025</c:v>
                </c:pt>
                <c:pt idx="1">
                  <c:v>-13.400000000000002</c:v>
                </c:pt>
              </c:numCache>
            </c:numRef>
          </c:val>
        </c:ser>
        <c:dLbls>
          <c:showVal val="1"/>
        </c:dLbls>
        <c:overlap val="100"/>
        <c:axId val="101251712"/>
        <c:axId val="101303040"/>
      </c:barChart>
      <c:catAx>
        <c:axId val="10125171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r>
                  <a:rPr lang="en-US" sz="800" b="1" i="0" baseline="0" dirty="0" err="1" smtClean="0"/>
                  <a:t>Pitavastatin</a:t>
                </a:r>
                <a:r>
                  <a:rPr lang="en-US" sz="800" b="1" i="0" baseline="0" dirty="0" smtClean="0"/>
                  <a:t> </a:t>
                </a: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              </a:t>
                </a:r>
                <a:r>
                  <a:rPr lang="en-US" sz="800" b="1" dirty="0" err="1" smtClean="0">
                    <a:latin typeface="Arial" pitchFamily="34" charset="0"/>
                    <a:cs typeface="Arial" pitchFamily="34" charset="0"/>
                  </a:rPr>
                  <a:t>Pravastatin</a:t>
                </a: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800" b="1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28158501020705767"/>
              <c:y val="0.89613254593175806"/>
            </c:manualLayout>
          </c:layout>
        </c:title>
        <c:tickLblPos val="none"/>
        <c:crossAx val="101303040"/>
        <c:crosses val="autoZero"/>
        <c:auto val="1"/>
        <c:lblAlgn val="ctr"/>
        <c:lblOffset val="100"/>
      </c:catAx>
      <c:valAx>
        <c:axId val="101303040"/>
        <c:scaling>
          <c:orientation val="minMax"/>
          <c:max val="25"/>
          <c:min val="-40"/>
        </c:scaling>
        <c:axPos val="l"/>
        <c:title>
          <c:tx>
            <c:rich>
              <a:bodyPr rot="-5400000" vert="horz"/>
              <a:lstStyle/>
              <a:p>
                <a:pPr>
                  <a:defRPr sz="700">
                    <a:latin typeface="Arial" pitchFamily="34" charset="0"/>
                    <a:cs typeface="Arial" pitchFamily="34" charset="0"/>
                  </a:defRPr>
                </a:pPr>
                <a:r>
                  <a:rPr lang="en-US" sz="700" dirty="0">
                    <a:latin typeface="Arial" pitchFamily="34" charset="0"/>
                    <a:cs typeface="Arial" pitchFamily="34" charset="0"/>
                  </a:rPr>
                  <a:t>Percent Change in </a:t>
                </a:r>
                <a:r>
                  <a:rPr lang="en-US" sz="700" dirty="0" err="1">
                    <a:latin typeface="Arial" pitchFamily="34" charset="0"/>
                    <a:cs typeface="Arial" pitchFamily="34" charset="0"/>
                  </a:rPr>
                  <a:t>oxLDL</a:t>
                </a:r>
                <a:r>
                  <a:rPr lang="en-US" sz="700" dirty="0">
                    <a:latin typeface="Arial" pitchFamily="34" charset="0"/>
                    <a:cs typeface="Arial" pitchFamily="34" charset="0"/>
                  </a:rPr>
                  <a:t> at </a:t>
                </a:r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Week </a:t>
                </a:r>
                <a:r>
                  <a:rPr lang="en-US" sz="700" dirty="0">
                    <a:latin typeface="Arial" pitchFamily="34" charset="0"/>
                    <a:cs typeface="Arial" pitchFamily="34" charset="0"/>
                  </a:rPr>
                  <a:t>52</a:t>
                </a:r>
              </a:p>
            </c:rich>
          </c:tx>
          <c:layout>
            <c:manualLayout>
              <c:xMode val="edge"/>
              <c:yMode val="edge"/>
              <c:x val="6.3171672731509088E-2"/>
              <c:y val="0.1295273625976394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1251712"/>
        <c:crosses val="autoZero"/>
        <c:crossBetween val="between"/>
        <c:majorUnit val="5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9442475940507439"/>
          <c:y val="6.666666666666668E-2"/>
          <c:w val="0.69446412948381453"/>
          <c:h val="0.83224978127734028"/>
        </c:manualLayout>
      </c:layout>
      <c:barChart>
        <c:barDir val="col"/>
        <c:grouping val="stacked"/>
        <c:ser>
          <c:idx val="0"/>
          <c:order val="0"/>
          <c:spPr>
            <a:solidFill>
              <a:schemeClr val="bg1">
                <a:lumMod val="85000"/>
              </a:schemeClr>
            </a:solidFill>
          </c:spPr>
          <c:dPt>
            <c:idx val="1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35193606007582406"/>
                  <c:y val="1.0500437445319349E-2"/>
                </c:manualLayout>
              </c:layout>
              <c:tx>
                <c:rich>
                  <a:bodyPr/>
                  <a:lstStyle/>
                  <a:p>
                    <a:r>
                      <a:rPr lang="en-US" sz="700" dirty="0">
                        <a:latin typeface="Arial" pitchFamily="34" charset="0"/>
                        <a:cs typeface="Arial" pitchFamily="34" charset="0"/>
                      </a:rPr>
                      <a:t>-10.0</a:t>
                    </a:r>
                  </a:p>
                </c:rich>
              </c:tx>
              <c:dLblPos val="ctr"/>
              <c:showVal val="1"/>
            </c:dLbl>
            <c:txPr>
              <a:bodyPr/>
              <a:lstStyle/>
              <a:p>
                <a:pPr>
                  <a:defRPr sz="7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inBase"/>
            <c:showVal val="1"/>
          </c:dLbls>
          <c:val>
            <c:numRef>
              <c:f>'sCD14'!$E$11:$F$11</c:f>
              <c:numCache>
                <c:formatCode>General</c:formatCode>
                <c:ptCount val="2"/>
                <c:pt idx="0">
                  <c:v>-10</c:v>
                </c:pt>
                <c:pt idx="1">
                  <c:v>-15.2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</c:spPr>
          <c:dLbls>
            <c:dLbl>
              <c:idx val="0"/>
              <c:layout>
                <c:manualLayout>
                  <c:x val="0.33965405365995954"/>
                  <c:y val="0.25207217847769031"/>
                </c:manualLayout>
              </c:layout>
              <c:tx>
                <c:rich>
                  <a:bodyPr/>
                  <a:lstStyle/>
                  <a:p>
                    <a:r>
                      <a:rPr lang="en-US" sz="700" dirty="0">
                        <a:latin typeface="Arial" pitchFamily="34" charset="0"/>
                        <a:cs typeface="Arial" pitchFamily="34" charset="0"/>
                      </a:rPr>
                      <a:t>0.6</a:t>
                    </a:r>
                  </a:p>
                </c:rich>
              </c:tx>
              <c:dLblPos val="ctr"/>
              <c:showVal val="1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sz="7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inBase"/>
            <c:showVal val="1"/>
          </c:dLbls>
          <c:val>
            <c:numRef>
              <c:f>'sCD14'!$E$12:$F$12</c:f>
              <c:numCache>
                <c:formatCode>General</c:formatCode>
                <c:ptCount val="2"/>
                <c:pt idx="0">
                  <c:v>-11</c:v>
                </c:pt>
                <c:pt idx="1">
                  <c:v>0.60000000000000042</c:v>
                </c:pt>
              </c:numCache>
            </c:numRef>
          </c:val>
        </c:ser>
        <c:ser>
          <c:idx val="2"/>
          <c:order val="2"/>
          <c:spPr>
            <a:solidFill>
              <a:schemeClr val="bg1">
                <a:lumMod val="85000"/>
              </a:schemeClr>
            </a:solidFill>
          </c:spPr>
          <c:dLbls>
            <c:delete val="1"/>
          </c:dLbls>
          <c:val>
            <c:numRef>
              <c:f>'sCD14'!$E$13:$F$13</c:f>
              <c:numCache>
                <c:formatCode>General</c:formatCode>
                <c:ptCount val="2"/>
                <c:pt idx="0">
                  <c:v>8.7000000000000011</c:v>
                </c:pt>
                <c:pt idx="1">
                  <c:v>20.2</c:v>
                </c:pt>
              </c:numCache>
            </c:numRef>
          </c:val>
        </c:ser>
        <c:dLbls>
          <c:showVal val="1"/>
        </c:dLbls>
        <c:overlap val="100"/>
        <c:axId val="105007744"/>
        <c:axId val="105186048"/>
      </c:barChart>
      <c:catAx>
        <c:axId val="10500774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r>
                  <a:rPr lang="en-US" sz="800" dirty="0">
                    <a:latin typeface="Arial" pitchFamily="34" charset="0"/>
                    <a:cs typeface="Arial" pitchFamily="34" charset="0"/>
                  </a:rPr>
                  <a:t>   </a:t>
                </a:r>
                <a:r>
                  <a:rPr lang="en-US" sz="800" b="1" i="0" baseline="0" dirty="0" err="1">
                    <a:latin typeface="Arial" pitchFamily="34" charset="0"/>
                    <a:cs typeface="Arial" pitchFamily="34" charset="0"/>
                  </a:rPr>
                  <a:t>Pitavastatin</a:t>
                </a:r>
                <a:r>
                  <a:rPr lang="en-US" sz="800" b="1" i="0" baseline="0" dirty="0">
                    <a:latin typeface="Arial" pitchFamily="34" charset="0"/>
                    <a:cs typeface="Arial" pitchFamily="34" charset="0"/>
                  </a:rPr>
                  <a:t>     </a:t>
                </a:r>
                <a:r>
                  <a:rPr lang="en-US" sz="800" b="1" i="0" baseline="0" dirty="0" smtClean="0">
                    <a:latin typeface="Arial" pitchFamily="34" charset="0"/>
                    <a:cs typeface="Arial" pitchFamily="34" charset="0"/>
                  </a:rPr>
                  <a:t>          </a:t>
                </a:r>
                <a:r>
                  <a:rPr lang="en-US" sz="800" baseline="0" dirty="0" err="1">
                    <a:latin typeface="Arial" pitchFamily="34" charset="0"/>
                    <a:cs typeface="Arial" pitchFamily="34" charset="0"/>
                  </a:rPr>
                  <a:t>Pravastatin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tickLblPos val="none"/>
        <c:crossAx val="105186048"/>
        <c:crosses val="autoZero"/>
        <c:auto val="1"/>
        <c:lblAlgn val="ctr"/>
        <c:lblOffset val="100"/>
      </c:catAx>
      <c:valAx>
        <c:axId val="105186048"/>
        <c:scaling>
          <c:orientation val="minMax"/>
          <c:max val="25"/>
          <c:min val="-40"/>
        </c:scaling>
        <c:axPos val="l"/>
        <c:title>
          <c:tx>
            <c:rich>
              <a:bodyPr rot="-5400000" vert="horz"/>
              <a:lstStyle/>
              <a:p>
                <a:pPr>
                  <a:defRPr sz="800">
                    <a:latin typeface="Arial" pitchFamily="34" charset="0"/>
                    <a:cs typeface="Arial" pitchFamily="34" charset="0"/>
                  </a:defRPr>
                </a:pPr>
                <a:r>
                  <a:rPr lang="en-US" sz="700" dirty="0">
                    <a:latin typeface="Arial" pitchFamily="34" charset="0"/>
                    <a:cs typeface="Arial" pitchFamily="34" charset="0"/>
                  </a:rPr>
                  <a:t>Percent</a:t>
                </a:r>
                <a:r>
                  <a:rPr lang="en-US" sz="700" baseline="0" dirty="0">
                    <a:latin typeface="Arial" pitchFamily="34" charset="0"/>
                    <a:cs typeface="Arial" pitchFamily="34" charset="0"/>
                  </a:rPr>
                  <a:t> Change in sCD14 at Week 52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3.7136066547831255E-2"/>
              <c:y val="0.1080807545014956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5007744"/>
        <c:crosses val="autoZero"/>
        <c:crossBetween val="between"/>
        <c:majorUnit val="5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6095290172061852"/>
          <c:y val="6.1680664916885425E-2"/>
          <c:w val="0.68812117235345638"/>
          <c:h val="0.84001356080489942"/>
        </c:manualLayout>
      </c:layout>
      <c:barChart>
        <c:barDir val="col"/>
        <c:grouping val="stacked"/>
        <c:ser>
          <c:idx val="2"/>
          <c:order val="0"/>
          <c:spPr>
            <a:noFill/>
          </c:spPr>
          <c:dLbls>
            <c:delete val="1"/>
          </c:dLbls>
          <c:val>
            <c:numRef>
              <c:f>'Lp-PLA2'!$E$13:$F$13</c:f>
              <c:numCache>
                <c:formatCode>General</c:formatCode>
                <c:ptCount val="2"/>
                <c:pt idx="0">
                  <c:v>-9.2000000000000011</c:v>
                </c:pt>
                <c:pt idx="1">
                  <c:v>-4.9000000000000004</c:v>
                </c:pt>
              </c:numCache>
            </c:numRef>
          </c:val>
        </c:ser>
        <c:ser>
          <c:idx val="1"/>
          <c:order val="1"/>
          <c:dPt>
            <c:idx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0.34892133275007292"/>
                  <c:y val="4.2949693788276462E-2"/>
                </c:manualLayout>
              </c:layout>
              <c:tx>
                <c:rich>
                  <a:bodyPr/>
                  <a:lstStyle/>
                  <a:p>
                    <a:r>
                      <a:rPr lang="en-US" sz="700">
                        <a:latin typeface="Arial" pitchFamily="34" charset="0"/>
                        <a:cs typeface="Arial" pitchFamily="34" charset="0"/>
                      </a:rPr>
                      <a:t>-</a:t>
                    </a:r>
                    <a:r>
                      <a:rPr lang="en-US" sz="700"/>
                      <a:t>16.4</a:t>
                    </a:r>
                  </a:p>
                </c:rich>
              </c:tx>
              <c:dLblPos val="ctr"/>
              <c:showVal val="1"/>
            </c:dLbl>
            <c:dLbl>
              <c:idx val="1"/>
              <c:layout>
                <c:manualLayout>
                  <c:x val="-0.33342009332166878"/>
                  <c:y val="-0.14969728783902037"/>
                </c:manualLayout>
              </c:layout>
              <c:tx>
                <c:rich>
                  <a:bodyPr/>
                  <a:lstStyle/>
                  <a:p>
                    <a:r>
                      <a:rPr lang="en-US" sz="700">
                        <a:latin typeface="Arial" pitchFamily="34" charset="0"/>
                        <a:cs typeface="Arial" pitchFamily="34" charset="0"/>
                      </a:rPr>
                      <a:t>-</a:t>
                    </a:r>
                    <a:r>
                      <a:rPr lang="en-US" sz="700"/>
                      <a:t>25.0</a:t>
                    </a:r>
                  </a:p>
                </c:rich>
              </c:tx>
              <c:dLblPos val="ctr"/>
              <c:showVal val="1"/>
            </c:dLbl>
            <c:txPr>
              <a:bodyPr/>
              <a:lstStyle/>
              <a:p>
                <a:pPr>
                  <a:defRPr sz="7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ctr"/>
            <c:showVal val="1"/>
          </c:dLbls>
          <c:val>
            <c:numRef>
              <c:f>'Lp-PLA2'!$E$12:$F$12</c:f>
              <c:numCache>
                <c:formatCode>General</c:formatCode>
                <c:ptCount val="2"/>
                <c:pt idx="0">
                  <c:v>-15.8</c:v>
                </c:pt>
                <c:pt idx="1">
                  <c:v>-11.500000000000002</c:v>
                </c:pt>
              </c:numCache>
            </c:numRef>
          </c:val>
        </c:ser>
        <c:ser>
          <c:idx val="0"/>
          <c:order val="2"/>
          <c:spPr>
            <a:solidFill>
              <a:schemeClr val="bg1">
                <a:lumMod val="50000"/>
              </a:schemeClr>
            </a:solidFill>
          </c:spPr>
          <c:dLbls>
            <c:delete val="1"/>
          </c:dLbls>
          <c:val>
            <c:numRef>
              <c:f>'Lp-PLA2'!$E$11:$F$11</c:f>
              <c:numCache>
                <c:formatCode>General</c:formatCode>
                <c:ptCount val="2"/>
                <c:pt idx="0">
                  <c:v>-11</c:v>
                </c:pt>
                <c:pt idx="1">
                  <c:v>-11.900000000000002</c:v>
                </c:pt>
              </c:numCache>
            </c:numRef>
          </c:val>
        </c:ser>
        <c:dLbls>
          <c:showVal val="1"/>
        </c:dLbls>
        <c:overlap val="100"/>
        <c:axId val="105249408"/>
        <c:axId val="105337600"/>
      </c:barChart>
      <c:catAx>
        <c:axId val="10524940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prstClr val="black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800" b="1" i="0" baseline="0" dirty="0" err="1" smtClean="0"/>
                  <a:t>Pitavastatin</a:t>
                </a:r>
                <a:r>
                  <a:rPr lang="en-US" sz="800" b="1" i="0" baseline="0" dirty="0" smtClean="0"/>
                  <a:t>              </a:t>
                </a:r>
                <a:r>
                  <a:rPr lang="en-US" sz="800" dirty="0" err="1" smtClean="0">
                    <a:latin typeface="Arial" pitchFamily="34" charset="0"/>
                    <a:cs typeface="Arial" pitchFamily="34" charset="0"/>
                  </a:rPr>
                  <a:t>Pravastatin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0261555847185767"/>
              <c:y val="0.89613867016622917"/>
            </c:manualLayout>
          </c:layout>
        </c:title>
        <c:tickLblPos val="none"/>
        <c:crossAx val="105337600"/>
        <c:crosses val="autoZero"/>
        <c:auto val="1"/>
        <c:lblAlgn val="ctr"/>
        <c:lblOffset val="100"/>
      </c:catAx>
      <c:valAx>
        <c:axId val="105337600"/>
        <c:scaling>
          <c:orientation val="minMax"/>
          <c:max val="25"/>
          <c:min val="-40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sz="700" dirty="0">
                    <a:latin typeface="Arial" pitchFamily="34" charset="0"/>
                    <a:cs typeface="Arial" pitchFamily="34" charset="0"/>
                  </a:rPr>
                  <a:t>Percent Change</a:t>
                </a:r>
                <a:r>
                  <a:rPr lang="en-US" sz="700" baseline="0" dirty="0">
                    <a:latin typeface="Arial" pitchFamily="34" charset="0"/>
                    <a:cs typeface="Arial" pitchFamily="34" charset="0"/>
                  </a:rPr>
                  <a:t> in Lp-PLA2 at Week 52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7.1157771945173531E-2"/>
              <c:y val="8.6340332458442706E-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5249408"/>
        <c:crosses val="autoZero"/>
        <c:crossBetween val="between"/>
        <c:majorUnit val="5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0.44444</cdr:x>
      <cdr:y>0.1</cdr:y>
    </cdr:from>
    <cdr:to>
      <cdr:x>0.68118</cdr:x>
      <cdr:y>0.16861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9188" y="228600"/>
          <a:ext cx="649425" cy="15684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itchFamily="34" charset="0"/>
              <a:cs typeface="Arial" pitchFamily="34" charset="0"/>
            </a:rPr>
            <a:t>P=0.01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0.41667</cdr:x>
      <cdr:y>0.1</cdr:y>
    </cdr:from>
    <cdr:to>
      <cdr:x>0.63114</cdr:x>
      <cdr:y>0.17173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0" y="228600"/>
          <a:ext cx="588334" cy="1639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itchFamily="34" charset="0"/>
              <a:cs typeface="Arial" pitchFamily="34" charset="0"/>
            </a:rPr>
            <a:t>P=0.02</a:t>
          </a:r>
        </a:p>
      </cdr:txBody>
    </cdr:sp>
  </cdr:relSizeAnchor>
  <cdr:relSizeAnchor xmlns:cdr="http://schemas.openxmlformats.org/drawingml/2006/chartDrawing">
    <cdr:from>
      <cdr:x>0.41667</cdr:x>
      <cdr:y>0.16667</cdr:y>
    </cdr:from>
    <cdr:to>
      <cdr:x>0.63113</cdr:x>
      <cdr:y>0.16667</cdr:y>
    </cdr:to>
    <cdr:sp macro="" textlink="">
      <cdr:nvSpPr>
        <cdr:cNvPr id="9" name="Straight Connector 8"/>
        <cdr:cNvSpPr/>
      </cdr:nvSpPr>
      <cdr:spPr>
        <a:xfrm xmlns:a="http://schemas.openxmlformats.org/drawingml/2006/main">
          <a:off x="1143000" y="381000"/>
          <a:ext cx="588307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ysClr val="windowText" lastClr="0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0.47222</cdr:x>
      <cdr:y>0.1</cdr:y>
    </cdr:from>
    <cdr:to>
      <cdr:x>0.69444</cdr:x>
      <cdr:y>0.26667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400" y="228600"/>
          <a:ext cx="609600" cy="38100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itchFamily="34" charset="0"/>
              <a:cs typeface="Arial" pitchFamily="34" charset="0"/>
            </a:rPr>
            <a:t>P=0.01</a:t>
          </a:r>
        </a:p>
      </cdr:txBody>
    </cdr:sp>
  </cdr:relSizeAnchor>
  <cdr:relSizeAnchor xmlns:cdr="http://schemas.openxmlformats.org/drawingml/2006/chartDrawing">
    <cdr:from>
      <cdr:x>0.47222</cdr:x>
      <cdr:y>0.16667</cdr:y>
    </cdr:from>
    <cdr:to>
      <cdr:x>0.71454</cdr:x>
      <cdr:y>0.16667</cdr:y>
    </cdr:to>
    <cdr:sp macro="" textlink="">
      <cdr:nvSpPr>
        <cdr:cNvPr id="3" name="Straight Connector 2"/>
        <cdr:cNvSpPr/>
      </cdr:nvSpPr>
      <cdr:spPr>
        <a:xfrm xmlns:a="http://schemas.openxmlformats.org/drawingml/2006/main" flipV="1">
          <a:off x="1295400" y="381000"/>
          <a:ext cx="664732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64125-A6E2-4924-843C-C8C78734F829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2833B-12F2-4D40-B92E-2CD6A56C7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2833B-12F2-4D40-B92E-2CD6A56C74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941FC-4AC6-4B82-83F2-EA9F88C1BEBC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37767-E703-45B8-B0DB-FBCC7D20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04800" y="38100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. Percent change in sCD14,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oxLDL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, and Lp-PLA2 at Week 52 in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Pitavastatin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group compared to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Pravastatin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group (Per Protocol Population)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Chart 13"/>
          <p:cNvGraphicFramePr/>
          <p:nvPr/>
        </p:nvGraphicFramePr>
        <p:xfrm>
          <a:off x="3048000" y="1524000"/>
          <a:ext cx="2743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4343400" y="1905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Chart 17"/>
          <p:cNvGraphicFramePr/>
          <p:nvPr/>
        </p:nvGraphicFramePr>
        <p:xfrm>
          <a:off x="304800" y="1524000"/>
          <a:ext cx="2743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/>
          <p:nvPr/>
        </p:nvGraphicFramePr>
        <p:xfrm>
          <a:off x="5867400" y="1524000"/>
          <a:ext cx="2743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Rectangle 21"/>
          <p:cNvSpPr/>
          <p:nvPr/>
        </p:nvSpPr>
        <p:spPr>
          <a:xfrm>
            <a:off x="3962400" y="2514600"/>
            <a:ext cx="396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76800" y="2362200"/>
            <a:ext cx="457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514600"/>
            <a:ext cx="381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772400" y="2362200"/>
            <a:ext cx="457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6800" y="1981200"/>
            <a:ext cx="4725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 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78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79</cp:revision>
  <dcterms:created xsi:type="dcterms:W3CDTF">2016-08-02T13:52:10Z</dcterms:created>
  <dcterms:modified xsi:type="dcterms:W3CDTF">2017-01-20T19:35:46Z</dcterms:modified>
</cp:coreProperties>
</file>