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8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02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7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7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2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76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57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7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5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DB4B-A347-4FB6-B129-AE167436A47B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53174-FA1F-4826-BE3A-9E0FA8F230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1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3413" y="2150692"/>
            <a:ext cx="20329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S1.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991" y="1382486"/>
            <a:ext cx="2350008" cy="1885950"/>
          </a:xfrm>
          <a:prstGeom prst="rect">
            <a:avLst/>
          </a:prstGeom>
        </p:spPr>
      </p:pic>
      <p:pic>
        <p:nvPicPr>
          <p:cNvPr id="5" name="Picture 4" descr="http://cshsleicaih.csmc.edu/dih/dih_files/snapshots/snapshot-161229-114715-947518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809" y="1382486"/>
            <a:ext cx="246888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cshsleicaih.csmc.edu/dih/dih_files/snapshots/snapshot-161229-122226-95987496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469" y="3756999"/>
            <a:ext cx="235458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01751" y="1500845"/>
            <a:ext cx="9621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A.  N6-Hi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A-subunit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transgenic</a:t>
            </a:r>
          </a:p>
        </p:txBody>
      </p:sp>
      <p:pic>
        <p:nvPicPr>
          <p:cNvPr id="8" name="Picture 2" descr="http://cshsleicaih.csmc.edu/dih/dih_files/snapshots/snapshot-161229-123142-13585384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02" y="3756999"/>
            <a:ext cx="2407158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14878" y="1500845"/>
            <a:ext cx="9621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B.  N6-Hi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A-subunit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transgenic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1751" y="3838840"/>
            <a:ext cx="9621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C.  N6-Hi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A-subunit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transgenic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6518" y="3838840"/>
            <a:ext cx="78258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D. N6-Hi</a:t>
            </a:r>
          </a:p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666" y="2493585"/>
            <a:ext cx="26564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Thyroiditis in N6 Hi-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TSHR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A-subunit transgenic and non-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transgenic NOD.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h4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mice.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Examples of lymphocytic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infiltration varying from moderate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(A,C,D) to minimal (B) are shown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thyroid histology (hematoxylin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and eosin, 10x magnification; three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transgenic mice; one non-transgenic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mouse). </a:t>
            </a:r>
          </a:p>
        </p:txBody>
      </p:sp>
    </p:spTree>
    <p:extLst>
      <p:ext uri="{BB962C8B-B14F-4D97-AF65-F5344CB8AC3E}">
        <p14:creationId xmlns:p14="http://schemas.microsoft.com/office/powerpoint/2010/main" val="1068541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533164" y="3851911"/>
            <a:ext cx="253364" cy="200025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Rounded Rectangle 4"/>
          <p:cNvSpPr/>
          <p:nvPr/>
        </p:nvSpPr>
        <p:spPr>
          <a:xfrm>
            <a:off x="5139531" y="3071813"/>
            <a:ext cx="626745" cy="480060"/>
          </a:xfrm>
          <a:prstGeom prst="roundRect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4963955" y="4371976"/>
            <a:ext cx="320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V="1">
            <a:off x="5255102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 flipV="1">
            <a:off x="5836286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6418581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V="1">
            <a:off x="7000876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V="1">
            <a:off x="7582060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V="1">
            <a:off x="8164355" y="4371976"/>
            <a:ext cx="0" cy="3111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193983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</a:t>
            </a:r>
            <a:endPara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5775167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0.2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57462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0.4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6938646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0.6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7520941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0.8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8103236" y="4446430"/>
            <a:ext cx="19556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4963955" y="2131696"/>
            <a:ext cx="320040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4963955" y="2131696"/>
            <a:ext cx="0" cy="224028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auto">
          <a:xfrm>
            <a:off x="4932840" y="4167506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>
            <a:off x="4932840" y="3760788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>
            <a:off x="4932840" y="3352960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4" name="Line 29"/>
          <p:cNvSpPr>
            <a:spLocks noChangeShapeType="1"/>
          </p:cNvSpPr>
          <p:nvPr/>
        </p:nvSpPr>
        <p:spPr bwMode="auto">
          <a:xfrm>
            <a:off x="4932840" y="2946242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5" name="Line 30"/>
          <p:cNvSpPr>
            <a:spLocks noChangeShapeType="1"/>
          </p:cNvSpPr>
          <p:nvPr/>
        </p:nvSpPr>
        <p:spPr bwMode="auto">
          <a:xfrm>
            <a:off x="4932840" y="2538413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6" name="Line 31"/>
          <p:cNvSpPr>
            <a:spLocks noChangeShapeType="1"/>
          </p:cNvSpPr>
          <p:nvPr/>
        </p:nvSpPr>
        <p:spPr bwMode="auto">
          <a:xfrm>
            <a:off x="4932840" y="2131696"/>
            <a:ext cx="3111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4852551" y="4116388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4793080" y="3709671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20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auto">
          <a:xfrm>
            <a:off x="4793080" y="3302953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40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35"/>
          <p:cNvSpPr>
            <a:spLocks noChangeArrowheads="1"/>
          </p:cNvSpPr>
          <p:nvPr/>
        </p:nvSpPr>
        <p:spPr bwMode="auto">
          <a:xfrm>
            <a:off x="4793080" y="2895125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60</a:t>
            </a:r>
            <a:endParaRPr kumimoji="0" lang="en-US" sz="11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4793080" y="2488408"/>
            <a:ext cx="15709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80</a:t>
            </a:r>
            <a:endPara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4733608" y="2080578"/>
            <a:ext cx="23564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100</a:t>
            </a:r>
            <a:endParaRPr kumimoji="0" 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Line 38"/>
          <p:cNvSpPr>
            <a:spLocks noChangeShapeType="1"/>
          </p:cNvSpPr>
          <p:nvPr/>
        </p:nvSpPr>
        <p:spPr bwMode="auto">
          <a:xfrm flipV="1">
            <a:off x="8164355" y="2131696"/>
            <a:ext cx="0" cy="224028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4" name="Line 39"/>
          <p:cNvSpPr>
            <a:spLocks noChangeShapeType="1"/>
          </p:cNvSpPr>
          <p:nvPr/>
        </p:nvSpPr>
        <p:spPr bwMode="auto">
          <a:xfrm flipV="1">
            <a:off x="4963955" y="3036253"/>
            <a:ext cx="3200400" cy="825659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5" name="Freeform 40"/>
          <p:cNvSpPr>
            <a:spLocks/>
          </p:cNvSpPr>
          <p:nvPr/>
        </p:nvSpPr>
        <p:spPr bwMode="auto">
          <a:xfrm flipV="1">
            <a:off x="4963955" y="3614103"/>
            <a:ext cx="86678" cy="5557"/>
          </a:xfrm>
          <a:custGeom>
            <a:avLst/>
            <a:gdLst>
              <a:gd name="T0" fmla="*/ 0 w 135"/>
              <a:gd name="T1" fmla="*/ 0 h 8"/>
              <a:gd name="T2" fmla="*/ 19 w 135"/>
              <a:gd name="T3" fmla="*/ 1 h 8"/>
              <a:gd name="T4" fmla="*/ 39 w 135"/>
              <a:gd name="T5" fmla="*/ 2 h 8"/>
              <a:gd name="T6" fmla="*/ 58 w 135"/>
              <a:gd name="T7" fmla="*/ 3 h 8"/>
              <a:gd name="T8" fmla="*/ 78 w 135"/>
              <a:gd name="T9" fmla="*/ 4 h 8"/>
              <a:gd name="T10" fmla="*/ 97 w 135"/>
              <a:gd name="T11" fmla="*/ 5 h 8"/>
              <a:gd name="T12" fmla="*/ 117 w 135"/>
              <a:gd name="T13" fmla="*/ 7 h 8"/>
              <a:gd name="T14" fmla="*/ 135 w 135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8">
                <a:moveTo>
                  <a:pt x="0" y="0"/>
                </a:moveTo>
                <a:lnTo>
                  <a:pt x="19" y="1"/>
                </a:lnTo>
                <a:lnTo>
                  <a:pt x="39" y="2"/>
                </a:lnTo>
                <a:lnTo>
                  <a:pt x="58" y="3"/>
                </a:lnTo>
                <a:lnTo>
                  <a:pt x="78" y="4"/>
                </a:lnTo>
                <a:lnTo>
                  <a:pt x="97" y="5"/>
                </a:lnTo>
                <a:lnTo>
                  <a:pt x="117" y="7"/>
                </a:lnTo>
                <a:lnTo>
                  <a:pt x="135" y="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6" name="Freeform 41"/>
          <p:cNvSpPr>
            <a:spLocks/>
          </p:cNvSpPr>
          <p:nvPr/>
        </p:nvSpPr>
        <p:spPr bwMode="auto">
          <a:xfrm flipV="1">
            <a:off x="5086192" y="3604102"/>
            <a:ext cx="86678" cy="7779"/>
          </a:xfrm>
          <a:custGeom>
            <a:avLst/>
            <a:gdLst>
              <a:gd name="T0" fmla="*/ 0 w 135"/>
              <a:gd name="T1" fmla="*/ 0 h 12"/>
              <a:gd name="T2" fmla="*/ 5 w 135"/>
              <a:gd name="T3" fmla="*/ 0 h 12"/>
              <a:gd name="T4" fmla="*/ 24 w 135"/>
              <a:gd name="T5" fmla="*/ 2 h 12"/>
              <a:gd name="T6" fmla="*/ 44 w 135"/>
              <a:gd name="T7" fmla="*/ 4 h 12"/>
              <a:gd name="T8" fmla="*/ 63 w 135"/>
              <a:gd name="T9" fmla="*/ 5 h 12"/>
              <a:gd name="T10" fmla="*/ 83 w 135"/>
              <a:gd name="T11" fmla="*/ 7 h 12"/>
              <a:gd name="T12" fmla="*/ 102 w 135"/>
              <a:gd name="T13" fmla="*/ 9 h 12"/>
              <a:gd name="T14" fmla="*/ 122 w 135"/>
              <a:gd name="T15" fmla="*/ 10 h 12"/>
              <a:gd name="T16" fmla="*/ 135 w 13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2">
                <a:moveTo>
                  <a:pt x="0" y="0"/>
                </a:moveTo>
                <a:lnTo>
                  <a:pt x="5" y="0"/>
                </a:lnTo>
                <a:lnTo>
                  <a:pt x="24" y="2"/>
                </a:lnTo>
                <a:lnTo>
                  <a:pt x="44" y="4"/>
                </a:lnTo>
                <a:lnTo>
                  <a:pt x="63" y="5"/>
                </a:lnTo>
                <a:lnTo>
                  <a:pt x="83" y="7"/>
                </a:lnTo>
                <a:lnTo>
                  <a:pt x="102" y="9"/>
                </a:lnTo>
                <a:lnTo>
                  <a:pt x="122" y="10"/>
                </a:lnTo>
                <a:lnTo>
                  <a:pt x="135" y="1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7" name="Freeform 42"/>
          <p:cNvSpPr>
            <a:spLocks/>
          </p:cNvSpPr>
          <p:nvPr/>
        </p:nvSpPr>
        <p:spPr bwMode="auto">
          <a:xfrm flipV="1">
            <a:off x="5207318" y="3590767"/>
            <a:ext cx="86678" cy="10002"/>
          </a:xfrm>
          <a:custGeom>
            <a:avLst/>
            <a:gdLst>
              <a:gd name="T0" fmla="*/ 0 w 135"/>
              <a:gd name="T1" fmla="*/ 0 h 16"/>
              <a:gd name="T2" fmla="*/ 10 w 135"/>
              <a:gd name="T3" fmla="*/ 1 h 16"/>
              <a:gd name="T4" fmla="*/ 30 w 135"/>
              <a:gd name="T5" fmla="*/ 3 h 16"/>
              <a:gd name="T6" fmla="*/ 49 w 135"/>
              <a:gd name="T7" fmla="*/ 5 h 16"/>
              <a:gd name="T8" fmla="*/ 69 w 135"/>
              <a:gd name="T9" fmla="*/ 8 h 16"/>
              <a:gd name="T10" fmla="*/ 88 w 135"/>
              <a:gd name="T11" fmla="*/ 10 h 16"/>
              <a:gd name="T12" fmla="*/ 108 w 135"/>
              <a:gd name="T13" fmla="*/ 12 h 16"/>
              <a:gd name="T14" fmla="*/ 127 w 135"/>
              <a:gd name="T15" fmla="*/ 15 h 16"/>
              <a:gd name="T16" fmla="*/ 135 w 135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6">
                <a:moveTo>
                  <a:pt x="0" y="0"/>
                </a:moveTo>
                <a:lnTo>
                  <a:pt x="10" y="1"/>
                </a:lnTo>
                <a:lnTo>
                  <a:pt x="30" y="3"/>
                </a:lnTo>
                <a:lnTo>
                  <a:pt x="49" y="5"/>
                </a:lnTo>
                <a:lnTo>
                  <a:pt x="69" y="8"/>
                </a:lnTo>
                <a:lnTo>
                  <a:pt x="88" y="10"/>
                </a:lnTo>
                <a:lnTo>
                  <a:pt x="108" y="12"/>
                </a:lnTo>
                <a:lnTo>
                  <a:pt x="127" y="15"/>
                </a:lnTo>
                <a:lnTo>
                  <a:pt x="135" y="1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8" name="Freeform 43"/>
          <p:cNvSpPr>
            <a:spLocks/>
          </p:cNvSpPr>
          <p:nvPr/>
        </p:nvSpPr>
        <p:spPr bwMode="auto">
          <a:xfrm flipV="1">
            <a:off x="5329556" y="3571876"/>
            <a:ext cx="85567" cy="13335"/>
          </a:xfrm>
          <a:custGeom>
            <a:avLst/>
            <a:gdLst>
              <a:gd name="T0" fmla="*/ 0 w 135"/>
              <a:gd name="T1" fmla="*/ 0 h 21"/>
              <a:gd name="T2" fmla="*/ 15 w 135"/>
              <a:gd name="T3" fmla="*/ 2 h 21"/>
              <a:gd name="T4" fmla="*/ 35 w 135"/>
              <a:gd name="T5" fmla="*/ 4 h 21"/>
              <a:gd name="T6" fmla="*/ 55 w 135"/>
              <a:gd name="T7" fmla="*/ 7 h 21"/>
              <a:gd name="T8" fmla="*/ 74 w 135"/>
              <a:gd name="T9" fmla="*/ 10 h 21"/>
              <a:gd name="T10" fmla="*/ 94 w 135"/>
              <a:gd name="T11" fmla="*/ 14 h 21"/>
              <a:gd name="T12" fmla="*/ 113 w 135"/>
              <a:gd name="T13" fmla="*/ 17 h 21"/>
              <a:gd name="T14" fmla="*/ 133 w 135"/>
              <a:gd name="T15" fmla="*/ 20 h 21"/>
              <a:gd name="T16" fmla="*/ 135 w 135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1">
                <a:moveTo>
                  <a:pt x="0" y="0"/>
                </a:moveTo>
                <a:lnTo>
                  <a:pt x="15" y="2"/>
                </a:lnTo>
                <a:lnTo>
                  <a:pt x="35" y="4"/>
                </a:lnTo>
                <a:lnTo>
                  <a:pt x="55" y="7"/>
                </a:lnTo>
                <a:lnTo>
                  <a:pt x="74" y="10"/>
                </a:lnTo>
                <a:lnTo>
                  <a:pt x="94" y="14"/>
                </a:lnTo>
                <a:lnTo>
                  <a:pt x="113" y="17"/>
                </a:lnTo>
                <a:lnTo>
                  <a:pt x="133" y="20"/>
                </a:lnTo>
                <a:lnTo>
                  <a:pt x="135" y="2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39" name="Freeform 44"/>
          <p:cNvSpPr>
            <a:spLocks/>
          </p:cNvSpPr>
          <p:nvPr/>
        </p:nvSpPr>
        <p:spPr bwMode="auto">
          <a:xfrm flipV="1">
            <a:off x="5450682" y="3547428"/>
            <a:ext cx="86678" cy="18892"/>
          </a:xfrm>
          <a:custGeom>
            <a:avLst/>
            <a:gdLst>
              <a:gd name="T0" fmla="*/ 0 w 135"/>
              <a:gd name="T1" fmla="*/ 0 h 28"/>
              <a:gd name="T2" fmla="*/ 1 w 135"/>
              <a:gd name="T3" fmla="*/ 0 h 28"/>
              <a:gd name="T4" fmla="*/ 21 w 135"/>
              <a:gd name="T5" fmla="*/ 3 h 28"/>
              <a:gd name="T6" fmla="*/ 40 w 135"/>
              <a:gd name="T7" fmla="*/ 7 h 28"/>
              <a:gd name="T8" fmla="*/ 60 w 135"/>
              <a:gd name="T9" fmla="*/ 11 h 28"/>
              <a:gd name="T10" fmla="*/ 79 w 135"/>
              <a:gd name="T11" fmla="*/ 15 h 28"/>
              <a:gd name="T12" fmla="*/ 99 w 135"/>
              <a:gd name="T13" fmla="*/ 19 h 28"/>
              <a:gd name="T14" fmla="*/ 118 w 135"/>
              <a:gd name="T15" fmla="*/ 24 h 28"/>
              <a:gd name="T16" fmla="*/ 135 w 135"/>
              <a:gd name="T1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8">
                <a:moveTo>
                  <a:pt x="0" y="0"/>
                </a:moveTo>
                <a:lnTo>
                  <a:pt x="1" y="0"/>
                </a:lnTo>
                <a:lnTo>
                  <a:pt x="21" y="3"/>
                </a:lnTo>
                <a:lnTo>
                  <a:pt x="40" y="7"/>
                </a:lnTo>
                <a:lnTo>
                  <a:pt x="60" y="11"/>
                </a:lnTo>
                <a:lnTo>
                  <a:pt x="79" y="15"/>
                </a:lnTo>
                <a:lnTo>
                  <a:pt x="99" y="19"/>
                </a:lnTo>
                <a:lnTo>
                  <a:pt x="118" y="24"/>
                </a:lnTo>
                <a:lnTo>
                  <a:pt x="135" y="2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0" name="Freeform 45"/>
          <p:cNvSpPr>
            <a:spLocks/>
          </p:cNvSpPr>
          <p:nvPr/>
        </p:nvSpPr>
        <p:spPr bwMode="auto">
          <a:xfrm flipV="1">
            <a:off x="5572920" y="3517425"/>
            <a:ext cx="85567" cy="22225"/>
          </a:xfrm>
          <a:custGeom>
            <a:avLst/>
            <a:gdLst>
              <a:gd name="T0" fmla="*/ 0 w 135"/>
              <a:gd name="T1" fmla="*/ 0 h 35"/>
              <a:gd name="T2" fmla="*/ 7 w 135"/>
              <a:gd name="T3" fmla="*/ 1 h 35"/>
              <a:gd name="T4" fmla="*/ 26 w 135"/>
              <a:gd name="T5" fmla="*/ 5 h 35"/>
              <a:gd name="T6" fmla="*/ 46 w 135"/>
              <a:gd name="T7" fmla="*/ 10 h 35"/>
              <a:gd name="T8" fmla="*/ 65 w 135"/>
              <a:gd name="T9" fmla="*/ 15 h 35"/>
              <a:gd name="T10" fmla="*/ 85 w 135"/>
              <a:gd name="T11" fmla="*/ 21 h 35"/>
              <a:gd name="T12" fmla="*/ 104 w 135"/>
              <a:gd name="T13" fmla="*/ 26 h 35"/>
              <a:gd name="T14" fmla="*/ 124 w 135"/>
              <a:gd name="T15" fmla="*/ 31 h 35"/>
              <a:gd name="T16" fmla="*/ 135 w 135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35">
                <a:moveTo>
                  <a:pt x="0" y="0"/>
                </a:moveTo>
                <a:lnTo>
                  <a:pt x="7" y="1"/>
                </a:lnTo>
                <a:lnTo>
                  <a:pt x="26" y="5"/>
                </a:lnTo>
                <a:lnTo>
                  <a:pt x="46" y="10"/>
                </a:lnTo>
                <a:lnTo>
                  <a:pt x="65" y="15"/>
                </a:lnTo>
                <a:lnTo>
                  <a:pt x="85" y="21"/>
                </a:lnTo>
                <a:lnTo>
                  <a:pt x="104" y="26"/>
                </a:lnTo>
                <a:lnTo>
                  <a:pt x="124" y="31"/>
                </a:lnTo>
                <a:lnTo>
                  <a:pt x="135" y="3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1" name="Freeform 46"/>
          <p:cNvSpPr>
            <a:spLocks/>
          </p:cNvSpPr>
          <p:nvPr/>
        </p:nvSpPr>
        <p:spPr bwMode="auto">
          <a:xfrm flipV="1">
            <a:off x="5694046" y="3479642"/>
            <a:ext cx="86678" cy="27782"/>
          </a:xfrm>
          <a:custGeom>
            <a:avLst/>
            <a:gdLst>
              <a:gd name="T0" fmla="*/ 0 w 135"/>
              <a:gd name="T1" fmla="*/ 0 h 42"/>
              <a:gd name="T2" fmla="*/ 12 w 135"/>
              <a:gd name="T3" fmla="*/ 3 h 42"/>
              <a:gd name="T4" fmla="*/ 31 w 135"/>
              <a:gd name="T5" fmla="*/ 9 h 42"/>
              <a:gd name="T6" fmla="*/ 51 w 135"/>
              <a:gd name="T7" fmla="*/ 15 h 42"/>
              <a:gd name="T8" fmla="*/ 70 w 135"/>
              <a:gd name="T9" fmla="*/ 21 h 42"/>
              <a:gd name="T10" fmla="*/ 90 w 135"/>
              <a:gd name="T11" fmla="*/ 27 h 42"/>
              <a:gd name="T12" fmla="*/ 110 w 135"/>
              <a:gd name="T13" fmla="*/ 33 h 42"/>
              <a:gd name="T14" fmla="*/ 129 w 135"/>
              <a:gd name="T15" fmla="*/ 40 h 42"/>
              <a:gd name="T16" fmla="*/ 135 w 135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42">
                <a:moveTo>
                  <a:pt x="0" y="0"/>
                </a:moveTo>
                <a:lnTo>
                  <a:pt x="12" y="3"/>
                </a:lnTo>
                <a:lnTo>
                  <a:pt x="31" y="9"/>
                </a:lnTo>
                <a:lnTo>
                  <a:pt x="51" y="15"/>
                </a:lnTo>
                <a:lnTo>
                  <a:pt x="70" y="21"/>
                </a:lnTo>
                <a:lnTo>
                  <a:pt x="90" y="27"/>
                </a:lnTo>
                <a:lnTo>
                  <a:pt x="110" y="33"/>
                </a:lnTo>
                <a:lnTo>
                  <a:pt x="129" y="40"/>
                </a:lnTo>
                <a:lnTo>
                  <a:pt x="135" y="4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2" name="Freeform 47"/>
          <p:cNvSpPr>
            <a:spLocks/>
          </p:cNvSpPr>
          <p:nvPr/>
        </p:nvSpPr>
        <p:spPr bwMode="auto">
          <a:xfrm flipV="1">
            <a:off x="5815172" y="3436303"/>
            <a:ext cx="86678" cy="31115"/>
          </a:xfrm>
          <a:custGeom>
            <a:avLst/>
            <a:gdLst>
              <a:gd name="T0" fmla="*/ 0 w 135"/>
              <a:gd name="T1" fmla="*/ 0 h 50"/>
              <a:gd name="T2" fmla="*/ 17 w 135"/>
              <a:gd name="T3" fmla="*/ 6 h 50"/>
              <a:gd name="T4" fmla="*/ 37 w 135"/>
              <a:gd name="T5" fmla="*/ 13 h 50"/>
              <a:gd name="T6" fmla="*/ 56 w 135"/>
              <a:gd name="T7" fmla="*/ 20 h 50"/>
              <a:gd name="T8" fmla="*/ 76 w 135"/>
              <a:gd name="T9" fmla="*/ 27 h 50"/>
              <a:gd name="T10" fmla="*/ 95 w 135"/>
              <a:gd name="T11" fmla="*/ 34 h 50"/>
              <a:gd name="T12" fmla="*/ 115 w 135"/>
              <a:gd name="T13" fmla="*/ 41 h 50"/>
              <a:gd name="T14" fmla="*/ 134 w 135"/>
              <a:gd name="T15" fmla="*/ 49 h 50"/>
              <a:gd name="T16" fmla="*/ 135 w 135"/>
              <a:gd name="T1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0">
                <a:moveTo>
                  <a:pt x="0" y="0"/>
                </a:moveTo>
                <a:lnTo>
                  <a:pt x="17" y="6"/>
                </a:lnTo>
                <a:lnTo>
                  <a:pt x="37" y="13"/>
                </a:lnTo>
                <a:lnTo>
                  <a:pt x="56" y="20"/>
                </a:lnTo>
                <a:lnTo>
                  <a:pt x="76" y="27"/>
                </a:lnTo>
                <a:lnTo>
                  <a:pt x="95" y="34"/>
                </a:lnTo>
                <a:lnTo>
                  <a:pt x="115" y="41"/>
                </a:lnTo>
                <a:lnTo>
                  <a:pt x="134" y="49"/>
                </a:lnTo>
                <a:lnTo>
                  <a:pt x="135" y="5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3" name="Freeform 48"/>
          <p:cNvSpPr>
            <a:spLocks/>
          </p:cNvSpPr>
          <p:nvPr/>
        </p:nvSpPr>
        <p:spPr bwMode="auto">
          <a:xfrm flipV="1">
            <a:off x="5937410" y="3388520"/>
            <a:ext cx="86678" cy="34449"/>
          </a:xfrm>
          <a:custGeom>
            <a:avLst/>
            <a:gdLst>
              <a:gd name="T0" fmla="*/ 0 w 135"/>
              <a:gd name="T1" fmla="*/ 0 h 54"/>
              <a:gd name="T2" fmla="*/ 3 w 135"/>
              <a:gd name="T3" fmla="*/ 1 h 54"/>
              <a:gd name="T4" fmla="*/ 22 w 135"/>
              <a:gd name="T5" fmla="*/ 9 h 54"/>
              <a:gd name="T6" fmla="*/ 42 w 135"/>
              <a:gd name="T7" fmla="*/ 17 h 54"/>
              <a:gd name="T8" fmla="*/ 62 w 135"/>
              <a:gd name="T9" fmla="*/ 24 h 54"/>
              <a:gd name="T10" fmla="*/ 81 w 135"/>
              <a:gd name="T11" fmla="*/ 32 h 54"/>
              <a:gd name="T12" fmla="*/ 101 w 135"/>
              <a:gd name="T13" fmla="*/ 40 h 54"/>
              <a:gd name="T14" fmla="*/ 120 w 135"/>
              <a:gd name="T15" fmla="*/ 48 h 54"/>
              <a:gd name="T16" fmla="*/ 135 w 135"/>
              <a:gd name="T1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4">
                <a:moveTo>
                  <a:pt x="0" y="0"/>
                </a:moveTo>
                <a:lnTo>
                  <a:pt x="3" y="1"/>
                </a:lnTo>
                <a:lnTo>
                  <a:pt x="22" y="9"/>
                </a:lnTo>
                <a:lnTo>
                  <a:pt x="42" y="17"/>
                </a:lnTo>
                <a:lnTo>
                  <a:pt x="62" y="24"/>
                </a:lnTo>
                <a:lnTo>
                  <a:pt x="81" y="32"/>
                </a:lnTo>
                <a:lnTo>
                  <a:pt x="101" y="40"/>
                </a:lnTo>
                <a:lnTo>
                  <a:pt x="120" y="48"/>
                </a:lnTo>
                <a:lnTo>
                  <a:pt x="135" y="5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4" name="Freeform 49"/>
          <p:cNvSpPr>
            <a:spLocks/>
          </p:cNvSpPr>
          <p:nvPr/>
        </p:nvSpPr>
        <p:spPr bwMode="auto">
          <a:xfrm flipV="1">
            <a:off x="6058536" y="3335180"/>
            <a:ext cx="86678" cy="37782"/>
          </a:xfrm>
          <a:custGeom>
            <a:avLst/>
            <a:gdLst>
              <a:gd name="T0" fmla="*/ 0 w 135"/>
              <a:gd name="T1" fmla="*/ 0 h 59"/>
              <a:gd name="T2" fmla="*/ 8 w 135"/>
              <a:gd name="T3" fmla="*/ 3 h 59"/>
              <a:gd name="T4" fmla="*/ 28 w 135"/>
              <a:gd name="T5" fmla="*/ 11 h 59"/>
              <a:gd name="T6" fmla="*/ 47 w 135"/>
              <a:gd name="T7" fmla="*/ 20 h 59"/>
              <a:gd name="T8" fmla="*/ 67 w 135"/>
              <a:gd name="T9" fmla="*/ 28 h 59"/>
              <a:gd name="T10" fmla="*/ 86 w 135"/>
              <a:gd name="T11" fmla="*/ 37 h 59"/>
              <a:gd name="T12" fmla="*/ 106 w 135"/>
              <a:gd name="T13" fmla="*/ 45 h 59"/>
              <a:gd name="T14" fmla="*/ 125 w 135"/>
              <a:gd name="T15" fmla="*/ 54 h 59"/>
              <a:gd name="T16" fmla="*/ 135 w 135"/>
              <a:gd name="T1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9">
                <a:moveTo>
                  <a:pt x="0" y="0"/>
                </a:moveTo>
                <a:lnTo>
                  <a:pt x="8" y="3"/>
                </a:lnTo>
                <a:lnTo>
                  <a:pt x="28" y="11"/>
                </a:lnTo>
                <a:lnTo>
                  <a:pt x="47" y="20"/>
                </a:lnTo>
                <a:lnTo>
                  <a:pt x="67" y="28"/>
                </a:lnTo>
                <a:lnTo>
                  <a:pt x="86" y="37"/>
                </a:lnTo>
                <a:lnTo>
                  <a:pt x="106" y="45"/>
                </a:lnTo>
                <a:lnTo>
                  <a:pt x="125" y="54"/>
                </a:lnTo>
                <a:lnTo>
                  <a:pt x="135" y="5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5" name="Freeform 50"/>
          <p:cNvSpPr>
            <a:spLocks/>
          </p:cNvSpPr>
          <p:nvPr/>
        </p:nvSpPr>
        <p:spPr bwMode="auto">
          <a:xfrm flipV="1">
            <a:off x="6180773" y="3280728"/>
            <a:ext cx="85567" cy="38894"/>
          </a:xfrm>
          <a:custGeom>
            <a:avLst/>
            <a:gdLst>
              <a:gd name="T0" fmla="*/ 0 w 135"/>
              <a:gd name="T1" fmla="*/ 0 h 61"/>
              <a:gd name="T2" fmla="*/ 14 w 135"/>
              <a:gd name="T3" fmla="*/ 6 h 61"/>
              <a:gd name="T4" fmla="*/ 33 w 135"/>
              <a:gd name="T5" fmla="*/ 15 h 61"/>
              <a:gd name="T6" fmla="*/ 53 w 135"/>
              <a:gd name="T7" fmla="*/ 23 h 61"/>
              <a:gd name="T8" fmla="*/ 72 w 135"/>
              <a:gd name="T9" fmla="*/ 32 h 61"/>
              <a:gd name="T10" fmla="*/ 92 w 135"/>
              <a:gd name="T11" fmla="*/ 41 h 61"/>
              <a:gd name="T12" fmla="*/ 111 w 135"/>
              <a:gd name="T13" fmla="*/ 50 h 61"/>
              <a:gd name="T14" fmla="*/ 131 w 135"/>
              <a:gd name="T15" fmla="*/ 59 h 61"/>
              <a:gd name="T16" fmla="*/ 135 w 135"/>
              <a:gd name="T1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1">
                <a:moveTo>
                  <a:pt x="0" y="0"/>
                </a:moveTo>
                <a:lnTo>
                  <a:pt x="14" y="6"/>
                </a:lnTo>
                <a:lnTo>
                  <a:pt x="33" y="15"/>
                </a:lnTo>
                <a:lnTo>
                  <a:pt x="53" y="23"/>
                </a:lnTo>
                <a:lnTo>
                  <a:pt x="72" y="32"/>
                </a:lnTo>
                <a:lnTo>
                  <a:pt x="92" y="41"/>
                </a:lnTo>
                <a:lnTo>
                  <a:pt x="111" y="50"/>
                </a:lnTo>
                <a:lnTo>
                  <a:pt x="131" y="59"/>
                </a:lnTo>
                <a:lnTo>
                  <a:pt x="135" y="6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6" name="Freeform 51"/>
          <p:cNvSpPr>
            <a:spLocks/>
          </p:cNvSpPr>
          <p:nvPr/>
        </p:nvSpPr>
        <p:spPr bwMode="auto">
          <a:xfrm flipV="1">
            <a:off x="6301900" y="3222943"/>
            <a:ext cx="86678" cy="41117"/>
          </a:xfrm>
          <a:custGeom>
            <a:avLst/>
            <a:gdLst>
              <a:gd name="T0" fmla="*/ 0 w 135"/>
              <a:gd name="T1" fmla="*/ 0 h 64"/>
              <a:gd name="T2" fmla="*/ 19 w 135"/>
              <a:gd name="T3" fmla="*/ 8 h 64"/>
              <a:gd name="T4" fmla="*/ 38 w 135"/>
              <a:gd name="T5" fmla="*/ 18 h 64"/>
              <a:gd name="T6" fmla="*/ 58 w 135"/>
              <a:gd name="T7" fmla="*/ 27 h 64"/>
              <a:gd name="T8" fmla="*/ 77 w 135"/>
              <a:gd name="T9" fmla="*/ 36 h 64"/>
              <a:gd name="T10" fmla="*/ 97 w 135"/>
              <a:gd name="T11" fmla="*/ 45 h 64"/>
              <a:gd name="T12" fmla="*/ 117 w 135"/>
              <a:gd name="T13" fmla="*/ 55 h 64"/>
              <a:gd name="T14" fmla="*/ 135 w 135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64">
                <a:moveTo>
                  <a:pt x="0" y="0"/>
                </a:moveTo>
                <a:lnTo>
                  <a:pt x="19" y="8"/>
                </a:lnTo>
                <a:lnTo>
                  <a:pt x="38" y="18"/>
                </a:lnTo>
                <a:lnTo>
                  <a:pt x="58" y="27"/>
                </a:lnTo>
                <a:lnTo>
                  <a:pt x="77" y="36"/>
                </a:lnTo>
                <a:lnTo>
                  <a:pt x="97" y="45"/>
                </a:lnTo>
                <a:lnTo>
                  <a:pt x="117" y="55"/>
                </a:lnTo>
                <a:lnTo>
                  <a:pt x="135" y="6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7" name="Freeform 52"/>
          <p:cNvSpPr>
            <a:spLocks/>
          </p:cNvSpPr>
          <p:nvPr/>
        </p:nvSpPr>
        <p:spPr bwMode="auto">
          <a:xfrm flipV="1">
            <a:off x="6424137" y="3164047"/>
            <a:ext cx="85567" cy="42227"/>
          </a:xfrm>
          <a:custGeom>
            <a:avLst/>
            <a:gdLst>
              <a:gd name="T0" fmla="*/ 0 w 135"/>
              <a:gd name="T1" fmla="*/ 0 h 66"/>
              <a:gd name="T2" fmla="*/ 5 w 135"/>
              <a:gd name="T3" fmla="*/ 2 h 66"/>
              <a:gd name="T4" fmla="*/ 24 w 135"/>
              <a:gd name="T5" fmla="*/ 11 h 66"/>
              <a:gd name="T6" fmla="*/ 44 w 135"/>
              <a:gd name="T7" fmla="*/ 21 h 66"/>
              <a:gd name="T8" fmla="*/ 63 w 135"/>
              <a:gd name="T9" fmla="*/ 30 h 66"/>
              <a:gd name="T10" fmla="*/ 83 w 135"/>
              <a:gd name="T11" fmla="*/ 40 h 66"/>
              <a:gd name="T12" fmla="*/ 102 w 135"/>
              <a:gd name="T13" fmla="*/ 49 h 66"/>
              <a:gd name="T14" fmla="*/ 122 w 135"/>
              <a:gd name="T15" fmla="*/ 59 h 66"/>
              <a:gd name="T16" fmla="*/ 135 w 135"/>
              <a:gd name="T1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6">
                <a:moveTo>
                  <a:pt x="0" y="0"/>
                </a:moveTo>
                <a:lnTo>
                  <a:pt x="5" y="2"/>
                </a:lnTo>
                <a:lnTo>
                  <a:pt x="24" y="11"/>
                </a:lnTo>
                <a:lnTo>
                  <a:pt x="44" y="21"/>
                </a:lnTo>
                <a:lnTo>
                  <a:pt x="63" y="30"/>
                </a:lnTo>
                <a:lnTo>
                  <a:pt x="83" y="40"/>
                </a:lnTo>
                <a:lnTo>
                  <a:pt x="102" y="49"/>
                </a:lnTo>
                <a:lnTo>
                  <a:pt x="122" y="59"/>
                </a:lnTo>
                <a:lnTo>
                  <a:pt x="135" y="6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8" name="Freeform 53"/>
          <p:cNvSpPr>
            <a:spLocks/>
          </p:cNvSpPr>
          <p:nvPr/>
        </p:nvSpPr>
        <p:spPr bwMode="auto">
          <a:xfrm flipV="1">
            <a:off x="6545263" y="3105151"/>
            <a:ext cx="86678" cy="42227"/>
          </a:xfrm>
          <a:custGeom>
            <a:avLst/>
            <a:gdLst>
              <a:gd name="T0" fmla="*/ 0 w 135"/>
              <a:gd name="T1" fmla="*/ 0 h 67"/>
              <a:gd name="T2" fmla="*/ 10 w 135"/>
              <a:gd name="T3" fmla="*/ 5 h 67"/>
              <a:gd name="T4" fmla="*/ 29 w 135"/>
              <a:gd name="T5" fmla="*/ 14 h 67"/>
              <a:gd name="T6" fmla="*/ 49 w 135"/>
              <a:gd name="T7" fmla="*/ 24 h 67"/>
              <a:gd name="T8" fmla="*/ 69 w 135"/>
              <a:gd name="T9" fmla="*/ 34 h 67"/>
              <a:gd name="T10" fmla="*/ 88 w 135"/>
              <a:gd name="T11" fmla="*/ 43 h 67"/>
              <a:gd name="T12" fmla="*/ 108 w 135"/>
              <a:gd name="T13" fmla="*/ 53 h 67"/>
              <a:gd name="T14" fmla="*/ 127 w 135"/>
              <a:gd name="T15" fmla="*/ 63 h 67"/>
              <a:gd name="T16" fmla="*/ 135 w 135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7">
                <a:moveTo>
                  <a:pt x="0" y="0"/>
                </a:moveTo>
                <a:lnTo>
                  <a:pt x="10" y="5"/>
                </a:lnTo>
                <a:lnTo>
                  <a:pt x="29" y="14"/>
                </a:lnTo>
                <a:lnTo>
                  <a:pt x="49" y="24"/>
                </a:lnTo>
                <a:lnTo>
                  <a:pt x="69" y="34"/>
                </a:lnTo>
                <a:lnTo>
                  <a:pt x="88" y="43"/>
                </a:lnTo>
                <a:lnTo>
                  <a:pt x="108" y="53"/>
                </a:lnTo>
                <a:lnTo>
                  <a:pt x="127" y="63"/>
                </a:lnTo>
                <a:lnTo>
                  <a:pt x="135" y="67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49" name="Freeform 54"/>
          <p:cNvSpPr>
            <a:spLocks/>
          </p:cNvSpPr>
          <p:nvPr/>
        </p:nvSpPr>
        <p:spPr bwMode="auto">
          <a:xfrm flipV="1">
            <a:off x="6666390" y="3044032"/>
            <a:ext cx="86678" cy="43339"/>
          </a:xfrm>
          <a:custGeom>
            <a:avLst/>
            <a:gdLst>
              <a:gd name="T0" fmla="*/ 0 w 135"/>
              <a:gd name="T1" fmla="*/ 0 h 68"/>
              <a:gd name="T2" fmla="*/ 15 w 135"/>
              <a:gd name="T3" fmla="*/ 7 h 68"/>
              <a:gd name="T4" fmla="*/ 35 w 135"/>
              <a:gd name="T5" fmla="*/ 17 h 68"/>
              <a:gd name="T6" fmla="*/ 54 w 135"/>
              <a:gd name="T7" fmla="*/ 27 h 68"/>
              <a:gd name="T8" fmla="*/ 74 w 135"/>
              <a:gd name="T9" fmla="*/ 37 h 68"/>
              <a:gd name="T10" fmla="*/ 93 w 135"/>
              <a:gd name="T11" fmla="*/ 46 h 68"/>
              <a:gd name="T12" fmla="*/ 113 w 135"/>
              <a:gd name="T13" fmla="*/ 56 h 68"/>
              <a:gd name="T14" fmla="*/ 132 w 135"/>
              <a:gd name="T15" fmla="*/ 66 h 68"/>
              <a:gd name="T16" fmla="*/ 135 w 13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8">
                <a:moveTo>
                  <a:pt x="0" y="0"/>
                </a:moveTo>
                <a:lnTo>
                  <a:pt x="15" y="7"/>
                </a:lnTo>
                <a:lnTo>
                  <a:pt x="35" y="17"/>
                </a:lnTo>
                <a:lnTo>
                  <a:pt x="54" y="27"/>
                </a:lnTo>
                <a:lnTo>
                  <a:pt x="74" y="37"/>
                </a:lnTo>
                <a:lnTo>
                  <a:pt x="93" y="46"/>
                </a:lnTo>
                <a:lnTo>
                  <a:pt x="113" y="56"/>
                </a:lnTo>
                <a:lnTo>
                  <a:pt x="132" y="66"/>
                </a:lnTo>
                <a:lnTo>
                  <a:pt x="135" y="6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0" name="Freeform 55"/>
          <p:cNvSpPr>
            <a:spLocks/>
          </p:cNvSpPr>
          <p:nvPr/>
        </p:nvSpPr>
        <p:spPr bwMode="auto">
          <a:xfrm flipV="1">
            <a:off x="6788627" y="2982913"/>
            <a:ext cx="86678" cy="43339"/>
          </a:xfrm>
          <a:custGeom>
            <a:avLst/>
            <a:gdLst>
              <a:gd name="T0" fmla="*/ 0 w 135"/>
              <a:gd name="T1" fmla="*/ 0 h 68"/>
              <a:gd name="T2" fmla="*/ 1 w 135"/>
              <a:gd name="T3" fmla="*/ 0 h 68"/>
              <a:gd name="T4" fmla="*/ 21 w 135"/>
              <a:gd name="T5" fmla="*/ 9 h 68"/>
              <a:gd name="T6" fmla="*/ 40 w 135"/>
              <a:gd name="T7" fmla="*/ 19 h 68"/>
              <a:gd name="T8" fmla="*/ 60 w 135"/>
              <a:gd name="T9" fmla="*/ 29 h 68"/>
              <a:gd name="T10" fmla="*/ 79 w 135"/>
              <a:gd name="T11" fmla="*/ 39 h 68"/>
              <a:gd name="T12" fmla="*/ 99 w 135"/>
              <a:gd name="T13" fmla="*/ 49 h 68"/>
              <a:gd name="T14" fmla="*/ 118 w 135"/>
              <a:gd name="T15" fmla="*/ 59 h 68"/>
              <a:gd name="T16" fmla="*/ 135 w 135"/>
              <a:gd name="T1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8">
                <a:moveTo>
                  <a:pt x="0" y="0"/>
                </a:moveTo>
                <a:lnTo>
                  <a:pt x="1" y="0"/>
                </a:lnTo>
                <a:lnTo>
                  <a:pt x="21" y="9"/>
                </a:lnTo>
                <a:lnTo>
                  <a:pt x="40" y="19"/>
                </a:lnTo>
                <a:lnTo>
                  <a:pt x="60" y="29"/>
                </a:lnTo>
                <a:lnTo>
                  <a:pt x="79" y="39"/>
                </a:lnTo>
                <a:lnTo>
                  <a:pt x="99" y="49"/>
                </a:lnTo>
                <a:lnTo>
                  <a:pt x="118" y="59"/>
                </a:lnTo>
                <a:lnTo>
                  <a:pt x="135" y="6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1" name="Freeform 56"/>
          <p:cNvSpPr>
            <a:spLocks/>
          </p:cNvSpPr>
          <p:nvPr/>
        </p:nvSpPr>
        <p:spPr bwMode="auto">
          <a:xfrm flipV="1">
            <a:off x="6909753" y="2921795"/>
            <a:ext cx="86678" cy="43339"/>
          </a:xfrm>
          <a:custGeom>
            <a:avLst/>
            <a:gdLst>
              <a:gd name="T0" fmla="*/ 0 w 135"/>
              <a:gd name="T1" fmla="*/ 0 h 69"/>
              <a:gd name="T2" fmla="*/ 6 w 135"/>
              <a:gd name="T3" fmla="*/ 3 h 69"/>
              <a:gd name="T4" fmla="*/ 26 w 135"/>
              <a:gd name="T5" fmla="*/ 13 h 69"/>
              <a:gd name="T6" fmla="*/ 45 w 135"/>
              <a:gd name="T7" fmla="*/ 23 h 69"/>
              <a:gd name="T8" fmla="*/ 65 w 135"/>
              <a:gd name="T9" fmla="*/ 33 h 69"/>
              <a:gd name="T10" fmla="*/ 84 w 135"/>
              <a:gd name="T11" fmla="*/ 43 h 69"/>
              <a:gd name="T12" fmla="*/ 104 w 135"/>
              <a:gd name="T13" fmla="*/ 53 h 69"/>
              <a:gd name="T14" fmla="*/ 124 w 135"/>
              <a:gd name="T15" fmla="*/ 63 h 69"/>
              <a:gd name="T16" fmla="*/ 135 w 135"/>
              <a:gd name="T17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9">
                <a:moveTo>
                  <a:pt x="0" y="0"/>
                </a:moveTo>
                <a:lnTo>
                  <a:pt x="6" y="3"/>
                </a:lnTo>
                <a:lnTo>
                  <a:pt x="26" y="13"/>
                </a:lnTo>
                <a:lnTo>
                  <a:pt x="45" y="23"/>
                </a:lnTo>
                <a:lnTo>
                  <a:pt x="65" y="33"/>
                </a:lnTo>
                <a:lnTo>
                  <a:pt x="84" y="43"/>
                </a:lnTo>
                <a:lnTo>
                  <a:pt x="104" y="53"/>
                </a:lnTo>
                <a:lnTo>
                  <a:pt x="124" y="63"/>
                </a:lnTo>
                <a:lnTo>
                  <a:pt x="135" y="69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2" name="Freeform 57"/>
          <p:cNvSpPr>
            <a:spLocks/>
          </p:cNvSpPr>
          <p:nvPr/>
        </p:nvSpPr>
        <p:spPr bwMode="auto">
          <a:xfrm flipV="1">
            <a:off x="7031991" y="2858453"/>
            <a:ext cx="86678" cy="44450"/>
          </a:xfrm>
          <a:custGeom>
            <a:avLst/>
            <a:gdLst>
              <a:gd name="T0" fmla="*/ 0 w 135"/>
              <a:gd name="T1" fmla="*/ 0 h 70"/>
              <a:gd name="T2" fmla="*/ 12 w 135"/>
              <a:gd name="T3" fmla="*/ 6 h 70"/>
              <a:gd name="T4" fmla="*/ 31 w 135"/>
              <a:gd name="T5" fmla="*/ 16 h 70"/>
              <a:gd name="T6" fmla="*/ 51 w 135"/>
              <a:gd name="T7" fmla="*/ 26 h 70"/>
              <a:gd name="T8" fmla="*/ 70 w 135"/>
              <a:gd name="T9" fmla="*/ 36 h 70"/>
              <a:gd name="T10" fmla="*/ 90 w 135"/>
              <a:gd name="T11" fmla="*/ 46 h 70"/>
              <a:gd name="T12" fmla="*/ 109 w 135"/>
              <a:gd name="T13" fmla="*/ 56 h 70"/>
              <a:gd name="T14" fmla="*/ 129 w 135"/>
              <a:gd name="T15" fmla="*/ 66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12" y="6"/>
                </a:lnTo>
                <a:lnTo>
                  <a:pt x="31" y="16"/>
                </a:lnTo>
                <a:lnTo>
                  <a:pt x="51" y="26"/>
                </a:lnTo>
                <a:lnTo>
                  <a:pt x="70" y="36"/>
                </a:lnTo>
                <a:lnTo>
                  <a:pt x="90" y="46"/>
                </a:lnTo>
                <a:lnTo>
                  <a:pt x="109" y="56"/>
                </a:lnTo>
                <a:lnTo>
                  <a:pt x="129" y="66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3" name="Freeform 58"/>
          <p:cNvSpPr>
            <a:spLocks/>
          </p:cNvSpPr>
          <p:nvPr/>
        </p:nvSpPr>
        <p:spPr bwMode="auto">
          <a:xfrm flipV="1">
            <a:off x="7153117" y="2796223"/>
            <a:ext cx="86678" cy="44450"/>
          </a:xfrm>
          <a:custGeom>
            <a:avLst/>
            <a:gdLst>
              <a:gd name="T0" fmla="*/ 0 w 135"/>
              <a:gd name="T1" fmla="*/ 0 h 70"/>
              <a:gd name="T2" fmla="*/ 17 w 135"/>
              <a:gd name="T3" fmla="*/ 8 h 70"/>
              <a:gd name="T4" fmla="*/ 37 w 135"/>
              <a:gd name="T5" fmla="*/ 18 h 70"/>
              <a:gd name="T6" fmla="*/ 56 w 135"/>
              <a:gd name="T7" fmla="*/ 28 h 70"/>
              <a:gd name="T8" fmla="*/ 76 w 135"/>
              <a:gd name="T9" fmla="*/ 39 h 70"/>
              <a:gd name="T10" fmla="*/ 95 w 135"/>
              <a:gd name="T11" fmla="*/ 49 h 70"/>
              <a:gd name="T12" fmla="*/ 115 w 135"/>
              <a:gd name="T13" fmla="*/ 59 h 70"/>
              <a:gd name="T14" fmla="*/ 134 w 135"/>
              <a:gd name="T15" fmla="*/ 69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17" y="8"/>
                </a:lnTo>
                <a:lnTo>
                  <a:pt x="37" y="18"/>
                </a:lnTo>
                <a:lnTo>
                  <a:pt x="56" y="28"/>
                </a:lnTo>
                <a:lnTo>
                  <a:pt x="76" y="39"/>
                </a:lnTo>
                <a:lnTo>
                  <a:pt x="95" y="49"/>
                </a:lnTo>
                <a:lnTo>
                  <a:pt x="115" y="59"/>
                </a:lnTo>
                <a:lnTo>
                  <a:pt x="134" y="69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4" name="Freeform 59"/>
          <p:cNvSpPr>
            <a:spLocks/>
          </p:cNvSpPr>
          <p:nvPr/>
        </p:nvSpPr>
        <p:spPr bwMode="auto">
          <a:xfrm flipV="1">
            <a:off x="7275355" y="2732882"/>
            <a:ext cx="85567" cy="45562"/>
          </a:xfrm>
          <a:custGeom>
            <a:avLst/>
            <a:gdLst>
              <a:gd name="T0" fmla="*/ 0 w 135"/>
              <a:gd name="T1" fmla="*/ 0 h 70"/>
              <a:gd name="T2" fmla="*/ 3 w 135"/>
              <a:gd name="T3" fmla="*/ 1 h 70"/>
              <a:gd name="T4" fmla="*/ 22 w 135"/>
              <a:gd name="T5" fmla="*/ 11 h 70"/>
              <a:gd name="T6" fmla="*/ 42 w 135"/>
              <a:gd name="T7" fmla="*/ 21 h 70"/>
              <a:gd name="T8" fmla="*/ 61 w 135"/>
              <a:gd name="T9" fmla="*/ 31 h 70"/>
              <a:gd name="T10" fmla="*/ 81 w 135"/>
              <a:gd name="T11" fmla="*/ 42 h 70"/>
              <a:gd name="T12" fmla="*/ 100 w 135"/>
              <a:gd name="T13" fmla="*/ 52 h 70"/>
              <a:gd name="T14" fmla="*/ 120 w 135"/>
              <a:gd name="T15" fmla="*/ 62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3" y="1"/>
                </a:lnTo>
                <a:lnTo>
                  <a:pt x="22" y="11"/>
                </a:lnTo>
                <a:lnTo>
                  <a:pt x="42" y="21"/>
                </a:lnTo>
                <a:lnTo>
                  <a:pt x="61" y="31"/>
                </a:lnTo>
                <a:lnTo>
                  <a:pt x="81" y="42"/>
                </a:lnTo>
                <a:lnTo>
                  <a:pt x="100" y="52"/>
                </a:lnTo>
                <a:lnTo>
                  <a:pt x="120" y="62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5" name="Freeform 60"/>
          <p:cNvSpPr>
            <a:spLocks/>
          </p:cNvSpPr>
          <p:nvPr/>
        </p:nvSpPr>
        <p:spPr bwMode="auto">
          <a:xfrm flipV="1">
            <a:off x="7396481" y="2670652"/>
            <a:ext cx="86678" cy="44450"/>
          </a:xfrm>
          <a:custGeom>
            <a:avLst/>
            <a:gdLst>
              <a:gd name="T0" fmla="*/ 0 w 135"/>
              <a:gd name="T1" fmla="*/ 0 h 70"/>
              <a:gd name="T2" fmla="*/ 8 w 135"/>
              <a:gd name="T3" fmla="*/ 4 h 70"/>
              <a:gd name="T4" fmla="*/ 28 w 135"/>
              <a:gd name="T5" fmla="*/ 14 h 70"/>
              <a:gd name="T6" fmla="*/ 47 w 135"/>
              <a:gd name="T7" fmla="*/ 25 h 70"/>
              <a:gd name="T8" fmla="*/ 67 w 135"/>
              <a:gd name="T9" fmla="*/ 35 h 70"/>
              <a:gd name="T10" fmla="*/ 86 w 135"/>
              <a:gd name="T11" fmla="*/ 45 h 70"/>
              <a:gd name="T12" fmla="*/ 106 w 135"/>
              <a:gd name="T13" fmla="*/ 55 h 70"/>
              <a:gd name="T14" fmla="*/ 125 w 135"/>
              <a:gd name="T15" fmla="*/ 65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8" y="4"/>
                </a:lnTo>
                <a:lnTo>
                  <a:pt x="28" y="14"/>
                </a:lnTo>
                <a:lnTo>
                  <a:pt x="47" y="25"/>
                </a:lnTo>
                <a:lnTo>
                  <a:pt x="67" y="35"/>
                </a:lnTo>
                <a:lnTo>
                  <a:pt x="86" y="45"/>
                </a:lnTo>
                <a:lnTo>
                  <a:pt x="106" y="55"/>
                </a:lnTo>
                <a:lnTo>
                  <a:pt x="125" y="65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6" name="Freeform 61"/>
          <p:cNvSpPr>
            <a:spLocks/>
          </p:cNvSpPr>
          <p:nvPr/>
        </p:nvSpPr>
        <p:spPr bwMode="auto">
          <a:xfrm flipV="1">
            <a:off x="7518718" y="2606200"/>
            <a:ext cx="85567" cy="45562"/>
          </a:xfrm>
          <a:custGeom>
            <a:avLst/>
            <a:gdLst>
              <a:gd name="T0" fmla="*/ 0 w 135"/>
              <a:gd name="T1" fmla="*/ 0 h 70"/>
              <a:gd name="T2" fmla="*/ 13 w 135"/>
              <a:gd name="T3" fmla="*/ 6 h 70"/>
              <a:gd name="T4" fmla="*/ 33 w 135"/>
              <a:gd name="T5" fmla="*/ 16 h 70"/>
              <a:gd name="T6" fmla="*/ 52 w 135"/>
              <a:gd name="T7" fmla="*/ 26 h 70"/>
              <a:gd name="T8" fmla="*/ 72 w 135"/>
              <a:gd name="T9" fmla="*/ 36 h 70"/>
              <a:gd name="T10" fmla="*/ 92 w 135"/>
              <a:gd name="T11" fmla="*/ 47 h 70"/>
              <a:gd name="T12" fmla="*/ 111 w 135"/>
              <a:gd name="T13" fmla="*/ 57 h 70"/>
              <a:gd name="T14" fmla="*/ 131 w 135"/>
              <a:gd name="T15" fmla="*/ 67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13" y="6"/>
                </a:lnTo>
                <a:lnTo>
                  <a:pt x="33" y="16"/>
                </a:lnTo>
                <a:lnTo>
                  <a:pt x="52" y="26"/>
                </a:lnTo>
                <a:lnTo>
                  <a:pt x="72" y="36"/>
                </a:lnTo>
                <a:lnTo>
                  <a:pt x="92" y="47"/>
                </a:lnTo>
                <a:lnTo>
                  <a:pt x="111" y="57"/>
                </a:lnTo>
                <a:lnTo>
                  <a:pt x="131" y="67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7" name="Freeform 62"/>
          <p:cNvSpPr>
            <a:spLocks/>
          </p:cNvSpPr>
          <p:nvPr/>
        </p:nvSpPr>
        <p:spPr bwMode="auto">
          <a:xfrm flipV="1">
            <a:off x="7639845" y="2542858"/>
            <a:ext cx="86678" cy="45562"/>
          </a:xfrm>
          <a:custGeom>
            <a:avLst/>
            <a:gdLst>
              <a:gd name="T0" fmla="*/ 0 w 135"/>
              <a:gd name="T1" fmla="*/ 0 h 70"/>
              <a:gd name="T2" fmla="*/ 19 w 135"/>
              <a:gd name="T3" fmla="*/ 9 h 70"/>
              <a:gd name="T4" fmla="*/ 38 w 135"/>
              <a:gd name="T5" fmla="*/ 19 h 70"/>
              <a:gd name="T6" fmla="*/ 58 w 135"/>
              <a:gd name="T7" fmla="*/ 29 h 70"/>
              <a:gd name="T8" fmla="*/ 77 w 135"/>
              <a:gd name="T9" fmla="*/ 39 h 70"/>
              <a:gd name="T10" fmla="*/ 97 w 135"/>
              <a:gd name="T11" fmla="*/ 50 h 70"/>
              <a:gd name="T12" fmla="*/ 116 w 135"/>
              <a:gd name="T13" fmla="*/ 60 h 70"/>
              <a:gd name="T14" fmla="*/ 135 w 135"/>
              <a:gd name="T1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19" y="9"/>
                </a:lnTo>
                <a:lnTo>
                  <a:pt x="38" y="19"/>
                </a:lnTo>
                <a:lnTo>
                  <a:pt x="58" y="29"/>
                </a:lnTo>
                <a:lnTo>
                  <a:pt x="77" y="39"/>
                </a:lnTo>
                <a:lnTo>
                  <a:pt x="97" y="50"/>
                </a:lnTo>
                <a:lnTo>
                  <a:pt x="116" y="60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8" name="Freeform 63"/>
          <p:cNvSpPr>
            <a:spLocks/>
          </p:cNvSpPr>
          <p:nvPr/>
        </p:nvSpPr>
        <p:spPr bwMode="auto">
          <a:xfrm flipV="1">
            <a:off x="7760971" y="2479517"/>
            <a:ext cx="86678" cy="45562"/>
          </a:xfrm>
          <a:custGeom>
            <a:avLst/>
            <a:gdLst>
              <a:gd name="T0" fmla="*/ 0 w 135"/>
              <a:gd name="T1" fmla="*/ 0 h 70"/>
              <a:gd name="T2" fmla="*/ 4 w 135"/>
              <a:gd name="T3" fmla="*/ 2 h 70"/>
              <a:gd name="T4" fmla="*/ 24 w 135"/>
              <a:gd name="T5" fmla="*/ 12 h 70"/>
              <a:gd name="T6" fmla="*/ 44 w 135"/>
              <a:gd name="T7" fmla="*/ 22 h 70"/>
              <a:gd name="T8" fmla="*/ 63 w 135"/>
              <a:gd name="T9" fmla="*/ 32 h 70"/>
              <a:gd name="T10" fmla="*/ 83 w 135"/>
              <a:gd name="T11" fmla="*/ 43 h 70"/>
              <a:gd name="T12" fmla="*/ 102 w 135"/>
              <a:gd name="T13" fmla="*/ 53 h 70"/>
              <a:gd name="T14" fmla="*/ 122 w 135"/>
              <a:gd name="T15" fmla="*/ 63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4" y="2"/>
                </a:lnTo>
                <a:lnTo>
                  <a:pt x="24" y="12"/>
                </a:lnTo>
                <a:lnTo>
                  <a:pt x="44" y="22"/>
                </a:lnTo>
                <a:lnTo>
                  <a:pt x="63" y="32"/>
                </a:lnTo>
                <a:lnTo>
                  <a:pt x="83" y="43"/>
                </a:lnTo>
                <a:lnTo>
                  <a:pt x="102" y="53"/>
                </a:lnTo>
                <a:lnTo>
                  <a:pt x="122" y="63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59" name="Freeform 64"/>
          <p:cNvSpPr>
            <a:spLocks/>
          </p:cNvSpPr>
          <p:nvPr/>
        </p:nvSpPr>
        <p:spPr bwMode="auto">
          <a:xfrm flipV="1">
            <a:off x="7883208" y="2416176"/>
            <a:ext cx="86678" cy="45562"/>
          </a:xfrm>
          <a:custGeom>
            <a:avLst/>
            <a:gdLst>
              <a:gd name="T0" fmla="*/ 0 w 135"/>
              <a:gd name="T1" fmla="*/ 0 h 71"/>
              <a:gd name="T2" fmla="*/ 10 w 135"/>
              <a:gd name="T3" fmla="*/ 5 h 71"/>
              <a:gd name="T4" fmla="*/ 29 w 135"/>
              <a:gd name="T5" fmla="*/ 15 h 71"/>
              <a:gd name="T6" fmla="*/ 49 w 135"/>
              <a:gd name="T7" fmla="*/ 25 h 71"/>
              <a:gd name="T8" fmla="*/ 68 w 135"/>
              <a:gd name="T9" fmla="*/ 36 h 71"/>
              <a:gd name="T10" fmla="*/ 88 w 135"/>
              <a:gd name="T11" fmla="*/ 46 h 71"/>
              <a:gd name="T12" fmla="*/ 107 w 135"/>
              <a:gd name="T13" fmla="*/ 56 h 71"/>
              <a:gd name="T14" fmla="*/ 127 w 135"/>
              <a:gd name="T15" fmla="*/ 66 h 71"/>
              <a:gd name="T16" fmla="*/ 135 w 135"/>
              <a:gd name="T1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1">
                <a:moveTo>
                  <a:pt x="0" y="0"/>
                </a:moveTo>
                <a:lnTo>
                  <a:pt x="10" y="5"/>
                </a:lnTo>
                <a:lnTo>
                  <a:pt x="29" y="15"/>
                </a:lnTo>
                <a:lnTo>
                  <a:pt x="49" y="25"/>
                </a:lnTo>
                <a:lnTo>
                  <a:pt x="68" y="36"/>
                </a:lnTo>
                <a:lnTo>
                  <a:pt x="88" y="46"/>
                </a:lnTo>
                <a:lnTo>
                  <a:pt x="107" y="56"/>
                </a:lnTo>
                <a:lnTo>
                  <a:pt x="127" y="66"/>
                </a:lnTo>
                <a:lnTo>
                  <a:pt x="135" y="7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0" name="Freeform 65"/>
          <p:cNvSpPr>
            <a:spLocks/>
          </p:cNvSpPr>
          <p:nvPr/>
        </p:nvSpPr>
        <p:spPr bwMode="auto">
          <a:xfrm flipV="1">
            <a:off x="8004335" y="2351723"/>
            <a:ext cx="86678" cy="45562"/>
          </a:xfrm>
          <a:custGeom>
            <a:avLst/>
            <a:gdLst>
              <a:gd name="T0" fmla="*/ 0 w 135"/>
              <a:gd name="T1" fmla="*/ 0 h 71"/>
              <a:gd name="T2" fmla="*/ 15 w 135"/>
              <a:gd name="T3" fmla="*/ 7 h 71"/>
              <a:gd name="T4" fmla="*/ 35 w 135"/>
              <a:gd name="T5" fmla="*/ 18 h 71"/>
              <a:gd name="T6" fmla="*/ 54 w 135"/>
              <a:gd name="T7" fmla="*/ 28 h 71"/>
              <a:gd name="T8" fmla="*/ 74 w 135"/>
              <a:gd name="T9" fmla="*/ 38 h 71"/>
              <a:gd name="T10" fmla="*/ 93 w 135"/>
              <a:gd name="T11" fmla="*/ 48 h 71"/>
              <a:gd name="T12" fmla="*/ 113 w 135"/>
              <a:gd name="T13" fmla="*/ 59 h 71"/>
              <a:gd name="T14" fmla="*/ 132 w 135"/>
              <a:gd name="T15" fmla="*/ 69 h 71"/>
              <a:gd name="T16" fmla="*/ 135 w 135"/>
              <a:gd name="T1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1">
                <a:moveTo>
                  <a:pt x="0" y="0"/>
                </a:moveTo>
                <a:lnTo>
                  <a:pt x="15" y="7"/>
                </a:lnTo>
                <a:lnTo>
                  <a:pt x="35" y="18"/>
                </a:lnTo>
                <a:lnTo>
                  <a:pt x="54" y="28"/>
                </a:lnTo>
                <a:lnTo>
                  <a:pt x="74" y="38"/>
                </a:lnTo>
                <a:lnTo>
                  <a:pt x="93" y="48"/>
                </a:lnTo>
                <a:lnTo>
                  <a:pt x="113" y="59"/>
                </a:lnTo>
                <a:lnTo>
                  <a:pt x="132" y="69"/>
                </a:lnTo>
                <a:lnTo>
                  <a:pt x="135" y="7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1" name="Freeform 66"/>
          <p:cNvSpPr>
            <a:spLocks/>
          </p:cNvSpPr>
          <p:nvPr/>
        </p:nvSpPr>
        <p:spPr bwMode="auto">
          <a:xfrm flipV="1">
            <a:off x="8126573" y="2313941"/>
            <a:ext cx="37783" cy="18892"/>
          </a:xfrm>
          <a:custGeom>
            <a:avLst/>
            <a:gdLst>
              <a:gd name="T0" fmla="*/ 0 w 59"/>
              <a:gd name="T1" fmla="*/ 0 h 31"/>
              <a:gd name="T2" fmla="*/ 1 w 59"/>
              <a:gd name="T3" fmla="*/ 0 h 31"/>
              <a:gd name="T4" fmla="*/ 20 w 59"/>
              <a:gd name="T5" fmla="*/ 10 h 31"/>
              <a:gd name="T6" fmla="*/ 40 w 59"/>
              <a:gd name="T7" fmla="*/ 20 h 31"/>
              <a:gd name="T8" fmla="*/ 59 w 59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31">
                <a:moveTo>
                  <a:pt x="0" y="0"/>
                </a:moveTo>
                <a:lnTo>
                  <a:pt x="1" y="0"/>
                </a:lnTo>
                <a:lnTo>
                  <a:pt x="20" y="10"/>
                </a:lnTo>
                <a:lnTo>
                  <a:pt x="40" y="20"/>
                </a:lnTo>
                <a:lnTo>
                  <a:pt x="59" y="3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2" name="Freeform 67"/>
          <p:cNvSpPr>
            <a:spLocks/>
          </p:cNvSpPr>
          <p:nvPr/>
        </p:nvSpPr>
        <p:spPr bwMode="auto">
          <a:xfrm flipV="1">
            <a:off x="4963955" y="4063048"/>
            <a:ext cx="86678" cy="40005"/>
          </a:xfrm>
          <a:custGeom>
            <a:avLst/>
            <a:gdLst>
              <a:gd name="T0" fmla="*/ 0 w 135"/>
              <a:gd name="T1" fmla="*/ 0 h 62"/>
              <a:gd name="T2" fmla="*/ 19 w 135"/>
              <a:gd name="T3" fmla="*/ 9 h 62"/>
              <a:gd name="T4" fmla="*/ 39 w 135"/>
              <a:gd name="T5" fmla="*/ 18 h 62"/>
              <a:gd name="T6" fmla="*/ 58 w 135"/>
              <a:gd name="T7" fmla="*/ 26 h 62"/>
              <a:gd name="T8" fmla="*/ 78 w 135"/>
              <a:gd name="T9" fmla="*/ 35 h 62"/>
              <a:gd name="T10" fmla="*/ 97 w 135"/>
              <a:gd name="T11" fmla="*/ 44 h 62"/>
              <a:gd name="T12" fmla="*/ 117 w 135"/>
              <a:gd name="T13" fmla="*/ 53 h 62"/>
              <a:gd name="T14" fmla="*/ 135 w 135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62">
                <a:moveTo>
                  <a:pt x="0" y="0"/>
                </a:moveTo>
                <a:lnTo>
                  <a:pt x="19" y="9"/>
                </a:lnTo>
                <a:lnTo>
                  <a:pt x="39" y="18"/>
                </a:lnTo>
                <a:lnTo>
                  <a:pt x="58" y="26"/>
                </a:lnTo>
                <a:lnTo>
                  <a:pt x="78" y="35"/>
                </a:lnTo>
                <a:lnTo>
                  <a:pt x="97" y="44"/>
                </a:lnTo>
                <a:lnTo>
                  <a:pt x="117" y="53"/>
                </a:lnTo>
                <a:lnTo>
                  <a:pt x="135" y="6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3" name="Freeform 68"/>
          <p:cNvSpPr>
            <a:spLocks/>
          </p:cNvSpPr>
          <p:nvPr/>
        </p:nvSpPr>
        <p:spPr bwMode="auto">
          <a:xfrm flipV="1">
            <a:off x="5086192" y="4010820"/>
            <a:ext cx="86678" cy="36672"/>
          </a:xfrm>
          <a:custGeom>
            <a:avLst/>
            <a:gdLst>
              <a:gd name="T0" fmla="*/ 0 w 135"/>
              <a:gd name="T1" fmla="*/ 0 h 58"/>
              <a:gd name="T2" fmla="*/ 5 w 135"/>
              <a:gd name="T3" fmla="*/ 2 h 58"/>
              <a:gd name="T4" fmla="*/ 24 w 135"/>
              <a:gd name="T5" fmla="*/ 10 h 58"/>
              <a:gd name="T6" fmla="*/ 44 w 135"/>
              <a:gd name="T7" fmla="*/ 19 h 58"/>
              <a:gd name="T8" fmla="*/ 63 w 135"/>
              <a:gd name="T9" fmla="*/ 27 h 58"/>
              <a:gd name="T10" fmla="*/ 83 w 135"/>
              <a:gd name="T11" fmla="*/ 35 h 58"/>
              <a:gd name="T12" fmla="*/ 102 w 135"/>
              <a:gd name="T13" fmla="*/ 44 h 58"/>
              <a:gd name="T14" fmla="*/ 122 w 135"/>
              <a:gd name="T15" fmla="*/ 52 h 58"/>
              <a:gd name="T16" fmla="*/ 135 w 135"/>
              <a:gd name="T1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8">
                <a:moveTo>
                  <a:pt x="0" y="0"/>
                </a:moveTo>
                <a:lnTo>
                  <a:pt x="5" y="2"/>
                </a:lnTo>
                <a:lnTo>
                  <a:pt x="24" y="10"/>
                </a:lnTo>
                <a:lnTo>
                  <a:pt x="44" y="19"/>
                </a:lnTo>
                <a:lnTo>
                  <a:pt x="63" y="27"/>
                </a:lnTo>
                <a:lnTo>
                  <a:pt x="83" y="35"/>
                </a:lnTo>
                <a:lnTo>
                  <a:pt x="102" y="44"/>
                </a:lnTo>
                <a:lnTo>
                  <a:pt x="122" y="52"/>
                </a:lnTo>
                <a:lnTo>
                  <a:pt x="135" y="5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 flipV="1">
            <a:off x="5207318" y="3960813"/>
            <a:ext cx="86678" cy="35560"/>
          </a:xfrm>
          <a:custGeom>
            <a:avLst/>
            <a:gdLst>
              <a:gd name="T0" fmla="*/ 0 w 135"/>
              <a:gd name="T1" fmla="*/ 0 h 54"/>
              <a:gd name="T2" fmla="*/ 10 w 135"/>
              <a:gd name="T3" fmla="*/ 4 h 54"/>
              <a:gd name="T4" fmla="*/ 30 w 135"/>
              <a:gd name="T5" fmla="*/ 12 h 54"/>
              <a:gd name="T6" fmla="*/ 49 w 135"/>
              <a:gd name="T7" fmla="*/ 19 h 54"/>
              <a:gd name="T8" fmla="*/ 69 w 135"/>
              <a:gd name="T9" fmla="*/ 27 h 54"/>
              <a:gd name="T10" fmla="*/ 88 w 135"/>
              <a:gd name="T11" fmla="*/ 35 h 54"/>
              <a:gd name="T12" fmla="*/ 108 w 135"/>
              <a:gd name="T13" fmla="*/ 43 h 54"/>
              <a:gd name="T14" fmla="*/ 127 w 135"/>
              <a:gd name="T15" fmla="*/ 50 h 54"/>
              <a:gd name="T16" fmla="*/ 135 w 135"/>
              <a:gd name="T1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4">
                <a:moveTo>
                  <a:pt x="0" y="0"/>
                </a:moveTo>
                <a:lnTo>
                  <a:pt x="10" y="4"/>
                </a:lnTo>
                <a:lnTo>
                  <a:pt x="30" y="12"/>
                </a:lnTo>
                <a:lnTo>
                  <a:pt x="49" y="19"/>
                </a:lnTo>
                <a:lnTo>
                  <a:pt x="69" y="27"/>
                </a:lnTo>
                <a:lnTo>
                  <a:pt x="88" y="35"/>
                </a:lnTo>
                <a:lnTo>
                  <a:pt x="108" y="43"/>
                </a:lnTo>
                <a:lnTo>
                  <a:pt x="127" y="50"/>
                </a:lnTo>
                <a:lnTo>
                  <a:pt x="135" y="5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5" name="Freeform 70"/>
          <p:cNvSpPr>
            <a:spLocks/>
          </p:cNvSpPr>
          <p:nvPr/>
        </p:nvSpPr>
        <p:spPr bwMode="auto">
          <a:xfrm flipV="1">
            <a:off x="5329556" y="3917475"/>
            <a:ext cx="85567" cy="30004"/>
          </a:xfrm>
          <a:custGeom>
            <a:avLst/>
            <a:gdLst>
              <a:gd name="T0" fmla="*/ 0 w 135"/>
              <a:gd name="T1" fmla="*/ 0 h 48"/>
              <a:gd name="T2" fmla="*/ 15 w 135"/>
              <a:gd name="T3" fmla="*/ 5 h 48"/>
              <a:gd name="T4" fmla="*/ 35 w 135"/>
              <a:gd name="T5" fmla="*/ 12 h 48"/>
              <a:gd name="T6" fmla="*/ 55 w 135"/>
              <a:gd name="T7" fmla="*/ 19 h 48"/>
              <a:gd name="T8" fmla="*/ 74 w 135"/>
              <a:gd name="T9" fmla="*/ 26 h 48"/>
              <a:gd name="T10" fmla="*/ 94 w 135"/>
              <a:gd name="T11" fmla="*/ 33 h 48"/>
              <a:gd name="T12" fmla="*/ 113 w 135"/>
              <a:gd name="T13" fmla="*/ 40 h 48"/>
              <a:gd name="T14" fmla="*/ 133 w 135"/>
              <a:gd name="T15" fmla="*/ 47 h 48"/>
              <a:gd name="T16" fmla="*/ 135 w 135"/>
              <a:gd name="T1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48">
                <a:moveTo>
                  <a:pt x="0" y="0"/>
                </a:moveTo>
                <a:lnTo>
                  <a:pt x="15" y="5"/>
                </a:lnTo>
                <a:lnTo>
                  <a:pt x="35" y="12"/>
                </a:lnTo>
                <a:lnTo>
                  <a:pt x="55" y="19"/>
                </a:lnTo>
                <a:lnTo>
                  <a:pt x="74" y="26"/>
                </a:lnTo>
                <a:lnTo>
                  <a:pt x="94" y="33"/>
                </a:lnTo>
                <a:lnTo>
                  <a:pt x="113" y="40"/>
                </a:lnTo>
                <a:lnTo>
                  <a:pt x="133" y="47"/>
                </a:lnTo>
                <a:lnTo>
                  <a:pt x="135" y="4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6" name="Freeform 71"/>
          <p:cNvSpPr>
            <a:spLocks/>
          </p:cNvSpPr>
          <p:nvPr/>
        </p:nvSpPr>
        <p:spPr bwMode="auto">
          <a:xfrm flipV="1">
            <a:off x="5450682" y="3878581"/>
            <a:ext cx="86678" cy="26670"/>
          </a:xfrm>
          <a:custGeom>
            <a:avLst/>
            <a:gdLst>
              <a:gd name="T0" fmla="*/ 0 w 135"/>
              <a:gd name="T1" fmla="*/ 0 h 42"/>
              <a:gd name="T2" fmla="*/ 1 w 135"/>
              <a:gd name="T3" fmla="*/ 0 h 42"/>
              <a:gd name="T4" fmla="*/ 21 w 135"/>
              <a:gd name="T5" fmla="*/ 6 h 42"/>
              <a:gd name="T6" fmla="*/ 40 w 135"/>
              <a:gd name="T7" fmla="*/ 12 h 42"/>
              <a:gd name="T8" fmla="*/ 60 w 135"/>
              <a:gd name="T9" fmla="*/ 18 h 42"/>
              <a:gd name="T10" fmla="*/ 79 w 135"/>
              <a:gd name="T11" fmla="*/ 24 h 42"/>
              <a:gd name="T12" fmla="*/ 99 w 135"/>
              <a:gd name="T13" fmla="*/ 30 h 42"/>
              <a:gd name="T14" fmla="*/ 118 w 135"/>
              <a:gd name="T15" fmla="*/ 36 h 42"/>
              <a:gd name="T16" fmla="*/ 135 w 135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42">
                <a:moveTo>
                  <a:pt x="0" y="0"/>
                </a:moveTo>
                <a:lnTo>
                  <a:pt x="1" y="0"/>
                </a:lnTo>
                <a:lnTo>
                  <a:pt x="21" y="6"/>
                </a:lnTo>
                <a:lnTo>
                  <a:pt x="40" y="12"/>
                </a:lnTo>
                <a:lnTo>
                  <a:pt x="60" y="18"/>
                </a:lnTo>
                <a:lnTo>
                  <a:pt x="79" y="24"/>
                </a:lnTo>
                <a:lnTo>
                  <a:pt x="99" y="30"/>
                </a:lnTo>
                <a:lnTo>
                  <a:pt x="118" y="36"/>
                </a:lnTo>
                <a:lnTo>
                  <a:pt x="135" y="4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7" name="Freeform 72"/>
          <p:cNvSpPr>
            <a:spLocks/>
          </p:cNvSpPr>
          <p:nvPr/>
        </p:nvSpPr>
        <p:spPr bwMode="auto">
          <a:xfrm flipV="1">
            <a:off x="5572920" y="3846355"/>
            <a:ext cx="85567" cy="22225"/>
          </a:xfrm>
          <a:custGeom>
            <a:avLst/>
            <a:gdLst>
              <a:gd name="T0" fmla="*/ 0 w 135"/>
              <a:gd name="T1" fmla="*/ 0 h 34"/>
              <a:gd name="T2" fmla="*/ 7 w 135"/>
              <a:gd name="T3" fmla="*/ 1 h 34"/>
              <a:gd name="T4" fmla="*/ 26 w 135"/>
              <a:gd name="T5" fmla="*/ 7 h 34"/>
              <a:gd name="T6" fmla="*/ 46 w 135"/>
              <a:gd name="T7" fmla="*/ 12 h 34"/>
              <a:gd name="T8" fmla="*/ 65 w 135"/>
              <a:gd name="T9" fmla="*/ 17 h 34"/>
              <a:gd name="T10" fmla="*/ 85 w 135"/>
              <a:gd name="T11" fmla="*/ 22 h 34"/>
              <a:gd name="T12" fmla="*/ 104 w 135"/>
              <a:gd name="T13" fmla="*/ 27 h 34"/>
              <a:gd name="T14" fmla="*/ 124 w 135"/>
              <a:gd name="T15" fmla="*/ 31 h 34"/>
              <a:gd name="T16" fmla="*/ 135 w 135"/>
              <a:gd name="T1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34">
                <a:moveTo>
                  <a:pt x="0" y="0"/>
                </a:moveTo>
                <a:lnTo>
                  <a:pt x="7" y="1"/>
                </a:lnTo>
                <a:lnTo>
                  <a:pt x="26" y="7"/>
                </a:lnTo>
                <a:lnTo>
                  <a:pt x="46" y="12"/>
                </a:lnTo>
                <a:lnTo>
                  <a:pt x="65" y="17"/>
                </a:lnTo>
                <a:lnTo>
                  <a:pt x="85" y="22"/>
                </a:lnTo>
                <a:lnTo>
                  <a:pt x="104" y="27"/>
                </a:lnTo>
                <a:lnTo>
                  <a:pt x="124" y="31"/>
                </a:lnTo>
                <a:lnTo>
                  <a:pt x="135" y="3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8" name="Freeform 73"/>
          <p:cNvSpPr>
            <a:spLocks/>
          </p:cNvSpPr>
          <p:nvPr/>
        </p:nvSpPr>
        <p:spPr bwMode="auto">
          <a:xfrm flipV="1">
            <a:off x="5694046" y="3820796"/>
            <a:ext cx="86678" cy="17780"/>
          </a:xfrm>
          <a:custGeom>
            <a:avLst/>
            <a:gdLst>
              <a:gd name="T0" fmla="*/ 0 w 135"/>
              <a:gd name="T1" fmla="*/ 0 h 27"/>
              <a:gd name="T2" fmla="*/ 12 w 135"/>
              <a:gd name="T3" fmla="*/ 2 h 27"/>
              <a:gd name="T4" fmla="*/ 31 w 135"/>
              <a:gd name="T5" fmla="*/ 6 h 27"/>
              <a:gd name="T6" fmla="*/ 51 w 135"/>
              <a:gd name="T7" fmla="*/ 10 h 27"/>
              <a:gd name="T8" fmla="*/ 70 w 135"/>
              <a:gd name="T9" fmla="*/ 14 h 27"/>
              <a:gd name="T10" fmla="*/ 90 w 135"/>
              <a:gd name="T11" fmla="*/ 18 h 27"/>
              <a:gd name="T12" fmla="*/ 110 w 135"/>
              <a:gd name="T13" fmla="*/ 22 h 27"/>
              <a:gd name="T14" fmla="*/ 129 w 135"/>
              <a:gd name="T15" fmla="*/ 25 h 27"/>
              <a:gd name="T16" fmla="*/ 135 w 135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7">
                <a:moveTo>
                  <a:pt x="0" y="0"/>
                </a:moveTo>
                <a:lnTo>
                  <a:pt x="12" y="2"/>
                </a:lnTo>
                <a:lnTo>
                  <a:pt x="31" y="6"/>
                </a:lnTo>
                <a:lnTo>
                  <a:pt x="51" y="10"/>
                </a:lnTo>
                <a:lnTo>
                  <a:pt x="70" y="14"/>
                </a:lnTo>
                <a:lnTo>
                  <a:pt x="90" y="18"/>
                </a:lnTo>
                <a:lnTo>
                  <a:pt x="110" y="22"/>
                </a:lnTo>
                <a:lnTo>
                  <a:pt x="129" y="25"/>
                </a:lnTo>
                <a:lnTo>
                  <a:pt x="135" y="27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69" name="Freeform 74"/>
          <p:cNvSpPr>
            <a:spLocks/>
          </p:cNvSpPr>
          <p:nvPr/>
        </p:nvSpPr>
        <p:spPr bwMode="auto">
          <a:xfrm flipV="1">
            <a:off x="5815172" y="3800793"/>
            <a:ext cx="86678" cy="14447"/>
          </a:xfrm>
          <a:custGeom>
            <a:avLst/>
            <a:gdLst>
              <a:gd name="T0" fmla="*/ 0 w 135"/>
              <a:gd name="T1" fmla="*/ 0 h 21"/>
              <a:gd name="T2" fmla="*/ 17 w 135"/>
              <a:gd name="T3" fmla="*/ 2 h 21"/>
              <a:gd name="T4" fmla="*/ 37 w 135"/>
              <a:gd name="T5" fmla="*/ 5 h 21"/>
              <a:gd name="T6" fmla="*/ 56 w 135"/>
              <a:gd name="T7" fmla="*/ 8 h 21"/>
              <a:gd name="T8" fmla="*/ 76 w 135"/>
              <a:gd name="T9" fmla="*/ 11 h 21"/>
              <a:gd name="T10" fmla="*/ 95 w 135"/>
              <a:gd name="T11" fmla="*/ 14 h 21"/>
              <a:gd name="T12" fmla="*/ 115 w 135"/>
              <a:gd name="T13" fmla="*/ 17 h 21"/>
              <a:gd name="T14" fmla="*/ 134 w 135"/>
              <a:gd name="T15" fmla="*/ 20 h 21"/>
              <a:gd name="T16" fmla="*/ 135 w 135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1">
                <a:moveTo>
                  <a:pt x="0" y="0"/>
                </a:moveTo>
                <a:lnTo>
                  <a:pt x="17" y="2"/>
                </a:lnTo>
                <a:lnTo>
                  <a:pt x="37" y="5"/>
                </a:lnTo>
                <a:lnTo>
                  <a:pt x="56" y="8"/>
                </a:lnTo>
                <a:lnTo>
                  <a:pt x="76" y="11"/>
                </a:lnTo>
                <a:lnTo>
                  <a:pt x="95" y="14"/>
                </a:lnTo>
                <a:lnTo>
                  <a:pt x="115" y="17"/>
                </a:lnTo>
                <a:lnTo>
                  <a:pt x="134" y="20"/>
                </a:lnTo>
                <a:lnTo>
                  <a:pt x="135" y="2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0" name="Freeform 75"/>
          <p:cNvSpPr>
            <a:spLocks/>
          </p:cNvSpPr>
          <p:nvPr/>
        </p:nvSpPr>
        <p:spPr bwMode="auto">
          <a:xfrm flipV="1">
            <a:off x="5937410" y="3787458"/>
            <a:ext cx="86678" cy="10002"/>
          </a:xfrm>
          <a:custGeom>
            <a:avLst/>
            <a:gdLst>
              <a:gd name="T0" fmla="*/ 0 w 135"/>
              <a:gd name="T1" fmla="*/ 0 h 16"/>
              <a:gd name="T2" fmla="*/ 3 w 135"/>
              <a:gd name="T3" fmla="*/ 0 h 16"/>
              <a:gd name="T4" fmla="*/ 22 w 135"/>
              <a:gd name="T5" fmla="*/ 3 h 16"/>
              <a:gd name="T6" fmla="*/ 42 w 135"/>
              <a:gd name="T7" fmla="*/ 5 h 16"/>
              <a:gd name="T8" fmla="*/ 62 w 135"/>
              <a:gd name="T9" fmla="*/ 7 h 16"/>
              <a:gd name="T10" fmla="*/ 81 w 135"/>
              <a:gd name="T11" fmla="*/ 9 h 16"/>
              <a:gd name="T12" fmla="*/ 101 w 135"/>
              <a:gd name="T13" fmla="*/ 11 h 16"/>
              <a:gd name="T14" fmla="*/ 120 w 135"/>
              <a:gd name="T15" fmla="*/ 14 h 16"/>
              <a:gd name="T16" fmla="*/ 135 w 135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6">
                <a:moveTo>
                  <a:pt x="0" y="0"/>
                </a:moveTo>
                <a:lnTo>
                  <a:pt x="3" y="0"/>
                </a:lnTo>
                <a:lnTo>
                  <a:pt x="22" y="3"/>
                </a:lnTo>
                <a:lnTo>
                  <a:pt x="42" y="5"/>
                </a:lnTo>
                <a:lnTo>
                  <a:pt x="62" y="7"/>
                </a:lnTo>
                <a:lnTo>
                  <a:pt x="81" y="9"/>
                </a:lnTo>
                <a:lnTo>
                  <a:pt x="101" y="11"/>
                </a:lnTo>
                <a:lnTo>
                  <a:pt x="120" y="14"/>
                </a:lnTo>
                <a:lnTo>
                  <a:pt x="135" y="16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1" name="Freeform 76"/>
          <p:cNvSpPr>
            <a:spLocks/>
          </p:cNvSpPr>
          <p:nvPr/>
        </p:nvSpPr>
        <p:spPr bwMode="auto">
          <a:xfrm flipV="1">
            <a:off x="6058536" y="3777457"/>
            <a:ext cx="86678" cy="6667"/>
          </a:xfrm>
          <a:custGeom>
            <a:avLst/>
            <a:gdLst>
              <a:gd name="T0" fmla="*/ 0 w 135"/>
              <a:gd name="T1" fmla="*/ 0 h 11"/>
              <a:gd name="T2" fmla="*/ 8 w 135"/>
              <a:gd name="T3" fmla="*/ 0 h 11"/>
              <a:gd name="T4" fmla="*/ 28 w 135"/>
              <a:gd name="T5" fmla="*/ 2 h 11"/>
              <a:gd name="T6" fmla="*/ 47 w 135"/>
              <a:gd name="T7" fmla="*/ 4 h 11"/>
              <a:gd name="T8" fmla="*/ 67 w 135"/>
              <a:gd name="T9" fmla="*/ 5 h 11"/>
              <a:gd name="T10" fmla="*/ 86 w 135"/>
              <a:gd name="T11" fmla="*/ 7 h 11"/>
              <a:gd name="T12" fmla="*/ 106 w 135"/>
              <a:gd name="T13" fmla="*/ 8 h 11"/>
              <a:gd name="T14" fmla="*/ 125 w 135"/>
              <a:gd name="T15" fmla="*/ 10 h 11"/>
              <a:gd name="T16" fmla="*/ 135 w 135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1">
                <a:moveTo>
                  <a:pt x="0" y="0"/>
                </a:moveTo>
                <a:lnTo>
                  <a:pt x="8" y="0"/>
                </a:lnTo>
                <a:lnTo>
                  <a:pt x="28" y="2"/>
                </a:lnTo>
                <a:lnTo>
                  <a:pt x="47" y="4"/>
                </a:lnTo>
                <a:lnTo>
                  <a:pt x="67" y="5"/>
                </a:lnTo>
                <a:lnTo>
                  <a:pt x="86" y="7"/>
                </a:lnTo>
                <a:lnTo>
                  <a:pt x="106" y="8"/>
                </a:lnTo>
                <a:lnTo>
                  <a:pt x="125" y="10"/>
                </a:lnTo>
                <a:lnTo>
                  <a:pt x="135" y="1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2" name="Freeform 77"/>
          <p:cNvSpPr>
            <a:spLocks/>
          </p:cNvSpPr>
          <p:nvPr/>
        </p:nvSpPr>
        <p:spPr bwMode="auto">
          <a:xfrm flipV="1">
            <a:off x="6180773" y="3769678"/>
            <a:ext cx="85567" cy="4445"/>
          </a:xfrm>
          <a:custGeom>
            <a:avLst/>
            <a:gdLst>
              <a:gd name="T0" fmla="*/ 0 w 135"/>
              <a:gd name="T1" fmla="*/ 0 h 8"/>
              <a:gd name="T2" fmla="*/ 14 w 135"/>
              <a:gd name="T3" fmla="*/ 0 h 8"/>
              <a:gd name="T4" fmla="*/ 33 w 135"/>
              <a:gd name="T5" fmla="*/ 2 h 8"/>
              <a:gd name="T6" fmla="*/ 53 w 135"/>
              <a:gd name="T7" fmla="*/ 3 h 8"/>
              <a:gd name="T8" fmla="*/ 72 w 135"/>
              <a:gd name="T9" fmla="*/ 4 h 8"/>
              <a:gd name="T10" fmla="*/ 92 w 135"/>
              <a:gd name="T11" fmla="*/ 5 h 8"/>
              <a:gd name="T12" fmla="*/ 111 w 135"/>
              <a:gd name="T13" fmla="*/ 6 h 8"/>
              <a:gd name="T14" fmla="*/ 131 w 135"/>
              <a:gd name="T15" fmla="*/ 7 h 8"/>
              <a:gd name="T16" fmla="*/ 135 w 135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8">
                <a:moveTo>
                  <a:pt x="0" y="0"/>
                </a:moveTo>
                <a:lnTo>
                  <a:pt x="14" y="0"/>
                </a:lnTo>
                <a:lnTo>
                  <a:pt x="33" y="2"/>
                </a:lnTo>
                <a:lnTo>
                  <a:pt x="53" y="3"/>
                </a:lnTo>
                <a:lnTo>
                  <a:pt x="72" y="4"/>
                </a:lnTo>
                <a:lnTo>
                  <a:pt x="92" y="5"/>
                </a:lnTo>
                <a:lnTo>
                  <a:pt x="111" y="6"/>
                </a:lnTo>
                <a:lnTo>
                  <a:pt x="131" y="7"/>
                </a:lnTo>
                <a:lnTo>
                  <a:pt x="135" y="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3" name="Freeform 78"/>
          <p:cNvSpPr>
            <a:spLocks/>
          </p:cNvSpPr>
          <p:nvPr/>
        </p:nvSpPr>
        <p:spPr bwMode="auto">
          <a:xfrm flipV="1">
            <a:off x="6301900" y="3764122"/>
            <a:ext cx="86678" cy="3334"/>
          </a:xfrm>
          <a:custGeom>
            <a:avLst/>
            <a:gdLst>
              <a:gd name="T0" fmla="*/ 0 w 135"/>
              <a:gd name="T1" fmla="*/ 0 h 5"/>
              <a:gd name="T2" fmla="*/ 19 w 135"/>
              <a:gd name="T3" fmla="*/ 0 h 5"/>
              <a:gd name="T4" fmla="*/ 38 w 135"/>
              <a:gd name="T5" fmla="*/ 1 h 5"/>
              <a:gd name="T6" fmla="*/ 58 w 135"/>
              <a:gd name="T7" fmla="*/ 2 h 5"/>
              <a:gd name="T8" fmla="*/ 77 w 135"/>
              <a:gd name="T9" fmla="*/ 3 h 5"/>
              <a:gd name="T10" fmla="*/ 97 w 135"/>
              <a:gd name="T11" fmla="*/ 4 h 5"/>
              <a:gd name="T12" fmla="*/ 117 w 135"/>
              <a:gd name="T13" fmla="*/ 5 h 5"/>
              <a:gd name="T14" fmla="*/ 135 w 135"/>
              <a:gd name="T1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5">
                <a:moveTo>
                  <a:pt x="0" y="0"/>
                </a:moveTo>
                <a:lnTo>
                  <a:pt x="19" y="0"/>
                </a:lnTo>
                <a:lnTo>
                  <a:pt x="38" y="1"/>
                </a:lnTo>
                <a:lnTo>
                  <a:pt x="58" y="2"/>
                </a:lnTo>
                <a:lnTo>
                  <a:pt x="77" y="3"/>
                </a:lnTo>
                <a:lnTo>
                  <a:pt x="97" y="4"/>
                </a:lnTo>
                <a:lnTo>
                  <a:pt x="117" y="5"/>
                </a:lnTo>
                <a:lnTo>
                  <a:pt x="135" y="5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4" name="Freeform 79"/>
          <p:cNvSpPr>
            <a:spLocks/>
          </p:cNvSpPr>
          <p:nvPr/>
        </p:nvSpPr>
        <p:spPr bwMode="auto">
          <a:xfrm flipV="1">
            <a:off x="6424137" y="3759677"/>
            <a:ext cx="85567" cy="2222"/>
          </a:xfrm>
          <a:custGeom>
            <a:avLst/>
            <a:gdLst>
              <a:gd name="T0" fmla="*/ 0 w 135"/>
              <a:gd name="T1" fmla="*/ 0 h 4"/>
              <a:gd name="T2" fmla="*/ 5 w 135"/>
              <a:gd name="T3" fmla="*/ 0 h 4"/>
              <a:gd name="T4" fmla="*/ 24 w 135"/>
              <a:gd name="T5" fmla="*/ 0 h 4"/>
              <a:gd name="T6" fmla="*/ 44 w 135"/>
              <a:gd name="T7" fmla="*/ 1 h 4"/>
              <a:gd name="T8" fmla="*/ 63 w 135"/>
              <a:gd name="T9" fmla="*/ 2 h 4"/>
              <a:gd name="T10" fmla="*/ 83 w 135"/>
              <a:gd name="T11" fmla="*/ 2 h 4"/>
              <a:gd name="T12" fmla="*/ 102 w 135"/>
              <a:gd name="T13" fmla="*/ 3 h 4"/>
              <a:gd name="T14" fmla="*/ 122 w 135"/>
              <a:gd name="T15" fmla="*/ 3 h 4"/>
              <a:gd name="T16" fmla="*/ 135 w 135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4">
                <a:moveTo>
                  <a:pt x="0" y="0"/>
                </a:moveTo>
                <a:lnTo>
                  <a:pt x="5" y="0"/>
                </a:lnTo>
                <a:lnTo>
                  <a:pt x="24" y="0"/>
                </a:lnTo>
                <a:lnTo>
                  <a:pt x="44" y="1"/>
                </a:lnTo>
                <a:lnTo>
                  <a:pt x="63" y="2"/>
                </a:lnTo>
                <a:lnTo>
                  <a:pt x="83" y="2"/>
                </a:lnTo>
                <a:lnTo>
                  <a:pt x="102" y="3"/>
                </a:lnTo>
                <a:lnTo>
                  <a:pt x="122" y="3"/>
                </a:lnTo>
                <a:lnTo>
                  <a:pt x="135" y="4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5" name="Freeform 80"/>
          <p:cNvSpPr>
            <a:spLocks/>
          </p:cNvSpPr>
          <p:nvPr/>
        </p:nvSpPr>
        <p:spPr bwMode="auto">
          <a:xfrm flipV="1">
            <a:off x="6545263" y="3756343"/>
            <a:ext cx="86678" cy="2222"/>
          </a:xfrm>
          <a:custGeom>
            <a:avLst/>
            <a:gdLst>
              <a:gd name="T0" fmla="*/ 0 w 135"/>
              <a:gd name="T1" fmla="*/ 0 h 3"/>
              <a:gd name="T2" fmla="*/ 10 w 135"/>
              <a:gd name="T3" fmla="*/ 0 h 3"/>
              <a:gd name="T4" fmla="*/ 29 w 135"/>
              <a:gd name="T5" fmla="*/ 0 h 3"/>
              <a:gd name="T6" fmla="*/ 49 w 135"/>
              <a:gd name="T7" fmla="*/ 0 h 3"/>
              <a:gd name="T8" fmla="*/ 69 w 135"/>
              <a:gd name="T9" fmla="*/ 1 h 3"/>
              <a:gd name="T10" fmla="*/ 88 w 135"/>
              <a:gd name="T11" fmla="*/ 1 h 3"/>
              <a:gd name="T12" fmla="*/ 108 w 135"/>
              <a:gd name="T13" fmla="*/ 2 h 3"/>
              <a:gd name="T14" fmla="*/ 127 w 135"/>
              <a:gd name="T15" fmla="*/ 2 h 3"/>
              <a:gd name="T16" fmla="*/ 135 w 135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3">
                <a:moveTo>
                  <a:pt x="0" y="0"/>
                </a:moveTo>
                <a:lnTo>
                  <a:pt x="10" y="0"/>
                </a:lnTo>
                <a:lnTo>
                  <a:pt x="29" y="0"/>
                </a:lnTo>
                <a:lnTo>
                  <a:pt x="49" y="0"/>
                </a:lnTo>
                <a:lnTo>
                  <a:pt x="69" y="1"/>
                </a:lnTo>
                <a:lnTo>
                  <a:pt x="88" y="1"/>
                </a:lnTo>
                <a:lnTo>
                  <a:pt x="108" y="2"/>
                </a:lnTo>
                <a:lnTo>
                  <a:pt x="127" y="2"/>
                </a:lnTo>
                <a:lnTo>
                  <a:pt x="135" y="3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6" name="Freeform 81"/>
          <p:cNvSpPr>
            <a:spLocks/>
          </p:cNvSpPr>
          <p:nvPr/>
        </p:nvSpPr>
        <p:spPr bwMode="auto">
          <a:xfrm flipV="1">
            <a:off x="6666390" y="3754121"/>
            <a:ext cx="86678" cy="2222"/>
          </a:xfrm>
          <a:custGeom>
            <a:avLst/>
            <a:gdLst>
              <a:gd name="T0" fmla="*/ 0 w 135"/>
              <a:gd name="T1" fmla="*/ 0 h 2"/>
              <a:gd name="T2" fmla="*/ 15 w 135"/>
              <a:gd name="T3" fmla="*/ 0 h 2"/>
              <a:gd name="T4" fmla="*/ 35 w 135"/>
              <a:gd name="T5" fmla="*/ 0 h 2"/>
              <a:gd name="T6" fmla="*/ 54 w 135"/>
              <a:gd name="T7" fmla="*/ 0 h 2"/>
              <a:gd name="T8" fmla="*/ 74 w 135"/>
              <a:gd name="T9" fmla="*/ 1 h 2"/>
              <a:gd name="T10" fmla="*/ 93 w 135"/>
              <a:gd name="T11" fmla="*/ 1 h 2"/>
              <a:gd name="T12" fmla="*/ 113 w 135"/>
              <a:gd name="T13" fmla="*/ 1 h 2"/>
              <a:gd name="T14" fmla="*/ 132 w 135"/>
              <a:gd name="T15" fmla="*/ 2 h 2"/>
              <a:gd name="T16" fmla="*/ 135 w 13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">
                <a:moveTo>
                  <a:pt x="0" y="0"/>
                </a:moveTo>
                <a:lnTo>
                  <a:pt x="15" y="0"/>
                </a:lnTo>
                <a:lnTo>
                  <a:pt x="35" y="0"/>
                </a:lnTo>
                <a:lnTo>
                  <a:pt x="54" y="0"/>
                </a:lnTo>
                <a:lnTo>
                  <a:pt x="74" y="1"/>
                </a:lnTo>
                <a:lnTo>
                  <a:pt x="93" y="1"/>
                </a:lnTo>
                <a:lnTo>
                  <a:pt x="113" y="1"/>
                </a:lnTo>
                <a:lnTo>
                  <a:pt x="132" y="2"/>
                </a:lnTo>
                <a:lnTo>
                  <a:pt x="135" y="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7" name="Freeform 82"/>
          <p:cNvSpPr>
            <a:spLocks/>
          </p:cNvSpPr>
          <p:nvPr/>
        </p:nvSpPr>
        <p:spPr bwMode="auto">
          <a:xfrm flipV="1">
            <a:off x="6788627" y="3753010"/>
            <a:ext cx="86678" cy="1112"/>
          </a:xfrm>
          <a:custGeom>
            <a:avLst/>
            <a:gdLst>
              <a:gd name="T0" fmla="*/ 0 w 135"/>
              <a:gd name="T1" fmla="*/ 0 h 2"/>
              <a:gd name="T2" fmla="*/ 1 w 135"/>
              <a:gd name="T3" fmla="*/ 0 h 2"/>
              <a:gd name="T4" fmla="*/ 21 w 135"/>
              <a:gd name="T5" fmla="*/ 1 h 2"/>
              <a:gd name="T6" fmla="*/ 40 w 135"/>
              <a:gd name="T7" fmla="*/ 1 h 2"/>
              <a:gd name="T8" fmla="*/ 60 w 135"/>
              <a:gd name="T9" fmla="*/ 1 h 2"/>
              <a:gd name="T10" fmla="*/ 79 w 135"/>
              <a:gd name="T11" fmla="*/ 1 h 2"/>
              <a:gd name="T12" fmla="*/ 99 w 135"/>
              <a:gd name="T13" fmla="*/ 1 h 2"/>
              <a:gd name="T14" fmla="*/ 118 w 135"/>
              <a:gd name="T15" fmla="*/ 2 h 2"/>
              <a:gd name="T16" fmla="*/ 135 w 13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">
                <a:moveTo>
                  <a:pt x="0" y="0"/>
                </a:moveTo>
                <a:lnTo>
                  <a:pt x="1" y="0"/>
                </a:lnTo>
                <a:lnTo>
                  <a:pt x="21" y="1"/>
                </a:lnTo>
                <a:lnTo>
                  <a:pt x="40" y="1"/>
                </a:lnTo>
                <a:lnTo>
                  <a:pt x="60" y="1"/>
                </a:lnTo>
                <a:lnTo>
                  <a:pt x="79" y="1"/>
                </a:lnTo>
                <a:lnTo>
                  <a:pt x="99" y="1"/>
                </a:lnTo>
                <a:lnTo>
                  <a:pt x="118" y="2"/>
                </a:lnTo>
                <a:lnTo>
                  <a:pt x="135" y="2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8" name="Freeform 83"/>
          <p:cNvSpPr>
            <a:spLocks/>
          </p:cNvSpPr>
          <p:nvPr/>
        </p:nvSpPr>
        <p:spPr bwMode="auto">
          <a:xfrm>
            <a:off x="6909753" y="3753010"/>
            <a:ext cx="86678" cy="0"/>
          </a:xfrm>
          <a:custGeom>
            <a:avLst/>
            <a:gdLst>
              <a:gd name="T0" fmla="*/ 0 w 135"/>
              <a:gd name="T1" fmla="*/ 0 h 1"/>
              <a:gd name="T2" fmla="*/ 6 w 135"/>
              <a:gd name="T3" fmla="*/ 0 h 1"/>
              <a:gd name="T4" fmla="*/ 26 w 135"/>
              <a:gd name="T5" fmla="*/ 0 h 1"/>
              <a:gd name="T6" fmla="*/ 45 w 135"/>
              <a:gd name="T7" fmla="*/ 1 h 1"/>
              <a:gd name="T8" fmla="*/ 65 w 135"/>
              <a:gd name="T9" fmla="*/ 1 h 1"/>
              <a:gd name="T10" fmla="*/ 84 w 135"/>
              <a:gd name="T11" fmla="*/ 1 h 1"/>
              <a:gd name="T12" fmla="*/ 104 w 135"/>
              <a:gd name="T13" fmla="*/ 1 h 1"/>
              <a:gd name="T14" fmla="*/ 124 w 135"/>
              <a:gd name="T15" fmla="*/ 1 h 1"/>
              <a:gd name="T16" fmla="*/ 135 w 135"/>
              <a:gd name="T1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0"/>
                </a:moveTo>
                <a:lnTo>
                  <a:pt x="6" y="0"/>
                </a:lnTo>
                <a:lnTo>
                  <a:pt x="26" y="0"/>
                </a:lnTo>
                <a:lnTo>
                  <a:pt x="45" y="1"/>
                </a:lnTo>
                <a:lnTo>
                  <a:pt x="65" y="1"/>
                </a:lnTo>
                <a:lnTo>
                  <a:pt x="84" y="1"/>
                </a:lnTo>
                <a:lnTo>
                  <a:pt x="104" y="1"/>
                </a:lnTo>
                <a:lnTo>
                  <a:pt x="124" y="1"/>
                </a:lnTo>
                <a:lnTo>
                  <a:pt x="135" y="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79" name="Freeform 84"/>
          <p:cNvSpPr>
            <a:spLocks/>
          </p:cNvSpPr>
          <p:nvPr/>
        </p:nvSpPr>
        <p:spPr bwMode="auto">
          <a:xfrm flipV="1">
            <a:off x="7031991" y="3751898"/>
            <a:ext cx="86678" cy="1112"/>
          </a:xfrm>
          <a:custGeom>
            <a:avLst/>
            <a:gdLst>
              <a:gd name="T0" fmla="*/ 0 w 135"/>
              <a:gd name="T1" fmla="*/ 0 h 1"/>
              <a:gd name="T2" fmla="*/ 12 w 135"/>
              <a:gd name="T3" fmla="*/ 0 h 1"/>
              <a:gd name="T4" fmla="*/ 31 w 135"/>
              <a:gd name="T5" fmla="*/ 0 h 1"/>
              <a:gd name="T6" fmla="*/ 51 w 135"/>
              <a:gd name="T7" fmla="*/ 1 h 1"/>
              <a:gd name="T8" fmla="*/ 70 w 135"/>
              <a:gd name="T9" fmla="*/ 1 h 1"/>
              <a:gd name="T10" fmla="*/ 90 w 135"/>
              <a:gd name="T11" fmla="*/ 1 h 1"/>
              <a:gd name="T12" fmla="*/ 109 w 135"/>
              <a:gd name="T13" fmla="*/ 1 h 1"/>
              <a:gd name="T14" fmla="*/ 129 w 135"/>
              <a:gd name="T15" fmla="*/ 1 h 1"/>
              <a:gd name="T16" fmla="*/ 135 w 135"/>
              <a:gd name="T1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0"/>
                </a:moveTo>
                <a:lnTo>
                  <a:pt x="12" y="0"/>
                </a:lnTo>
                <a:lnTo>
                  <a:pt x="31" y="0"/>
                </a:lnTo>
                <a:lnTo>
                  <a:pt x="51" y="1"/>
                </a:lnTo>
                <a:lnTo>
                  <a:pt x="70" y="1"/>
                </a:lnTo>
                <a:lnTo>
                  <a:pt x="90" y="1"/>
                </a:lnTo>
                <a:lnTo>
                  <a:pt x="109" y="1"/>
                </a:lnTo>
                <a:lnTo>
                  <a:pt x="129" y="1"/>
                </a:lnTo>
                <a:lnTo>
                  <a:pt x="135" y="1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0" name="Freeform 85"/>
          <p:cNvSpPr>
            <a:spLocks/>
          </p:cNvSpPr>
          <p:nvPr/>
        </p:nvSpPr>
        <p:spPr bwMode="auto">
          <a:xfrm>
            <a:off x="7153117" y="3751898"/>
            <a:ext cx="86678" cy="0"/>
          </a:xfrm>
          <a:custGeom>
            <a:avLst/>
            <a:gdLst>
              <a:gd name="T0" fmla="*/ 0 w 135"/>
              <a:gd name="T1" fmla="*/ 17 w 135"/>
              <a:gd name="T2" fmla="*/ 37 w 135"/>
              <a:gd name="T3" fmla="*/ 56 w 135"/>
              <a:gd name="T4" fmla="*/ 76 w 135"/>
              <a:gd name="T5" fmla="*/ 95 w 135"/>
              <a:gd name="T6" fmla="*/ 115 w 135"/>
              <a:gd name="T7" fmla="*/ 134 w 135"/>
              <a:gd name="T8" fmla="*/ 135 w 1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135">
                <a:moveTo>
                  <a:pt x="0" y="0"/>
                </a:moveTo>
                <a:lnTo>
                  <a:pt x="17" y="0"/>
                </a:lnTo>
                <a:lnTo>
                  <a:pt x="37" y="0"/>
                </a:lnTo>
                <a:lnTo>
                  <a:pt x="56" y="0"/>
                </a:lnTo>
                <a:lnTo>
                  <a:pt x="76" y="0"/>
                </a:lnTo>
                <a:lnTo>
                  <a:pt x="95" y="0"/>
                </a:lnTo>
                <a:lnTo>
                  <a:pt x="115" y="0"/>
                </a:lnTo>
                <a:lnTo>
                  <a:pt x="134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1" name="Freeform 86"/>
          <p:cNvSpPr>
            <a:spLocks/>
          </p:cNvSpPr>
          <p:nvPr/>
        </p:nvSpPr>
        <p:spPr bwMode="auto">
          <a:xfrm>
            <a:off x="7275355" y="3751898"/>
            <a:ext cx="85567" cy="0"/>
          </a:xfrm>
          <a:custGeom>
            <a:avLst/>
            <a:gdLst>
              <a:gd name="T0" fmla="*/ 0 w 135"/>
              <a:gd name="T1" fmla="*/ 3 w 135"/>
              <a:gd name="T2" fmla="*/ 22 w 135"/>
              <a:gd name="T3" fmla="*/ 42 w 135"/>
              <a:gd name="T4" fmla="*/ 61 w 135"/>
              <a:gd name="T5" fmla="*/ 81 w 135"/>
              <a:gd name="T6" fmla="*/ 100 w 135"/>
              <a:gd name="T7" fmla="*/ 120 w 135"/>
              <a:gd name="T8" fmla="*/ 135 w 13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</a:cxnLst>
            <a:rect l="0" t="0" r="r" b="b"/>
            <a:pathLst>
              <a:path w="135">
                <a:moveTo>
                  <a:pt x="0" y="0"/>
                </a:moveTo>
                <a:lnTo>
                  <a:pt x="3" y="0"/>
                </a:lnTo>
                <a:lnTo>
                  <a:pt x="22" y="0"/>
                </a:lnTo>
                <a:lnTo>
                  <a:pt x="42" y="0"/>
                </a:lnTo>
                <a:lnTo>
                  <a:pt x="61" y="0"/>
                </a:lnTo>
                <a:lnTo>
                  <a:pt x="81" y="0"/>
                </a:lnTo>
                <a:lnTo>
                  <a:pt x="100" y="0"/>
                </a:lnTo>
                <a:lnTo>
                  <a:pt x="120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2" name="Freeform 87"/>
          <p:cNvSpPr>
            <a:spLocks/>
          </p:cNvSpPr>
          <p:nvPr/>
        </p:nvSpPr>
        <p:spPr bwMode="auto">
          <a:xfrm flipV="1">
            <a:off x="7396481" y="3751898"/>
            <a:ext cx="86678" cy="1112"/>
          </a:xfrm>
          <a:custGeom>
            <a:avLst/>
            <a:gdLst>
              <a:gd name="T0" fmla="*/ 0 w 135"/>
              <a:gd name="T1" fmla="*/ 1 h 1"/>
              <a:gd name="T2" fmla="*/ 8 w 135"/>
              <a:gd name="T3" fmla="*/ 1 h 1"/>
              <a:gd name="T4" fmla="*/ 28 w 135"/>
              <a:gd name="T5" fmla="*/ 0 h 1"/>
              <a:gd name="T6" fmla="*/ 47 w 135"/>
              <a:gd name="T7" fmla="*/ 0 h 1"/>
              <a:gd name="T8" fmla="*/ 67 w 135"/>
              <a:gd name="T9" fmla="*/ 0 h 1"/>
              <a:gd name="T10" fmla="*/ 86 w 135"/>
              <a:gd name="T11" fmla="*/ 0 h 1"/>
              <a:gd name="T12" fmla="*/ 106 w 135"/>
              <a:gd name="T13" fmla="*/ 0 h 1"/>
              <a:gd name="T14" fmla="*/ 125 w 135"/>
              <a:gd name="T15" fmla="*/ 0 h 1"/>
              <a:gd name="T16" fmla="*/ 135 w 135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8" y="1"/>
                </a:lnTo>
                <a:lnTo>
                  <a:pt x="28" y="0"/>
                </a:lnTo>
                <a:lnTo>
                  <a:pt x="47" y="0"/>
                </a:lnTo>
                <a:lnTo>
                  <a:pt x="67" y="0"/>
                </a:lnTo>
                <a:lnTo>
                  <a:pt x="86" y="0"/>
                </a:lnTo>
                <a:lnTo>
                  <a:pt x="106" y="0"/>
                </a:lnTo>
                <a:lnTo>
                  <a:pt x="125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3" name="Freeform 88"/>
          <p:cNvSpPr>
            <a:spLocks/>
          </p:cNvSpPr>
          <p:nvPr/>
        </p:nvSpPr>
        <p:spPr bwMode="auto">
          <a:xfrm>
            <a:off x="7518718" y="3753010"/>
            <a:ext cx="85567" cy="0"/>
          </a:xfrm>
          <a:custGeom>
            <a:avLst/>
            <a:gdLst>
              <a:gd name="T0" fmla="*/ 0 w 135"/>
              <a:gd name="T1" fmla="*/ 1 h 1"/>
              <a:gd name="T2" fmla="*/ 13 w 135"/>
              <a:gd name="T3" fmla="*/ 1 h 1"/>
              <a:gd name="T4" fmla="*/ 33 w 135"/>
              <a:gd name="T5" fmla="*/ 1 h 1"/>
              <a:gd name="T6" fmla="*/ 52 w 135"/>
              <a:gd name="T7" fmla="*/ 1 h 1"/>
              <a:gd name="T8" fmla="*/ 72 w 135"/>
              <a:gd name="T9" fmla="*/ 1 h 1"/>
              <a:gd name="T10" fmla="*/ 92 w 135"/>
              <a:gd name="T11" fmla="*/ 0 h 1"/>
              <a:gd name="T12" fmla="*/ 111 w 135"/>
              <a:gd name="T13" fmla="*/ 0 h 1"/>
              <a:gd name="T14" fmla="*/ 131 w 135"/>
              <a:gd name="T15" fmla="*/ 0 h 1"/>
              <a:gd name="T16" fmla="*/ 135 w 135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13" y="1"/>
                </a:lnTo>
                <a:lnTo>
                  <a:pt x="33" y="1"/>
                </a:lnTo>
                <a:lnTo>
                  <a:pt x="52" y="1"/>
                </a:lnTo>
                <a:lnTo>
                  <a:pt x="72" y="1"/>
                </a:lnTo>
                <a:lnTo>
                  <a:pt x="92" y="0"/>
                </a:lnTo>
                <a:lnTo>
                  <a:pt x="111" y="0"/>
                </a:lnTo>
                <a:lnTo>
                  <a:pt x="131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4" name="Freeform 89"/>
          <p:cNvSpPr>
            <a:spLocks/>
          </p:cNvSpPr>
          <p:nvPr/>
        </p:nvSpPr>
        <p:spPr bwMode="auto">
          <a:xfrm flipV="1">
            <a:off x="7639845" y="3753010"/>
            <a:ext cx="86678" cy="1112"/>
          </a:xfrm>
          <a:custGeom>
            <a:avLst/>
            <a:gdLst>
              <a:gd name="T0" fmla="*/ 0 w 135"/>
              <a:gd name="T1" fmla="*/ 1 h 1"/>
              <a:gd name="T2" fmla="*/ 19 w 135"/>
              <a:gd name="T3" fmla="*/ 1 h 1"/>
              <a:gd name="T4" fmla="*/ 38 w 135"/>
              <a:gd name="T5" fmla="*/ 1 h 1"/>
              <a:gd name="T6" fmla="*/ 58 w 135"/>
              <a:gd name="T7" fmla="*/ 1 h 1"/>
              <a:gd name="T8" fmla="*/ 77 w 135"/>
              <a:gd name="T9" fmla="*/ 0 h 1"/>
              <a:gd name="T10" fmla="*/ 97 w 135"/>
              <a:gd name="T11" fmla="*/ 0 h 1"/>
              <a:gd name="T12" fmla="*/ 116 w 135"/>
              <a:gd name="T13" fmla="*/ 0 h 1"/>
              <a:gd name="T14" fmla="*/ 135 w 135"/>
              <a:gd name="T1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19" y="1"/>
                </a:lnTo>
                <a:lnTo>
                  <a:pt x="38" y="1"/>
                </a:lnTo>
                <a:lnTo>
                  <a:pt x="58" y="1"/>
                </a:lnTo>
                <a:lnTo>
                  <a:pt x="77" y="0"/>
                </a:lnTo>
                <a:lnTo>
                  <a:pt x="97" y="0"/>
                </a:lnTo>
                <a:lnTo>
                  <a:pt x="116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5" name="Freeform 90"/>
          <p:cNvSpPr>
            <a:spLocks/>
          </p:cNvSpPr>
          <p:nvPr/>
        </p:nvSpPr>
        <p:spPr bwMode="auto">
          <a:xfrm>
            <a:off x="7760971" y="3754121"/>
            <a:ext cx="86678" cy="0"/>
          </a:xfrm>
          <a:custGeom>
            <a:avLst/>
            <a:gdLst>
              <a:gd name="T0" fmla="*/ 0 w 135"/>
              <a:gd name="T1" fmla="*/ 1 h 1"/>
              <a:gd name="T2" fmla="*/ 4 w 135"/>
              <a:gd name="T3" fmla="*/ 1 h 1"/>
              <a:gd name="T4" fmla="*/ 24 w 135"/>
              <a:gd name="T5" fmla="*/ 0 h 1"/>
              <a:gd name="T6" fmla="*/ 44 w 135"/>
              <a:gd name="T7" fmla="*/ 0 h 1"/>
              <a:gd name="T8" fmla="*/ 63 w 135"/>
              <a:gd name="T9" fmla="*/ 0 h 1"/>
              <a:gd name="T10" fmla="*/ 83 w 135"/>
              <a:gd name="T11" fmla="*/ 0 h 1"/>
              <a:gd name="T12" fmla="*/ 102 w 135"/>
              <a:gd name="T13" fmla="*/ 0 h 1"/>
              <a:gd name="T14" fmla="*/ 122 w 135"/>
              <a:gd name="T15" fmla="*/ 0 h 1"/>
              <a:gd name="T16" fmla="*/ 135 w 135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4" y="1"/>
                </a:lnTo>
                <a:lnTo>
                  <a:pt x="24" y="0"/>
                </a:lnTo>
                <a:lnTo>
                  <a:pt x="44" y="0"/>
                </a:lnTo>
                <a:lnTo>
                  <a:pt x="63" y="0"/>
                </a:lnTo>
                <a:lnTo>
                  <a:pt x="83" y="0"/>
                </a:lnTo>
                <a:lnTo>
                  <a:pt x="102" y="0"/>
                </a:lnTo>
                <a:lnTo>
                  <a:pt x="122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6" name="Freeform 91"/>
          <p:cNvSpPr>
            <a:spLocks/>
          </p:cNvSpPr>
          <p:nvPr/>
        </p:nvSpPr>
        <p:spPr bwMode="auto">
          <a:xfrm flipV="1">
            <a:off x="7883208" y="3755232"/>
            <a:ext cx="86678" cy="1112"/>
          </a:xfrm>
          <a:custGeom>
            <a:avLst/>
            <a:gdLst>
              <a:gd name="T0" fmla="*/ 0 w 135"/>
              <a:gd name="T1" fmla="*/ 1 h 1"/>
              <a:gd name="T2" fmla="*/ 10 w 135"/>
              <a:gd name="T3" fmla="*/ 1 h 1"/>
              <a:gd name="T4" fmla="*/ 29 w 135"/>
              <a:gd name="T5" fmla="*/ 1 h 1"/>
              <a:gd name="T6" fmla="*/ 49 w 135"/>
              <a:gd name="T7" fmla="*/ 1 h 1"/>
              <a:gd name="T8" fmla="*/ 68 w 135"/>
              <a:gd name="T9" fmla="*/ 1 h 1"/>
              <a:gd name="T10" fmla="*/ 88 w 135"/>
              <a:gd name="T11" fmla="*/ 0 h 1"/>
              <a:gd name="T12" fmla="*/ 107 w 135"/>
              <a:gd name="T13" fmla="*/ 0 h 1"/>
              <a:gd name="T14" fmla="*/ 127 w 135"/>
              <a:gd name="T15" fmla="*/ 0 h 1"/>
              <a:gd name="T16" fmla="*/ 135 w 135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10" y="1"/>
                </a:lnTo>
                <a:lnTo>
                  <a:pt x="29" y="1"/>
                </a:lnTo>
                <a:lnTo>
                  <a:pt x="49" y="1"/>
                </a:lnTo>
                <a:lnTo>
                  <a:pt x="68" y="1"/>
                </a:lnTo>
                <a:lnTo>
                  <a:pt x="88" y="0"/>
                </a:lnTo>
                <a:lnTo>
                  <a:pt x="107" y="0"/>
                </a:lnTo>
                <a:lnTo>
                  <a:pt x="127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7" name="Freeform 92"/>
          <p:cNvSpPr>
            <a:spLocks/>
          </p:cNvSpPr>
          <p:nvPr/>
        </p:nvSpPr>
        <p:spPr bwMode="auto">
          <a:xfrm flipV="1">
            <a:off x="8004335" y="3756343"/>
            <a:ext cx="86678" cy="1112"/>
          </a:xfrm>
          <a:custGeom>
            <a:avLst/>
            <a:gdLst>
              <a:gd name="T0" fmla="*/ 0 w 135"/>
              <a:gd name="T1" fmla="*/ 1 h 1"/>
              <a:gd name="T2" fmla="*/ 15 w 135"/>
              <a:gd name="T3" fmla="*/ 1 h 1"/>
              <a:gd name="T4" fmla="*/ 35 w 135"/>
              <a:gd name="T5" fmla="*/ 1 h 1"/>
              <a:gd name="T6" fmla="*/ 54 w 135"/>
              <a:gd name="T7" fmla="*/ 1 h 1"/>
              <a:gd name="T8" fmla="*/ 74 w 135"/>
              <a:gd name="T9" fmla="*/ 1 h 1"/>
              <a:gd name="T10" fmla="*/ 93 w 135"/>
              <a:gd name="T11" fmla="*/ 1 h 1"/>
              <a:gd name="T12" fmla="*/ 113 w 135"/>
              <a:gd name="T13" fmla="*/ 1 h 1"/>
              <a:gd name="T14" fmla="*/ 132 w 135"/>
              <a:gd name="T15" fmla="*/ 0 h 1"/>
              <a:gd name="T16" fmla="*/ 135 w 135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1">
                <a:moveTo>
                  <a:pt x="0" y="1"/>
                </a:moveTo>
                <a:lnTo>
                  <a:pt x="15" y="1"/>
                </a:lnTo>
                <a:lnTo>
                  <a:pt x="35" y="1"/>
                </a:lnTo>
                <a:lnTo>
                  <a:pt x="54" y="1"/>
                </a:lnTo>
                <a:lnTo>
                  <a:pt x="74" y="1"/>
                </a:lnTo>
                <a:lnTo>
                  <a:pt x="93" y="1"/>
                </a:lnTo>
                <a:lnTo>
                  <a:pt x="113" y="1"/>
                </a:lnTo>
                <a:lnTo>
                  <a:pt x="132" y="0"/>
                </a:lnTo>
                <a:lnTo>
                  <a:pt x="135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8" name="Freeform 93"/>
          <p:cNvSpPr>
            <a:spLocks/>
          </p:cNvSpPr>
          <p:nvPr/>
        </p:nvSpPr>
        <p:spPr bwMode="auto">
          <a:xfrm>
            <a:off x="8126573" y="3757455"/>
            <a:ext cx="37783" cy="0"/>
          </a:xfrm>
          <a:custGeom>
            <a:avLst/>
            <a:gdLst>
              <a:gd name="T0" fmla="*/ 0 w 59"/>
              <a:gd name="T1" fmla="*/ 1 h 1"/>
              <a:gd name="T2" fmla="*/ 1 w 59"/>
              <a:gd name="T3" fmla="*/ 1 h 1"/>
              <a:gd name="T4" fmla="*/ 20 w 59"/>
              <a:gd name="T5" fmla="*/ 1 h 1"/>
              <a:gd name="T6" fmla="*/ 40 w 59"/>
              <a:gd name="T7" fmla="*/ 0 h 1"/>
              <a:gd name="T8" fmla="*/ 59 w 59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1">
                <a:moveTo>
                  <a:pt x="0" y="1"/>
                </a:moveTo>
                <a:lnTo>
                  <a:pt x="1" y="1"/>
                </a:lnTo>
                <a:lnTo>
                  <a:pt x="20" y="1"/>
                </a:lnTo>
                <a:lnTo>
                  <a:pt x="40" y="0"/>
                </a:lnTo>
                <a:lnTo>
                  <a:pt x="59" y="0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89" name="Oval 94"/>
          <p:cNvSpPr>
            <a:spLocks noChangeArrowheads="1"/>
          </p:cNvSpPr>
          <p:nvPr/>
        </p:nvSpPr>
        <p:spPr bwMode="auto">
          <a:xfrm>
            <a:off x="5339557" y="3816351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0" name="Oval 95"/>
          <p:cNvSpPr>
            <a:spLocks noChangeArrowheads="1"/>
          </p:cNvSpPr>
          <p:nvPr/>
        </p:nvSpPr>
        <p:spPr bwMode="auto">
          <a:xfrm>
            <a:off x="5392897" y="4165283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1" name="Oval 96"/>
          <p:cNvSpPr>
            <a:spLocks noChangeArrowheads="1"/>
          </p:cNvSpPr>
          <p:nvPr/>
        </p:nvSpPr>
        <p:spPr bwMode="auto">
          <a:xfrm>
            <a:off x="6028532" y="4139725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2" name="Oval 97"/>
          <p:cNvSpPr>
            <a:spLocks noChangeArrowheads="1"/>
          </p:cNvSpPr>
          <p:nvPr/>
        </p:nvSpPr>
        <p:spPr bwMode="auto">
          <a:xfrm>
            <a:off x="6020753" y="315071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3" name="Oval 98"/>
          <p:cNvSpPr>
            <a:spLocks noChangeArrowheads="1"/>
          </p:cNvSpPr>
          <p:nvPr/>
        </p:nvSpPr>
        <p:spPr bwMode="auto">
          <a:xfrm>
            <a:off x="5273993" y="3594101"/>
            <a:ext cx="53340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4" name="Oval 99"/>
          <p:cNvSpPr>
            <a:spLocks noChangeArrowheads="1"/>
          </p:cNvSpPr>
          <p:nvPr/>
        </p:nvSpPr>
        <p:spPr bwMode="auto">
          <a:xfrm>
            <a:off x="7634288" y="392414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5" name="Oval 100"/>
          <p:cNvSpPr>
            <a:spLocks noChangeArrowheads="1"/>
          </p:cNvSpPr>
          <p:nvPr/>
        </p:nvSpPr>
        <p:spPr bwMode="auto">
          <a:xfrm>
            <a:off x="5290662" y="3791903"/>
            <a:ext cx="53340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6" name="Oval 101"/>
          <p:cNvSpPr>
            <a:spLocks noChangeArrowheads="1"/>
          </p:cNvSpPr>
          <p:nvPr/>
        </p:nvSpPr>
        <p:spPr bwMode="auto">
          <a:xfrm>
            <a:off x="5237322" y="386524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7" name="Oval 102"/>
          <p:cNvSpPr>
            <a:spLocks noChangeArrowheads="1"/>
          </p:cNvSpPr>
          <p:nvPr/>
        </p:nvSpPr>
        <p:spPr bwMode="auto">
          <a:xfrm>
            <a:off x="5252880" y="3747453"/>
            <a:ext cx="54452" cy="5334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8" name="Oval 103"/>
          <p:cNvSpPr>
            <a:spLocks noChangeArrowheads="1"/>
          </p:cNvSpPr>
          <p:nvPr/>
        </p:nvSpPr>
        <p:spPr bwMode="auto">
          <a:xfrm>
            <a:off x="5255102" y="398970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99" name="Oval 104"/>
          <p:cNvSpPr>
            <a:spLocks noChangeArrowheads="1"/>
          </p:cNvSpPr>
          <p:nvPr/>
        </p:nvSpPr>
        <p:spPr bwMode="auto">
          <a:xfrm>
            <a:off x="5208430" y="387080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0" name="Oval 105"/>
          <p:cNvSpPr>
            <a:spLocks noChangeArrowheads="1"/>
          </p:cNvSpPr>
          <p:nvPr/>
        </p:nvSpPr>
        <p:spPr bwMode="auto">
          <a:xfrm>
            <a:off x="5421790" y="3481865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1" name="Oval 106"/>
          <p:cNvSpPr>
            <a:spLocks noChangeArrowheads="1"/>
          </p:cNvSpPr>
          <p:nvPr/>
        </p:nvSpPr>
        <p:spPr bwMode="auto">
          <a:xfrm>
            <a:off x="5221765" y="363410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2" name="Oval 107"/>
          <p:cNvSpPr>
            <a:spLocks noChangeArrowheads="1"/>
          </p:cNvSpPr>
          <p:nvPr/>
        </p:nvSpPr>
        <p:spPr bwMode="auto">
          <a:xfrm>
            <a:off x="5545138" y="4029711"/>
            <a:ext cx="54452" cy="5334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" name="Oval 108"/>
          <p:cNvSpPr>
            <a:spLocks noChangeArrowheads="1"/>
          </p:cNvSpPr>
          <p:nvPr/>
        </p:nvSpPr>
        <p:spPr bwMode="auto">
          <a:xfrm>
            <a:off x="5237322" y="3967481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4" name="Oval 109"/>
          <p:cNvSpPr>
            <a:spLocks noChangeArrowheads="1"/>
          </p:cNvSpPr>
          <p:nvPr/>
        </p:nvSpPr>
        <p:spPr bwMode="auto">
          <a:xfrm>
            <a:off x="5326222" y="404860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5" name="Oval 110"/>
          <p:cNvSpPr>
            <a:spLocks noChangeArrowheads="1"/>
          </p:cNvSpPr>
          <p:nvPr/>
        </p:nvSpPr>
        <p:spPr bwMode="auto">
          <a:xfrm>
            <a:off x="5320666" y="3166270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6" name="Oval 111"/>
          <p:cNvSpPr>
            <a:spLocks noChangeArrowheads="1"/>
          </p:cNvSpPr>
          <p:nvPr/>
        </p:nvSpPr>
        <p:spPr bwMode="auto">
          <a:xfrm>
            <a:off x="6665278" y="233616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7" name="Oval 112"/>
          <p:cNvSpPr>
            <a:spLocks noChangeArrowheads="1"/>
          </p:cNvSpPr>
          <p:nvPr/>
        </p:nvSpPr>
        <p:spPr bwMode="auto">
          <a:xfrm>
            <a:off x="5237322" y="398637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8" name="Oval 113"/>
          <p:cNvSpPr>
            <a:spLocks noChangeArrowheads="1"/>
          </p:cNvSpPr>
          <p:nvPr/>
        </p:nvSpPr>
        <p:spPr bwMode="auto">
          <a:xfrm>
            <a:off x="5240656" y="3755232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9" name="Oval 114"/>
          <p:cNvSpPr>
            <a:spLocks noChangeArrowheads="1"/>
          </p:cNvSpPr>
          <p:nvPr/>
        </p:nvSpPr>
        <p:spPr bwMode="auto">
          <a:xfrm>
            <a:off x="6007418" y="2553971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0" name="Oval 115"/>
          <p:cNvSpPr>
            <a:spLocks noChangeArrowheads="1"/>
          </p:cNvSpPr>
          <p:nvPr/>
        </p:nvSpPr>
        <p:spPr bwMode="auto">
          <a:xfrm>
            <a:off x="5581810" y="3440748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1" name="Oval 116"/>
          <p:cNvSpPr>
            <a:spLocks noChangeArrowheads="1"/>
          </p:cNvSpPr>
          <p:nvPr/>
        </p:nvSpPr>
        <p:spPr bwMode="auto">
          <a:xfrm>
            <a:off x="7034213" y="348297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2" name="Oval 117"/>
          <p:cNvSpPr>
            <a:spLocks noChangeArrowheads="1"/>
          </p:cNvSpPr>
          <p:nvPr/>
        </p:nvSpPr>
        <p:spPr bwMode="auto">
          <a:xfrm>
            <a:off x="5241767" y="4005263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3" name="Oval 118"/>
          <p:cNvSpPr>
            <a:spLocks noChangeArrowheads="1"/>
          </p:cNvSpPr>
          <p:nvPr/>
        </p:nvSpPr>
        <p:spPr bwMode="auto">
          <a:xfrm>
            <a:off x="5275105" y="3798571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4" name="Oval 119"/>
          <p:cNvSpPr>
            <a:spLocks noChangeArrowheads="1"/>
          </p:cNvSpPr>
          <p:nvPr/>
        </p:nvSpPr>
        <p:spPr bwMode="auto">
          <a:xfrm>
            <a:off x="5248435" y="3708560"/>
            <a:ext cx="53340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5" name="Oval 120"/>
          <p:cNvSpPr>
            <a:spLocks noChangeArrowheads="1"/>
          </p:cNvSpPr>
          <p:nvPr/>
        </p:nvSpPr>
        <p:spPr bwMode="auto">
          <a:xfrm>
            <a:off x="5181760" y="3983038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6" name="Oval 121"/>
          <p:cNvSpPr>
            <a:spLocks noChangeArrowheads="1"/>
          </p:cNvSpPr>
          <p:nvPr/>
        </p:nvSpPr>
        <p:spPr bwMode="auto">
          <a:xfrm>
            <a:off x="5572920" y="3260726"/>
            <a:ext cx="54452" cy="5445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17" name="TextBox 116"/>
          <p:cNvSpPr txBox="1"/>
          <p:nvPr/>
        </p:nvSpPr>
        <p:spPr>
          <a:xfrm>
            <a:off x="5372894" y="4645343"/>
            <a:ext cx="2800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TSHR A-subunit ELISA OD (490 nm)</a:t>
            </a:r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3506958" y="3027701"/>
            <a:ext cx="2161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TSH binding inhibition (%) 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864864" y="1593216"/>
            <a:ext cx="1208985" cy="461665"/>
          </a:xfrm>
          <a:prstGeom prst="rect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ELISA  values</a:t>
            </a:r>
          </a:p>
          <a:p>
            <a:pPr algn="ctr"/>
            <a:r>
              <a:rPr lang="en-US" sz="1200" b="1" dirty="0">
                <a:latin typeface="Arial" pitchFamily="34" charset="0"/>
                <a:cs typeface="Arial" pitchFamily="34" charset="0"/>
              </a:rPr>
              <a:t>for Hi crosses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12811" y="1259324"/>
            <a:ext cx="20329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S2.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11200" y="1717328"/>
            <a:ext cx="355212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Regression of TSHR A-subunit ELISA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(OD 490 nm) versus TBI (% inhibition of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TSH binding). Patterned area highlights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positive TBI values for mice, albeit with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low ELISA  values typical of those seen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NOD.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h4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recipients of the Hi-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TSHR A-subunit transgene.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not previously published as a regression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 Lo-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NOD.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h4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reported in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Rapoport B, Aliesky HA, Banuelos B, Chen CR,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McLachlan SM. A unique mouse strain that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develops spontaneous, iodine-accelerated,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pathogenic antibodies to the human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thyro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trophin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receptor.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Immunol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2015;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194: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4154-61.-61.  </a:t>
            </a:r>
          </a:p>
        </p:txBody>
      </p:sp>
    </p:spTree>
    <p:extLst>
      <p:ext uri="{BB962C8B-B14F-4D97-AF65-F5344CB8AC3E}">
        <p14:creationId xmlns:p14="http://schemas.microsoft.com/office/powerpoint/2010/main" val="152199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23"/>
          <p:cNvSpPr txBox="1"/>
          <p:nvPr/>
        </p:nvSpPr>
        <p:spPr>
          <a:xfrm>
            <a:off x="651664" y="1570911"/>
            <a:ext cx="203292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S3.</a:t>
            </a:r>
          </a:p>
        </p:txBody>
      </p:sp>
      <p:sp>
        <p:nvSpPr>
          <p:cNvPr id="121" name="Rounded Rectangle 120"/>
          <p:cNvSpPr/>
          <p:nvPr/>
        </p:nvSpPr>
        <p:spPr>
          <a:xfrm>
            <a:off x="4909554" y="3917636"/>
            <a:ext cx="1181576" cy="408653"/>
          </a:xfrm>
          <a:prstGeom prst="roundRect">
            <a:avLst/>
          </a:prstGeom>
          <a:pattFill prst="smConfetti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4855612" y="4639311"/>
            <a:ext cx="367212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5071094" y="4639311"/>
            <a:ext cx="0" cy="35701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5935574" y="4639311"/>
            <a:ext cx="0" cy="35701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V="1">
            <a:off x="6800054" y="4639311"/>
            <a:ext cx="0" cy="35701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7663259" y="4639311"/>
            <a:ext cx="0" cy="35701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8527739" y="4639311"/>
            <a:ext cx="0" cy="35701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5062221" y="4724740"/>
            <a:ext cx="68238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5897375" y="4724740"/>
            <a:ext cx="136474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6761855" y="4724740"/>
            <a:ext cx="136474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7626334" y="4724740"/>
            <a:ext cx="136474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8471637" y="4724740"/>
            <a:ext cx="136474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auto">
          <a:xfrm>
            <a:off x="4855612" y="2068823"/>
            <a:ext cx="367212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flipV="1">
            <a:off x="4855612" y="2068823"/>
            <a:ext cx="0" cy="2570488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4818636" y="4639311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4818636" y="4272099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4818636" y="3904886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4818636" y="3537674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4818636" y="3170461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4818636" y="2803248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4818636" y="2436036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4818636" y="2068823"/>
            <a:ext cx="3697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4708955" y="4213447"/>
            <a:ext cx="68238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4572481" y="3479021"/>
            <a:ext cx="204712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4572481" y="2744596"/>
            <a:ext cx="204712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800</a:t>
            </a:r>
            <a:endParaRPr kumimoji="0" lang="en-US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4504243" y="2010171"/>
            <a:ext cx="272949" cy="1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1200</a:t>
            </a:r>
            <a:endParaRPr kumimoji="0" lang="en-US" altLang="en-US" sz="2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 flipV="1">
            <a:off x="8527739" y="2068823"/>
            <a:ext cx="0" cy="2570488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40"/>
          <p:cNvSpPr>
            <a:spLocks noChangeShapeType="1"/>
          </p:cNvSpPr>
          <p:nvPr/>
        </p:nvSpPr>
        <p:spPr bwMode="auto">
          <a:xfrm flipV="1">
            <a:off x="5014992" y="2652793"/>
            <a:ext cx="3239886" cy="1638432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V="1">
            <a:off x="5014992" y="4102518"/>
            <a:ext cx="99453" cy="40801"/>
          </a:xfrm>
          <a:custGeom>
            <a:avLst/>
            <a:gdLst>
              <a:gd name="T0" fmla="*/ 0 w 135"/>
              <a:gd name="T1" fmla="*/ 0 h 56"/>
              <a:gd name="T2" fmla="*/ 17 w 135"/>
              <a:gd name="T3" fmla="*/ 7 h 56"/>
              <a:gd name="T4" fmla="*/ 35 w 135"/>
              <a:gd name="T5" fmla="*/ 14 h 56"/>
              <a:gd name="T6" fmla="*/ 52 w 135"/>
              <a:gd name="T7" fmla="*/ 21 h 56"/>
              <a:gd name="T8" fmla="*/ 69 w 135"/>
              <a:gd name="T9" fmla="*/ 29 h 56"/>
              <a:gd name="T10" fmla="*/ 86 w 135"/>
              <a:gd name="T11" fmla="*/ 36 h 56"/>
              <a:gd name="T12" fmla="*/ 104 w 135"/>
              <a:gd name="T13" fmla="*/ 43 h 56"/>
              <a:gd name="T14" fmla="*/ 121 w 135"/>
              <a:gd name="T15" fmla="*/ 50 h 56"/>
              <a:gd name="T16" fmla="*/ 135 w 135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6">
                <a:moveTo>
                  <a:pt x="0" y="0"/>
                </a:moveTo>
                <a:lnTo>
                  <a:pt x="17" y="7"/>
                </a:lnTo>
                <a:lnTo>
                  <a:pt x="35" y="14"/>
                </a:lnTo>
                <a:lnTo>
                  <a:pt x="52" y="21"/>
                </a:lnTo>
                <a:lnTo>
                  <a:pt x="69" y="29"/>
                </a:lnTo>
                <a:lnTo>
                  <a:pt x="86" y="36"/>
                </a:lnTo>
                <a:lnTo>
                  <a:pt x="104" y="43"/>
                </a:lnTo>
                <a:lnTo>
                  <a:pt x="121" y="50"/>
                </a:lnTo>
                <a:lnTo>
                  <a:pt x="135" y="56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/>
          </p:cNvSpPr>
          <p:nvPr/>
        </p:nvSpPr>
        <p:spPr bwMode="auto">
          <a:xfrm flipV="1">
            <a:off x="5153972" y="4042591"/>
            <a:ext cx="99453" cy="42077"/>
          </a:xfrm>
          <a:custGeom>
            <a:avLst/>
            <a:gdLst>
              <a:gd name="T0" fmla="*/ 0 w 135"/>
              <a:gd name="T1" fmla="*/ 0 h 58"/>
              <a:gd name="T2" fmla="*/ 17 w 135"/>
              <a:gd name="T3" fmla="*/ 8 h 58"/>
              <a:gd name="T4" fmla="*/ 34 w 135"/>
              <a:gd name="T5" fmla="*/ 15 h 58"/>
              <a:gd name="T6" fmla="*/ 51 w 135"/>
              <a:gd name="T7" fmla="*/ 22 h 58"/>
              <a:gd name="T8" fmla="*/ 69 w 135"/>
              <a:gd name="T9" fmla="*/ 29 h 58"/>
              <a:gd name="T10" fmla="*/ 86 w 135"/>
              <a:gd name="T11" fmla="*/ 37 h 58"/>
              <a:gd name="T12" fmla="*/ 103 w 135"/>
              <a:gd name="T13" fmla="*/ 44 h 58"/>
              <a:gd name="T14" fmla="*/ 120 w 135"/>
              <a:gd name="T15" fmla="*/ 52 h 58"/>
              <a:gd name="T16" fmla="*/ 135 w 135"/>
              <a:gd name="T1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58">
                <a:moveTo>
                  <a:pt x="0" y="0"/>
                </a:moveTo>
                <a:lnTo>
                  <a:pt x="17" y="8"/>
                </a:lnTo>
                <a:lnTo>
                  <a:pt x="34" y="15"/>
                </a:lnTo>
                <a:lnTo>
                  <a:pt x="51" y="22"/>
                </a:lnTo>
                <a:lnTo>
                  <a:pt x="69" y="29"/>
                </a:lnTo>
                <a:lnTo>
                  <a:pt x="86" y="37"/>
                </a:lnTo>
                <a:lnTo>
                  <a:pt x="103" y="44"/>
                </a:lnTo>
                <a:lnTo>
                  <a:pt x="120" y="52"/>
                </a:lnTo>
                <a:lnTo>
                  <a:pt x="135" y="58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 flipV="1">
            <a:off x="5294227" y="3981389"/>
            <a:ext cx="98178" cy="43351"/>
          </a:xfrm>
          <a:custGeom>
            <a:avLst/>
            <a:gdLst>
              <a:gd name="T0" fmla="*/ 0 w 135"/>
              <a:gd name="T1" fmla="*/ 0 h 60"/>
              <a:gd name="T2" fmla="*/ 17 w 135"/>
              <a:gd name="T3" fmla="*/ 7 h 60"/>
              <a:gd name="T4" fmla="*/ 34 w 135"/>
              <a:gd name="T5" fmla="*/ 14 h 60"/>
              <a:gd name="T6" fmla="*/ 51 w 135"/>
              <a:gd name="T7" fmla="*/ 22 h 60"/>
              <a:gd name="T8" fmla="*/ 68 w 135"/>
              <a:gd name="T9" fmla="*/ 30 h 60"/>
              <a:gd name="T10" fmla="*/ 85 w 135"/>
              <a:gd name="T11" fmla="*/ 37 h 60"/>
              <a:gd name="T12" fmla="*/ 103 w 135"/>
              <a:gd name="T13" fmla="*/ 45 h 60"/>
              <a:gd name="T14" fmla="*/ 120 w 135"/>
              <a:gd name="T15" fmla="*/ 52 h 60"/>
              <a:gd name="T16" fmla="*/ 135 w 135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0">
                <a:moveTo>
                  <a:pt x="0" y="0"/>
                </a:moveTo>
                <a:lnTo>
                  <a:pt x="17" y="7"/>
                </a:lnTo>
                <a:lnTo>
                  <a:pt x="34" y="14"/>
                </a:lnTo>
                <a:lnTo>
                  <a:pt x="51" y="22"/>
                </a:lnTo>
                <a:lnTo>
                  <a:pt x="68" y="30"/>
                </a:lnTo>
                <a:lnTo>
                  <a:pt x="85" y="37"/>
                </a:lnTo>
                <a:lnTo>
                  <a:pt x="103" y="45"/>
                </a:lnTo>
                <a:lnTo>
                  <a:pt x="120" y="52"/>
                </a:lnTo>
                <a:lnTo>
                  <a:pt x="135" y="6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 flipV="1">
            <a:off x="5433207" y="3917637"/>
            <a:ext cx="99453" cy="45902"/>
          </a:xfrm>
          <a:custGeom>
            <a:avLst/>
            <a:gdLst>
              <a:gd name="T0" fmla="*/ 0 w 135"/>
              <a:gd name="T1" fmla="*/ 0 h 62"/>
              <a:gd name="T2" fmla="*/ 16 w 135"/>
              <a:gd name="T3" fmla="*/ 7 h 62"/>
              <a:gd name="T4" fmla="*/ 33 w 135"/>
              <a:gd name="T5" fmla="*/ 15 h 62"/>
              <a:gd name="T6" fmla="*/ 51 w 135"/>
              <a:gd name="T7" fmla="*/ 23 h 62"/>
              <a:gd name="T8" fmla="*/ 68 w 135"/>
              <a:gd name="T9" fmla="*/ 31 h 62"/>
              <a:gd name="T10" fmla="*/ 85 w 135"/>
              <a:gd name="T11" fmla="*/ 38 h 62"/>
              <a:gd name="T12" fmla="*/ 102 w 135"/>
              <a:gd name="T13" fmla="*/ 46 h 62"/>
              <a:gd name="T14" fmla="*/ 119 w 135"/>
              <a:gd name="T15" fmla="*/ 54 h 62"/>
              <a:gd name="T16" fmla="*/ 135 w 135"/>
              <a:gd name="T1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2">
                <a:moveTo>
                  <a:pt x="0" y="0"/>
                </a:moveTo>
                <a:lnTo>
                  <a:pt x="16" y="7"/>
                </a:lnTo>
                <a:lnTo>
                  <a:pt x="33" y="15"/>
                </a:lnTo>
                <a:lnTo>
                  <a:pt x="51" y="23"/>
                </a:lnTo>
                <a:lnTo>
                  <a:pt x="68" y="31"/>
                </a:lnTo>
                <a:lnTo>
                  <a:pt x="85" y="38"/>
                </a:lnTo>
                <a:lnTo>
                  <a:pt x="102" y="46"/>
                </a:lnTo>
                <a:lnTo>
                  <a:pt x="119" y="54"/>
                </a:lnTo>
                <a:lnTo>
                  <a:pt x="135" y="6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/>
          </p:cNvSpPr>
          <p:nvPr/>
        </p:nvSpPr>
        <p:spPr bwMode="auto">
          <a:xfrm flipV="1">
            <a:off x="5573462" y="3851334"/>
            <a:ext cx="98178" cy="48452"/>
          </a:xfrm>
          <a:custGeom>
            <a:avLst/>
            <a:gdLst>
              <a:gd name="T0" fmla="*/ 0 w 135"/>
              <a:gd name="T1" fmla="*/ 0 h 65"/>
              <a:gd name="T2" fmla="*/ 16 w 135"/>
              <a:gd name="T3" fmla="*/ 8 h 65"/>
              <a:gd name="T4" fmla="*/ 33 w 135"/>
              <a:gd name="T5" fmla="*/ 16 h 65"/>
              <a:gd name="T6" fmla="*/ 50 w 135"/>
              <a:gd name="T7" fmla="*/ 24 h 65"/>
              <a:gd name="T8" fmla="*/ 67 w 135"/>
              <a:gd name="T9" fmla="*/ 32 h 65"/>
              <a:gd name="T10" fmla="*/ 85 w 135"/>
              <a:gd name="T11" fmla="*/ 40 h 65"/>
              <a:gd name="T12" fmla="*/ 102 w 135"/>
              <a:gd name="T13" fmla="*/ 49 h 65"/>
              <a:gd name="T14" fmla="*/ 119 w 135"/>
              <a:gd name="T15" fmla="*/ 57 h 65"/>
              <a:gd name="T16" fmla="*/ 135 w 135"/>
              <a:gd name="T1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5">
                <a:moveTo>
                  <a:pt x="0" y="0"/>
                </a:moveTo>
                <a:lnTo>
                  <a:pt x="16" y="8"/>
                </a:lnTo>
                <a:lnTo>
                  <a:pt x="33" y="16"/>
                </a:lnTo>
                <a:lnTo>
                  <a:pt x="50" y="24"/>
                </a:lnTo>
                <a:lnTo>
                  <a:pt x="67" y="32"/>
                </a:lnTo>
                <a:lnTo>
                  <a:pt x="85" y="40"/>
                </a:lnTo>
                <a:lnTo>
                  <a:pt x="102" y="49"/>
                </a:lnTo>
                <a:lnTo>
                  <a:pt x="119" y="57"/>
                </a:lnTo>
                <a:lnTo>
                  <a:pt x="135" y="6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V="1">
            <a:off x="5712442" y="3782482"/>
            <a:ext cx="99453" cy="49727"/>
          </a:xfrm>
          <a:custGeom>
            <a:avLst/>
            <a:gdLst>
              <a:gd name="T0" fmla="*/ 0 w 135"/>
              <a:gd name="T1" fmla="*/ 0 h 67"/>
              <a:gd name="T2" fmla="*/ 15 w 135"/>
              <a:gd name="T3" fmla="*/ 7 h 67"/>
              <a:gd name="T4" fmla="*/ 32 w 135"/>
              <a:gd name="T5" fmla="*/ 16 h 67"/>
              <a:gd name="T6" fmla="*/ 50 w 135"/>
              <a:gd name="T7" fmla="*/ 24 h 67"/>
              <a:gd name="T8" fmla="*/ 67 w 135"/>
              <a:gd name="T9" fmla="*/ 33 h 67"/>
              <a:gd name="T10" fmla="*/ 84 w 135"/>
              <a:gd name="T11" fmla="*/ 41 h 67"/>
              <a:gd name="T12" fmla="*/ 101 w 135"/>
              <a:gd name="T13" fmla="*/ 50 h 67"/>
              <a:gd name="T14" fmla="*/ 119 w 135"/>
              <a:gd name="T15" fmla="*/ 59 h 67"/>
              <a:gd name="T16" fmla="*/ 135 w 135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7">
                <a:moveTo>
                  <a:pt x="0" y="0"/>
                </a:moveTo>
                <a:lnTo>
                  <a:pt x="15" y="7"/>
                </a:lnTo>
                <a:lnTo>
                  <a:pt x="32" y="16"/>
                </a:lnTo>
                <a:lnTo>
                  <a:pt x="50" y="24"/>
                </a:lnTo>
                <a:lnTo>
                  <a:pt x="67" y="33"/>
                </a:lnTo>
                <a:lnTo>
                  <a:pt x="84" y="41"/>
                </a:lnTo>
                <a:lnTo>
                  <a:pt x="101" y="50"/>
                </a:lnTo>
                <a:lnTo>
                  <a:pt x="119" y="59"/>
                </a:lnTo>
                <a:lnTo>
                  <a:pt x="135" y="67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/>
          </p:cNvSpPr>
          <p:nvPr/>
        </p:nvSpPr>
        <p:spPr bwMode="auto">
          <a:xfrm flipV="1">
            <a:off x="5852697" y="3709805"/>
            <a:ext cx="98178" cy="51002"/>
          </a:xfrm>
          <a:custGeom>
            <a:avLst/>
            <a:gdLst>
              <a:gd name="T0" fmla="*/ 0 w 135"/>
              <a:gd name="T1" fmla="*/ 0 h 70"/>
              <a:gd name="T2" fmla="*/ 15 w 135"/>
              <a:gd name="T3" fmla="*/ 7 h 70"/>
              <a:gd name="T4" fmla="*/ 32 w 135"/>
              <a:gd name="T5" fmla="*/ 16 h 70"/>
              <a:gd name="T6" fmla="*/ 49 w 135"/>
              <a:gd name="T7" fmla="*/ 25 h 70"/>
              <a:gd name="T8" fmla="*/ 66 w 135"/>
              <a:gd name="T9" fmla="*/ 34 h 70"/>
              <a:gd name="T10" fmla="*/ 84 w 135"/>
              <a:gd name="T11" fmla="*/ 43 h 70"/>
              <a:gd name="T12" fmla="*/ 101 w 135"/>
              <a:gd name="T13" fmla="*/ 52 h 70"/>
              <a:gd name="T14" fmla="*/ 118 w 135"/>
              <a:gd name="T15" fmla="*/ 61 h 70"/>
              <a:gd name="T16" fmla="*/ 135 w 135"/>
              <a:gd name="T1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0">
                <a:moveTo>
                  <a:pt x="0" y="0"/>
                </a:moveTo>
                <a:lnTo>
                  <a:pt x="15" y="7"/>
                </a:lnTo>
                <a:lnTo>
                  <a:pt x="32" y="16"/>
                </a:lnTo>
                <a:lnTo>
                  <a:pt x="49" y="25"/>
                </a:lnTo>
                <a:lnTo>
                  <a:pt x="66" y="34"/>
                </a:lnTo>
                <a:lnTo>
                  <a:pt x="84" y="43"/>
                </a:lnTo>
                <a:lnTo>
                  <a:pt x="101" y="52"/>
                </a:lnTo>
                <a:lnTo>
                  <a:pt x="118" y="61"/>
                </a:lnTo>
                <a:lnTo>
                  <a:pt x="135" y="7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/>
          </p:cNvSpPr>
          <p:nvPr/>
        </p:nvSpPr>
        <p:spPr bwMode="auto">
          <a:xfrm flipV="1">
            <a:off x="5991676" y="3634577"/>
            <a:ext cx="99453" cy="53552"/>
          </a:xfrm>
          <a:custGeom>
            <a:avLst/>
            <a:gdLst>
              <a:gd name="T0" fmla="*/ 0 w 135"/>
              <a:gd name="T1" fmla="*/ 0 h 73"/>
              <a:gd name="T2" fmla="*/ 14 w 135"/>
              <a:gd name="T3" fmla="*/ 8 h 73"/>
              <a:gd name="T4" fmla="*/ 32 w 135"/>
              <a:gd name="T5" fmla="*/ 17 h 73"/>
              <a:gd name="T6" fmla="*/ 49 w 135"/>
              <a:gd name="T7" fmla="*/ 26 h 73"/>
              <a:gd name="T8" fmla="*/ 66 w 135"/>
              <a:gd name="T9" fmla="*/ 36 h 73"/>
              <a:gd name="T10" fmla="*/ 83 w 135"/>
              <a:gd name="T11" fmla="*/ 45 h 73"/>
              <a:gd name="T12" fmla="*/ 101 w 135"/>
              <a:gd name="T13" fmla="*/ 54 h 73"/>
              <a:gd name="T14" fmla="*/ 118 w 135"/>
              <a:gd name="T15" fmla="*/ 64 h 73"/>
              <a:gd name="T16" fmla="*/ 135 w 135"/>
              <a:gd name="T1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3">
                <a:moveTo>
                  <a:pt x="0" y="0"/>
                </a:moveTo>
                <a:lnTo>
                  <a:pt x="14" y="8"/>
                </a:lnTo>
                <a:lnTo>
                  <a:pt x="32" y="17"/>
                </a:lnTo>
                <a:lnTo>
                  <a:pt x="49" y="26"/>
                </a:lnTo>
                <a:lnTo>
                  <a:pt x="66" y="36"/>
                </a:lnTo>
                <a:lnTo>
                  <a:pt x="83" y="45"/>
                </a:lnTo>
                <a:lnTo>
                  <a:pt x="101" y="54"/>
                </a:lnTo>
                <a:lnTo>
                  <a:pt x="118" y="64"/>
                </a:lnTo>
                <a:lnTo>
                  <a:pt x="135" y="7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/>
          </p:cNvSpPr>
          <p:nvPr/>
        </p:nvSpPr>
        <p:spPr bwMode="auto">
          <a:xfrm flipV="1">
            <a:off x="6130656" y="3556800"/>
            <a:ext cx="99453" cy="56102"/>
          </a:xfrm>
          <a:custGeom>
            <a:avLst/>
            <a:gdLst>
              <a:gd name="T0" fmla="*/ 0 w 135"/>
              <a:gd name="T1" fmla="*/ 0 h 75"/>
              <a:gd name="T2" fmla="*/ 14 w 135"/>
              <a:gd name="T3" fmla="*/ 8 h 75"/>
              <a:gd name="T4" fmla="*/ 31 w 135"/>
              <a:gd name="T5" fmla="*/ 17 h 75"/>
              <a:gd name="T6" fmla="*/ 48 w 135"/>
              <a:gd name="T7" fmla="*/ 27 h 75"/>
              <a:gd name="T8" fmla="*/ 66 w 135"/>
              <a:gd name="T9" fmla="*/ 37 h 75"/>
              <a:gd name="T10" fmla="*/ 83 w 135"/>
              <a:gd name="T11" fmla="*/ 46 h 75"/>
              <a:gd name="T12" fmla="*/ 100 w 135"/>
              <a:gd name="T13" fmla="*/ 56 h 75"/>
              <a:gd name="T14" fmla="*/ 117 w 135"/>
              <a:gd name="T15" fmla="*/ 66 h 75"/>
              <a:gd name="T16" fmla="*/ 135 w 135"/>
              <a:gd name="T1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5">
                <a:moveTo>
                  <a:pt x="0" y="0"/>
                </a:moveTo>
                <a:lnTo>
                  <a:pt x="14" y="8"/>
                </a:lnTo>
                <a:lnTo>
                  <a:pt x="31" y="17"/>
                </a:lnTo>
                <a:lnTo>
                  <a:pt x="48" y="27"/>
                </a:lnTo>
                <a:lnTo>
                  <a:pt x="66" y="37"/>
                </a:lnTo>
                <a:lnTo>
                  <a:pt x="83" y="46"/>
                </a:lnTo>
                <a:lnTo>
                  <a:pt x="100" y="56"/>
                </a:lnTo>
                <a:lnTo>
                  <a:pt x="117" y="66"/>
                </a:lnTo>
                <a:lnTo>
                  <a:pt x="135" y="7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V="1">
            <a:off x="6270911" y="3475197"/>
            <a:ext cx="99453" cy="57377"/>
          </a:xfrm>
          <a:custGeom>
            <a:avLst/>
            <a:gdLst>
              <a:gd name="T0" fmla="*/ 0 w 135"/>
              <a:gd name="T1" fmla="*/ 0 h 78"/>
              <a:gd name="T2" fmla="*/ 13 w 135"/>
              <a:gd name="T3" fmla="*/ 7 h 78"/>
              <a:gd name="T4" fmla="*/ 31 w 135"/>
              <a:gd name="T5" fmla="*/ 17 h 78"/>
              <a:gd name="T6" fmla="*/ 48 w 135"/>
              <a:gd name="T7" fmla="*/ 27 h 78"/>
              <a:gd name="T8" fmla="*/ 65 w 135"/>
              <a:gd name="T9" fmla="*/ 37 h 78"/>
              <a:gd name="T10" fmla="*/ 82 w 135"/>
              <a:gd name="T11" fmla="*/ 47 h 78"/>
              <a:gd name="T12" fmla="*/ 100 w 135"/>
              <a:gd name="T13" fmla="*/ 57 h 78"/>
              <a:gd name="T14" fmla="*/ 117 w 135"/>
              <a:gd name="T15" fmla="*/ 67 h 78"/>
              <a:gd name="T16" fmla="*/ 134 w 135"/>
              <a:gd name="T17" fmla="*/ 77 h 78"/>
              <a:gd name="T18" fmla="*/ 135 w 135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78">
                <a:moveTo>
                  <a:pt x="0" y="0"/>
                </a:moveTo>
                <a:lnTo>
                  <a:pt x="13" y="7"/>
                </a:lnTo>
                <a:lnTo>
                  <a:pt x="31" y="17"/>
                </a:lnTo>
                <a:lnTo>
                  <a:pt x="48" y="27"/>
                </a:lnTo>
                <a:lnTo>
                  <a:pt x="65" y="37"/>
                </a:lnTo>
                <a:lnTo>
                  <a:pt x="82" y="47"/>
                </a:lnTo>
                <a:lnTo>
                  <a:pt x="100" y="57"/>
                </a:lnTo>
                <a:lnTo>
                  <a:pt x="117" y="67"/>
                </a:lnTo>
                <a:lnTo>
                  <a:pt x="134" y="77"/>
                </a:lnTo>
                <a:lnTo>
                  <a:pt x="135" y="78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/>
          </p:cNvSpPr>
          <p:nvPr/>
        </p:nvSpPr>
        <p:spPr bwMode="auto">
          <a:xfrm flipV="1">
            <a:off x="6409890" y="3393594"/>
            <a:ext cx="99453" cy="58652"/>
          </a:xfrm>
          <a:custGeom>
            <a:avLst/>
            <a:gdLst>
              <a:gd name="T0" fmla="*/ 0 w 135"/>
              <a:gd name="T1" fmla="*/ 0 h 79"/>
              <a:gd name="T2" fmla="*/ 13 w 135"/>
              <a:gd name="T3" fmla="*/ 7 h 79"/>
              <a:gd name="T4" fmla="*/ 30 w 135"/>
              <a:gd name="T5" fmla="*/ 17 h 79"/>
              <a:gd name="T6" fmla="*/ 48 w 135"/>
              <a:gd name="T7" fmla="*/ 27 h 79"/>
              <a:gd name="T8" fmla="*/ 65 w 135"/>
              <a:gd name="T9" fmla="*/ 37 h 79"/>
              <a:gd name="T10" fmla="*/ 82 w 135"/>
              <a:gd name="T11" fmla="*/ 47 h 79"/>
              <a:gd name="T12" fmla="*/ 99 w 135"/>
              <a:gd name="T13" fmla="*/ 58 h 79"/>
              <a:gd name="T14" fmla="*/ 116 w 135"/>
              <a:gd name="T15" fmla="*/ 68 h 79"/>
              <a:gd name="T16" fmla="*/ 134 w 135"/>
              <a:gd name="T17" fmla="*/ 78 h 79"/>
              <a:gd name="T18" fmla="*/ 135 w 135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79">
                <a:moveTo>
                  <a:pt x="0" y="0"/>
                </a:moveTo>
                <a:lnTo>
                  <a:pt x="13" y="7"/>
                </a:lnTo>
                <a:lnTo>
                  <a:pt x="30" y="17"/>
                </a:lnTo>
                <a:lnTo>
                  <a:pt x="48" y="27"/>
                </a:lnTo>
                <a:lnTo>
                  <a:pt x="65" y="37"/>
                </a:lnTo>
                <a:lnTo>
                  <a:pt x="82" y="47"/>
                </a:lnTo>
                <a:lnTo>
                  <a:pt x="99" y="58"/>
                </a:lnTo>
                <a:lnTo>
                  <a:pt x="116" y="68"/>
                </a:lnTo>
                <a:lnTo>
                  <a:pt x="134" y="78"/>
                </a:lnTo>
                <a:lnTo>
                  <a:pt x="135" y="79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/>
          </p:cNvSpPr>
          <p:nvPr/>
        </p:nvSpPr>
        <p:spPr bwMode="auto">
          <a:xfrm flipV="1">
            <a:off x="6550145" y="3310716"/>
            <a:ext cx="99453" cy="58652"/>
          </a:xfrm>
          <a:custGeom>
            <a:avLst/>
            <a:gdLst>
              <a:gd name="T0" fmla="*/ 0 w 135"/>
              <a:gd name="T1" fmla="*/ 0 h 81"/>
              <a:gd name="T2" fmla="*/ 13 w 135"/>
              <a:gd name="T3" fmla="*/ 7 h 81"/>
              <a:gd name="T4" fmla="*/ 30 w 135"/>
              <a:gd name="T5" fmla="*/ 17 h 81"/>
              <a:gd name="T6" fmla="*/ 47 w 135"/>
              <a:gd name="T7" fmla="*/ 28 h 81"/>
              <a:gd name="T8" fmla="*/ 64 w 135"/>
              <a:gd name="T9" fmla="*/ 38 h 81"/>
              <a:gd name="T10" fmla="*/ 82 w 135"/>
              <a:gd name="T11" fmla="*/ 48 h 81"/>
              <a:gd name="T12" fmla="*/ 99 w 135"/>
              <a:gd name="T13" fmla="*/ 59 h 81"/>
              <a:gd name="T14" fmla="*/ 116 w 135"/>
              <a:gd name="T15" fmla="*/ 69 h 81"/>
              <a:gd name="T16" fmla="*/ 133 w 135"/>
              <a:gd name="T17" fmla="*/ 79 h 81"/>
              <a:gd name="T18" fmla="*/ 135 w 135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1">
                <a:moveTo>
                  <a:pt x="0" y="0"/>
                </a:moveTo>
                <a:lnTo>
                  <a:pt x="13" y="7"/>
                </a:lnTo>
                <a:lnTo>
                  <a:pt x="30" y="17"/>
                </a:lnTo>
                <a:lnTo>
                  <a:pt x="47" y="28"/>
                </a:lnTo>
                <a:lnTo>
                  <a:pt x="64" y="38"/>
                </a:lnTo>
                <a:lnTo>
                  <a:pt x="82" y="48"/>
                </a:lnTo>
                <a:lnTo>
                  <a:pt x="99" y="59"/>
                </a:lnTo>
                <a:lnTo>
                  <a:pt x="116" y="69"/>
                </a:lnTo>
                <a:lnTo>
                  <a:pt x="133" y="79"/>
                </a:lnTo>
                <a:lnTo>
                  <a:pt x="135" y="81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/>
          </p:cNvSpPr>
          <p:nvPr/>
        </p:nvSpPr>
        <p:spPr bwMode="auto">
          <a:xfrm flipV="1">
            <a:off x="6689125" y="3226563"/>
            <a:ext cx="99453" cy="59927"/>
          </a:xfrm>
          <a:custGeom>
            <a:avLst/>
            <a:gdLst>
              <a:gd name="T0" fmla="*/ 0 w 135"/>
              <a:gd name="T1" fmla="*/ 0 h 82"/>
              <a:gd name="T2" fmla="*/ 12 w 135"/>
              <a:gd name="T3" fmla="*/ 7 h 82"/>
              <a:gd name="T4" fmla="*/ 29 w 135"/>
              <a:gd name="T5" fmla="*/ 17 h 82"/>
              <a:gd name="T6" fmla="*/ 47 w 135"/>
              <a:gd name="T7" fmla="*/ 28 h 82"/>
              <a:gd name="T8" fmla="*/ 64 w 135"/>
              <a:gd name="T9" fmla="*/ 38 h 82"/>
              <a:gd name="T10" fmla="*/ 81 w 135"/>
              <a:gd name="T11" fmla="*/ 49 h 82"/>
              <a:gd name="T12" fmla="*/ 98 w 135"/>
              <a:gd name="T13" fmla="*/ 59 h 82"/>
              <a:gd name="T14" fmla="*/ 116 w 135"/>
              <a:gd name="T15" fmla="*/ 70 h 82"/>
              <a:gd name="T16" fmla="*/ 133 w 135"/>
              <a:gd name="T17" fmla="*/ 80 h 82"/>
              <a:gd name="T18" fmla="*/ 135 w 135"/>
              <a:gd name="T1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2">
                <a:moveTo>
                  <a:pt x="0" y="0"/>
                </a:moveTo>
                <a:lnTo>
                  <a:pt x="12" y="7"/>
                </a:lnTo>
                <a:lnTo>
                  <a:pt x="29" y="17"/>
                </a:lnTo>
                <a:lnTo>
                  <a:pt x="47" y="28"/>
                </a:lnTo>
                <a:lnTo>
                  <a:pt x="64" y="38"/>
                </a:lnTo>
                <a:lnTo>
                  <a:pt x="81" y="49"/>
                </a:lnTo>
                <a:lnTo>
                  <a:pt x="98" y="59"/>
                </a:lnTo>
                <a:lnTo>
                  <a:pt x="116" y="70"/>
                </a:lnTo>
                <a:lnTo>
                  <a:pt x="133" y="80"/>
                </a:lnTo>
                <a:lnTo>
                  <a:pt x="135" y="8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/>
          </p:cNvSpPr>
          <p:nvPr/>
        </p:nvSpPr>
        <p:spPr bwMode="auto">
          <a:xfrm flipV="1">
            <a:off x="6829380" y="3141135"/>
            <a:ext cx="98178" cy="61202"/>
          </a:xfrm>
          <a:custGeom>
            <a:avLst/>
            <a:gdLst>
              <a:gd name="T0" fmla="*/ 0 w 135"/>
              <a:gd name="T1" fmla="*/ 0 h 83"/>
              <a:gd name="T2" fmla="*/ 12 w 135"/>
              <a:gd name="T3" fmla="*/ 7 h 83"/>
              <a:gd name="T4" fmla="*/ 29 w 135"/>
              <a:gd name="T5" fmla="*/ 18 h 83"/>
              <a:gd name="T6" fmla="*/ 46 w 135"/>
              <a:gd name="T7" fmla="*/ 28 h 83"/>
              <a:gd name="T8" fmla="*/ 63 w 135"/>
              <a:gd name="T9" fmla="*/ 39 h 83"/>
              <a:gd name="T10" fmla="*/ 81 w 135"/>
              <a:gd name="T11" fmla="*/ 49 h 83"/>
              <a:gd name="T12" fmla="*/ 98 w 135"/>
              <a:gd name="T13" fmla="*/ 60 h 83"/>
              <a:gd name="T14" fmla="*/ 115 w 135"/>
              <a:gd name="T15" fmla="*/ 70 h 83"/>
              <a:gd name="T16" fmla="*/ 132 w 135"/>
              <a:gd name="T17" fmla="*/ 81 h 83"/>
              <a:gd name="T18" fmla="*/ 135 w 135"/>
              <a:gd name="T1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3">
                <a:moveTo>
                  <a:pt x="0" y="0"/>
                </a:moveTo>
                <a:lnTo>
                  <a:pt x="12" y="7"/>
                </a:lnTo>
                <a:lnTo>
                  <a:pt x="29" y="18"/>
                </a:lnTo>
                <a:lnTo>
                  <a:pt x="46" y="28"/>
                </a:lnTo>
                <a:lnTo>
                  <a:pt x="63" y="39"/>
                </a:lnTo>
                <a:lnTo>
                  <a:pt x="81" y="49"/>
                </a:lnTo>
                <a:lnTo>
                  <a:pt x="98" y="60"/>
                </a:lnTo>
                <a:lnTo>
                  <a:pt x="115" y="70"/>
                </a:lnTo>
                <a:lnTo>
                  <a:pt x="132" y="81"/>
                </a:lnTo>
                <a:lnTo>
                  <a:pt x="135" y="8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5"/>
          <p:cNvSpPr>
            <a:spLocks/>
          </p:cNvSpPr>
          <p:nvPr/>
        </p:nvSpPr>
        <p:spPr bwMode="auto">
          <a:xfrm flipV="1">
            <a:off x="6968360" y="3055707"/>
            <a:ext cx="99453" cy="59927"/>
          </a:xfrm>
          <a:custGeom>
            <a:avLst/>
            <a:gdLst>
              <a:gd name="T0" fmla="*/ 0 w 135"/>
              <a:gd name="T1" fmla="*/ 0 h 82"/>
              <a:gd name="T2" fmla="*/ 11 w 135"/>
              <a:gd name="T3" fmla="*/ 6 h 82"/>
              <a:gd name="T4" fmla="*/ 29 w 135"/>
              <a:gd name="T5" fmla="*/ 17 h 82"/>
              <a:gd name="T6" fmla="*/ 46 w 135"/>
              <a:gd name="T7" fmla="*/ 27 h 82"/>
              <a:gd name="T8" fmla="*/ 63 w 135"/>
              <a:gd name="T9" fmla="*/ 38 h 82"/>
              <a:gd name="T10" fmla="*/ 80 w 135"/>
              <a:gd name="T11" fmla="*/ 49 h 82"/>
              <a:gd name="T12" fmla="*/ 98 w 135"/>
              <a:gd name="T13" fmla="*/ 59 h 82"/>
              <a:gd name="T14" fmla="*/ 115 w 135"/>
              <a:gd name="T15" fmla="*/ 70 h 82"/>
              <a:gd name="T16" fmla="*/ 132 w 135"/>
              <a:gd name="T17" fmla="*/ 80 h 82"/>
              <a:gd name="T18" fmla="*/ 135 w 135"/>
              <a:gd name="T1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2">
                <a:moveTo>
                  <a:pt x="0" y="0"/>
                </a:moveTo>
                <a:lnTo>
                  <a:pt x="11" y="6"/>
                </a:lnTo>
                <a:lnTo>
                  <a:pt x="29" y="17"/>
                </a:lnTo>
                <a:lnTo>
                  <a:pt x="46" y="27"/>
                </a:lnTo>
                <a:lnTo>
                  <a:pt x="63" y="38"/>
                </a:lnTo>
                <a:lnTo>
                  <a:pt x="80" y="49"/>
                </a:lnTo>
                <a:lnTo>
                  <a:pt x="98" y="59"/>
                </a:lnTo>
                <a:lnTo>
                  <a:pt x="115" y="70"/>
                </a:lnTo>
                <a:lnTo>
                  <a:pt x="132" y="80"/>
                </a:lnTo>
                <a:lnTo>
                  <a:pt x="135" y="8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6"/>
          <p:cNvSpPr>
            <a:spLocks/>
          </p:cNvSpPr>
          <p:nvPr/>
        </p:nvSpPr>
        <p:spPr bwMode="auto">
          <a:xfrm flipV="1">
            <a:off x="7108614" y="2969004"/>
            <a:ext cx="98178" cy="61202"/>
          </a:xfrm>
          <a:custGeom>
            <a:avLst/>
            <a:gdLst>
              <a:gd name="T0" fmla="*/ 0 w 135"/>
              <a:gd name="T1" fmla="*/ 0 h 84"/>
              <a:gd name="T2" fmla="*/ 11 w 135"/>
              <a:gd name="T3" fmla="*/ 7 h 84"/>
              <a:gd name="T4" fmla="*/ 28 w 135"/>
              <a:gd name="T5" fmla="*/ 18 h 84"/>
              <a:gd name="T6" fmla="*/ 45 w 135"/>
              <a:gd name="T7" fmla="*/ 28 h 84"/>
              <a:gd name="T8" fmla="*/ 63 w 135"/>
              <a:gd name="T9" fmla="*/ 39 h 84"/>
              <a:gd name="T10" fmla="*/ 80 w 135"/>
              <a:gd name="T11" fmla="*/ 50 h 84"/>
              <a:gd name="T12" fmla="*/ 97 w 135"/>
              <a:gd name="T13" fmla="*/ 60 h 84"/>
              <a:gd name="T14" fmla="*/ 114 w 135"/>
              <a:gd name="T15" fmla="*/ 71 h 84"/>
              <a:gd name="T16" fmla="*/ 132 w 135"/>
              <a:gd name="T17" fmla="*/ 82 h 84"/>
              <a:gd name="T18" fmla="*/ 135 w 135"/>
              <a:gd name="T1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4">
                <a:moveTo>
                  <a:pt x="0" y="0"/>
                </a:moveTo>
                <a:lnTo>
                  <a:pt x="11" y="7"/>
                </a:lnTo>
                <a:lnTo>
                  <a:pt x="28" y="18"/>
                </a:lnTo>
                <a:lnTo>
                  <a:pt x="45" y="28"/>
                </a:lnTo>
                <a:lnTo>
                  <a:pt x="63" y="39"/>
                </a:lnTo>
                <a:lnTo>
                  <a:pt x="80" y="50"/>
                </a:lnTo>
                <a:lnTo>
                  <a:pt x="97" y="60"/>
                </a:lnTo>
                <a:lnTo>
                  <a:pt x="114" y="71"/>
                </a:lnTo>
                <a:lnTo>
                  <a:pt x="132" y="82"/>
                </a:lnTo>
                <a:lnTo>
                  <a:pt x="135" y="8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7"/>
          <p:cNvSpPr>
            <a:spLocks/>
          </p:cNvSpPr>
          <p:nvPr/>
        </p:nvSpPr>
        <p:spPr bwMode="auto">
          <a:xfrm flipV="1">
            <a:off x="7247595" y="2881026"/>
            <a:ext cx="99453" cy="62478"/>
          </a:xfrm>
          <a:custGeom>
            <a:avLst/>
            <a:gdLst>
              <a:gd name="T0" fmla="*/ 0 w 135"/>
              <a:gd name="T1" fmla="*/ 0 h 84"/>
              <a:gd name="T2" fmla="*/ 10 w 135"/>
              <a:gd name="T3" fmla="*/ 5 h 84"/>
              <a:gd name="T4" fmla="*/ 28 w 135"/>
              <a:gd name="T5" fmla="*/ 16 h 84"/>
              <a:gd name="T6" fmla="*/ 45 w 135"/>
              <a:gd name="T7" fmla="*/ 27 h 84"/>
              <a:gd name="T8" fmla="*/ 62 w 135"/>
              <a:gd name="T9" fmla="*/ 38 h 84"/>
              <a:gd name="T10" fmla="*/ 79 w 135"/>
              <a:gd name="T11" fmla="*/ 48 h 84"/>
              <a:gd name="T12" fmla="*/ 97 w 135"/>
              <a:gd name="T13" fmla="*/ 59 h 84"/>
              <a:gd name="T14" fmla="*/ 114 w 135"/>
              <a:gd name="T15" fmla="*/ 70 h 84"/>
              <a:gd name="T16" fmla="*/ 131 w 135"/>
              <a:gd name="T17" fmla="*/ 81 h 84"/>
              <a:gd name="T18" fmla="*/ 135 w 135"/>
              <a:gd name="T1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4">
                <a:moveTo>
                  <a:pt x="0" y="0"/>
                </a:moveTo>
                <a:lnTo>
                  <a:pt x="10" y="5"/>
                </a:lnTo>
                <a:lnTo>
                  <a:pt x="28" y="16"/>
                </a:lnTo>
                <a:lnTo>
                  <a:pt x="45" y="27"/>
                </a:lnTo>
                <a:lnTo>
                  <a:pt x="62" y="38"/>
                </a:lnTo>
                <a:lnTo>
                  <a:pt x="79" y="48"/>
                </a:lnTo>
                <a:lnTo>
                  <a:pt x="97" y="59"/>
                </a:lnTo>
                <a:lnTo>
                  <a:pt x="114" y="70"/>
                </a:lnTo>
                <a:lnTo>
                  <a:pt x="131" y="81"/>
                </a:lnTo>
                <a:lnTo>
                  <a:pt x="135" y="8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8"/>
          <p:cNvSpPr>
            <a:spLocks/>
          </p:cNvSpPr>
          <p:nvPr/>
        </p:nvSpPr>
        <p:spPr bwMode="auto">
          <a:xfrm flipV="1">
            <a:off x="7387849" y="2795598"/>
            <a:ext cx="98178" cy="61202"/>
          </a:xfrm>
          <a:custGeom>
            <a:avLst/>
            <a:gdLst>
              <a:gd name="T0" fmla="*/ 0 w 135"/>
              <a:gd name="T1" fmla="*/ 0 h 84"/>
              <a:gd name="T2" fmla="*/ 10 w 135"/>
              <a:gd name="T3" fmla="*/ 5 h 84"/>
              <a:gd name="T4" fmla="*/ 27 w 135"/>
              <a:gd name="T5" fmla="*/ 16 h 84"/>
              <a:gd name="T6" fmla="*/ 45 w 135"/>
              <a:gd name="T7" fmla="*/ 27 h 84"/>
              <a:gd name="T8" fmla="*/ 62 w 135"/>
              <a:gd name="T9" fmla="*/ 38 h 84"/>
              <a:gd name="T10" fmla="*/ 79 w 135"/>
              <a:gd name="T11" fmla="*/ 48 h 84"/>
              <a:gd name="T12" fmla="*/ 96 w 135"/>
              <a:gd name="T13" fmla="*/ 59 h 84"/>
              <a:gd name="T14" fmla="*/ 113 w 135"/>
              <a:gd name="T15" fmla="*/ 70 h 84"/>
              <a:gd name="T16" fmla="*/ 131 w 135"/>
              <a:gd name="T17" fmla="*/ 81 h 84"/>
              <a:gd name="T18" fmla="*/ 135 w 135"/>
              <a:gd name="T1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4">
                <a:moveTo>
                  <a:pt x="0" y="0"/>
                </a:moveTo>
                <a:lnTo>
                  <a:pt x="10" y="5"/>
                </a:lnTo>
                <a:lnTo>
                  <a:pt x="27" y="16"/>
                </a:lnTo>
                <a:lnTo>
                  <a:pt x="45" y="27"/>
                </a:lnTo>
                <a:lnTo>
                  <a:pt x="62" y="38"/>
                </a:lnTo>
                <a:lnTo>
                  <a:pt x="79" y="48"/>
                </a:lnTo>
                <a:lnTo>
                  <a:pt x="96" y="59"/>
                </a:lnTo>
                <a:lnTo>
                  <a:pt x="113" y="70"/>
                </a:lnTo>
                <a:lnTo>
                  <a:pt x="131" y="81"/>
                </a:lnTo>
                <a:lnTo>
                  <a:pt x="135" y="8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9"/>
          <p:cNvSpPr>
            <a:spLocks/>
          </p:cNvSpPr>
          <p:nvPr/>
        </p:nvSpPr>
        <p:spPr bwMode="auto">
          <a:xfrm flipV="1">
            <a:off x="7526829" y="2707620"/>
            <a:ext cx="99453" cy="62478"/>
          </a:xfrm>
          <a:custGeom>
            <a:avLst/>
            <a:gdLst>
              <a:gd name="T0" fmla="*/ 0 w 135"/>
              <a:gd name="T1" fmla="*/ 0 h 85"/>
              <a:gd name="T2" fmla="*/ 10 w 135"/>
              <a:gd name="T3" fmla="*/ 6 h 85"/>
              <a:gd name="T4" fmla="*/ 27 w 135"/>
              <a:gd name="T5" fmla="*/ 17 h 85"/>
              <a:gd name="T6" fmla="*/ 44 w 135"/>
              <a:gd name="T7" fmla="*/ 27 h 85"/>
              <a:gd name="T8" fmla="*/ 61 w 135"/>
              <a:gd name="T9" fmla="*/ 38 h 85"/>
              <a:gd name="T10" fmla="*/ 79 w 135"/>
              <a:gd name="T11" fmla="*/ 49 h 85"/>
              <a:gd name="T12" fmla="*/ 96 w 135"/>
              <a:gd name="T13" fmla="*/ 60 h 85"/>
              <a:gd name="T14" fmla="*/ 113 w 135"/>
              <a:gd name="T15" fmla="*/ 71 h 85"/>
              <a:gd name="T16" fmla="*/ 130 w 135"/>
              <a:gd name="T17" fmla="*/ 81 h 85"/>
              <a:gd name="T18" fmla="*/ 135 w 135"/>
              <a:gd name="T1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5">
                <a:moveTo>
                  <a:pt x="0" y="0"/>
                </a:moveTo>
                <a:lnTo>
                  <a:pt x="10" y="6"/>
                </a:lnTo>
                <a:lnTo>
                  <a:pt x="27" y="17"/>
                </a:lnTo>
                <a:lnTo>
                  <a:pt x="44" y="27"/>
                </a:lnTo>
                <a:lnTo>
                  <a:pt x="61" y="38"/>
                </a:lnTo>
                <a:lnTo>
                  <a:pt x="79" y="49"/>
                </a:lnTo>
                <a:lnTo>
                  <a:pt x="96" y="60"/>
                </a:lnTo>
                <a:lnTo>
                  <a:pt x="113" y="71"/>
                </a:lnTo>
                <a:lnTo>
                  <a:pt x="130" y="81"/>
                </a:lnTo>
                <a:lnTo>
                  <a:pt x="135" y="8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V="1">
            <a:off x="7665809" y="2619642"/>
            <a:ext cx="99453" cy="62478"/>
          </a:xfrm>
          <a:custGeom>
            <a:avLst/>
            <a:gdLst>
              <a:gd name="T0" fmla="*/ 0 w 135"/>
              <a:gd name="T1" fmla="*/ 0 h 84"/>
              <a:gd name="T2" fmla="*/ 9 w 135"/>
              <a:gd name="T3" fmla="*/ 5 h 84"/>
              <a:gd name="T4" fmla="*/ 26 w 135"/>
              <a:gd name="T5" fmla="*/ 15 h 84"/>
              <a:gd name="T6" fmla="*/ 44 w 135"/>
              <a:gd name="T7" fmla="*/ 26 h 84"/>
              <a:gd name="T8" fmla="*/ 61 w 135"/>
              <a:gd name="T9" fmla="*/ 37 h 84"/>
              <a:gd name="T10" fmla="*/ 78 w 135"/>
              <a:gd name="T11" fmla="*/ 48 h 84"/>
              <a:gd name="T12" fmla="*/ 95 w 135"/>
              <a:gd name="T13" fmla="*/ 59 h 84"/>
              <a:gd name="T14" fmla="*/ 113 w 135"/>
              <a:gd name="T15" fmla="*/ 69 h 84"/>
              <a:gd name="T16" fmla="*/ 130 w 135"/>
              <a:gd name="T17" fmla="*/ 80 h 84"/>
              <a:gd name="T18" fmla="*/ 135 w 135"/>
              <a:gd name="T1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4">
                <a:moveTo>
                  <a:pt x="0" y="0"/>
                </a:moveTo>
                <a:lnTo>
                  <a:pt x="9" y="5"/>
                </a:lnTo>
                <a:lnTo>
                  <a:pt x="26" y="15"/>
                </a:lnTo>
                <a:lnTo>
                  <a:pt x="44" y="26"/>
                </a:lnTo>
                <a:lnTo>
                  <a:pt x="61" y="37"/>
                </a:lnTo>
                <a:lnTo>
                  <a:pt x="78" y="48"/>
                </a:lnTo>
                <a:lnTo>
                  <a:pt x="95" y="59"/>
                </a:lnTo>
                <a:lnTo>
                  <a:pt x="113" y="69"/>
                </a:lnTo>
                <a:lnTo>
                  <a:pt x="130" y="80"/>
                </a:lnTo>
                <a:lnTo>
                  <a:pt x="135" y="8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1"/>
          <p:cNvSpPr>
            <a:spLocks/>
          </p:cNvSpPr>
          <p:nvPr/>
        </p:nvSpPr>
        <p:spPr bwMode="auto">
          <a:xfrm flipV="1">
            <a:off x="7806064" y="2532939"/>
            <a:ext cx="99453" cy="62478"/>
          </a:xfrm>
          <a:custGeom>
            <a:avLst/>
            <a:gdLst>
              <a:gd name="T0" fmla="*/ 0 w 135"/>
              <a:gd name="T1" fmla="*/ 0 h 85"/>
              <a:gd name="T2" fmla="*/ 9 w 135"/>
              <a:gd name="T3" fmla="*/ 5 h 85"/>
              <a:gd name="T4" fmla="*/ 26 w 135"/>
              <a:gd name="T5" fmla="*/ 16 h 85"/>
              <a:gd name="T6" fmla="*/ 43 w 135"/>
              <a:gd name="T7" fmla="*/ 27 h 85"/>
              <a:gd name="T8" fmla="*/ 60 w 135"/>
              <a:gd name="T9" fmla="*/ 38 h 85"/>
              <a:gd name="T10" fmla="*/ 78 w 135"/>
              <a:gd name="T11" fmla="*/ 49 h 85"/>
              <a:gd name="T12" fmla="*/ 95 w 135"/>
              <a:gd name="T13" fmla="*/ 60 h 85"/>
              <a:gd name="T14" fmla="*/ 112 w 135"/>
              <a:gd name="T15" fmla="*/ 70 h 85"/>
              <a:gd name="T16" fmla="*/ 129 w 135"/>
              <a:gd name="T17" fmla="*/ 81 h 85"/>
              <a:gd name="T18" fmla="*/ 135 w 135"/>
              <a:gd name="T1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5">
                <a:moveTo>
                  <a:pt x="0" y="0"/>
                </a:moveTo>
                <a:lnTo>
                  <a:pt x="9" y="5"/>
                </a:lnTo>
                <a:lnTo>
                  <a:pt x="26" y="16"/>
                </a:lnTo>
                <a:lnTo>
                  <a:pt x="43" y="27"/>
                </a:lnTo>
                <a:lnTo>
                  <a:pt x="60" y="38"/>
                </a:lnTo>
                <a:lnTo>
                  <a:pt x="78" y="49"/>
                </a:lnTo>
                <a:lnTo>
                  <a:pt x="95" y="60"/>
                </a:lnTo>
                <a:lnTo>
                  <a:pt x="112" y="70"/>
                </a:lnTo>
                <a:lnTo>
                  <a:pt x="129" y="81"/>
                </a:lnTo>
                <a:lnTo>
                  <a:pt x="135" y="8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2"/>
          <p:cNvSpPr>
            <a:spLocks/>
          </p:cNvSpPr>
          <p:nvPr/>
        </p:nvSpPr>
        <p:spPr bwMode="auto">
          <a:xfrm flipV="1">
            <a:off x="7945043" y="2444961"/>
            <a:ext cx="99453" cy="62478"/>
          </a:xfrm>
          <a:custGeom>
            <a:avLst/>
            <a:gdLst>
              <a:gd name="T0" fmla="*/ 0 w 135"/>
              <a:gd name="T1" fmla="*/ 0 h 85"/>
              <a:gd name="T2" fmla="*/ 8 w 135"/>
              <a:gd name="T3" fmla="*/ 5 h 85"/>
              <a:gd name="T4" fmla="*/ 26 w 135"/>
              <a:gd name="T5" fmla="*/ 15 h 85"/>
              <a:gd name="T6" fmla="*/ 43 w 135"/>
              <a:gd name="T7" fmla="*/ 26 h 85"/>
              <a:gd name="T8" fmla="*/ 60 w 135"/>
              <a:gd name="T9" fmla="*/ 37 h 85"/>
              <a:gd name="T10" fmla="*/ 77 w 135"/>
              <a:gd name="T11" fmla="*/ 48 h 85"/>
              <a:gd name="T12" fmla="*/ 94 w 135"/>
              <a:gd name="T13" fmla="*/ 59 h 85"/>
              <a:gd name="T14" fmla="*/ 112 w 135"/>
              <a:gd name="T15" fmla="*/ 70 h 85"/>
              <a:gd name="T16" fmla="*/ 129 w 135"/>
              <a:gd name="T17" fmla="*/ 81 h 85"/>
              <a:gd name="T18" fmla="*/ 135 w 135"/>
              <a:gd name="T1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5">
                <a:moveTo>
                  <a:pt x="0" y="0"/>
                </a:moveTo>
                <a:lnTo>
                  <a:pt x="8" y="5"/>
                </a:lnTo>
                <a:lnTo>
                  <a:pt x="26" y="15"/>
                </a:lnTo>
                <a:lnTo>
                  <a:pt x="43" y="26"/>
                </a:lnTo>
                <a:lnTo>
                  <a:pt x="60" y="37"/>
                </a:lnTo>
                <a:lnTo>
                  <a:pt x="77" y="48"/>
                </a:lnTo>
                <a:lnTo>
                  <a:pt x="94" y="59"/>
                </a:lnTo>
                <a:lnTo>
                  <a:pt x="112" y="70"/>
                </a:lnTo>
                <a:lnTo>
                  <a:pt x="129" y="81"/>
                </a:lnTo>
                <a:lnTo>
                  <a:pt x="135" y="8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V="1">
            <a:off x="8085298" y="2356983"/>
            <a:ext cx="99453" cy="62478"/>
          </a:xfrm>
          <a:custGeom>
            <a:avLst/>
            <a:gdLst>
              <a:gd name="T0" fmla="*/ 0 w 135"/>
              <a:gd name="T1" fmla="*/ 0 h 85"/>
              <a:gd name="T2" fmla="*/ 8 w 135"/>
              <a:gd name="T3" fmla="*/ 5 h 85"/>
              <a:gd name="T4" fmla="*/ 25 w 135"/>
              <a:gd name="T5" fmla="*/ 16 h 85"/>
              <a:gd name="T6" fmla="*/ 42 w 135"/>
              <a:gd name="T7" fmla="*/ 27 h 85"/>
              <a:gd name="T8" fmla="*/ 60 w 135"/>
              <a:gd name="T9" fmla="*/ 38 h 85"/>
              <a:gd name="T10" fmla="*/ 77 w 135"/>
              <a:gd name="T11" fmla="*/ 48 h 85"/>
              <a:gd name="T12" fmla="*/ 94 w 135"/>
              <a:gd name="T13" fmla="*/ 59 h 85"/>
              <a:gd name="T14" fmla="*/ 111 w 135"/>
              <a:gd name="T15" fmla="*/ 70 h 85"/>
              <a:gd name="T16" fmla="*/ 129 w 135"/>
              <a:gd name="T17" fmla="*/ 81 h 85"/>
              <a:gd name="T18" fmla="*/ 135 w 135"/>
              <a:gd name="T1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85">
                <a:moveTo>
                  <a:pt x="0" y="0"/>
                </a:moveTo>
                <a:lnTo>
                  <a:pt x="8" y="5"/>
                </a:lnTo>
                <a:lnTo>
                  <a:pt x="25" y="16"/>
                </a:lnTo>
                <a:lnTo>
                  <a:pt x="42" y="27"/>
                </a:lnTo>
                <a:lnTo>
                  <a:pt x="60" y="38"/>
                </a:lnTo>
                <a:lnTo>
                  <a:pt x="77" y="48"/>
                </a:lnTo>
                <a:lnTo>
                  <a:pt x="94" y="59"/>
                </a:lnTo>
                <a:lnTo>
                  <a:pt x="111" y="70"/>
                </a:lnTo>
                <a:lnTo>
                  <a:pt x="129" y="81"/>
                </a:lnTo>
                <a:lnTo>
                  <a:pt x="135" y="8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V="1">
            <a:off x="8224278" y="2312357"/>
            <a:ext cx="30601" cy="19126"/>
          </a:xfrm>
          <a:custGeom>
            <a:avLst/>
            <a:gdLst>
              <a:gd name="T0" fmla="*/ 0 w 42"/>
              <a:gd name="T1" fmla="*/ 0 h 26"/>
              <a:gd name="T2" fmla="*/ 7 w 42"/>
              <a:gd name="T3" fmla="*/ 4 h 26"/>
              <a:gd name="T4" fmla="*/ 25 w 42"/>
              <a:gd name="T5" fmla="*/ 15 h 26"/>
              <a:gd name="T6" fmla="*/ 42 w 42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26">
                <a:moveTo>
                  <a:pt x="0" y="0"/>
                </a:moveTo>
                <a:lnTo>
                  <a:pt x="7" y="4"/>
                </a:lnTo>
                <a:lnTo>
                  <a:pt x="25" y="15"/>
                </a:lnTo>
                <a:lnTo>
                  <a:pt x="42" y="26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5"/>
          <p:cNvSpPr>
            <a:spLocks/>
          </p:cNvSpPr>
          <p:nvPr/>
        </p:nvSpPr>
        <p:spPr bwMode="auto">
          <a:xfrm flipV="1">
            <a:off x="5014992" y="4379202"/>
            <a:ext cx="99453" cy="58652"/>
          </a:xfrm>
          <a:custGeom>
            <a:avLst/>
            <a:gdLst>
              <a:gd name="T0" fmla="*/ 0 w 135"/>
              <a:gd name="T1" fmla="*/ 0 h 80"/>
              <a:gd name="T2" fmla="*/ 17 w 135"/>
              <a:gd name="T3" fmla="*/ 10 h 80"/>
              <a:gd name="T4" fmla="*/ 35 w 135"/>
              <a:gd name="T5" fmla="*/ 20 h 80"/>
              <a:gd name="T6" fmla="*/ 52 w 135"/>
              <a:gd name="T7" fmla="*/ 30 h 80"/>
              <a:gd name="T8" fmla="*/ 69 w 135"/>
              <a:gd name="T9" fmla="*/ 41 h 80"/>
              <a:gd name="T10" fmla="*/ 86 w 135"/>
              <a:gd name="T11" fmla="*/ 51 h 80"/>
              <a:gd name="T12" fmla="*/ 104 w 135"/>
              <a:gd name="T13" fmla="*/ 61 h 80"/>
              <a:gd name="T14" fmla="*/ 121 w 135"/>
              <a:gd name="T15" fmla="*/ 71 h 80"/>
              <a:gd name="T16" fmla="*/ 135 w 135"/>
              <a:gd name="T1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80">
                <a:moveTo>
                  <a:pt x="0" y="0"/>
                </a:moveTo>
                <a:lnTo>
                  <a:pt x="17" y="10"/>
                </a:lnTo>
                <a:lnTo>
                  <a:pt x="35" y="20"/>
                </a:lnTo>
                <a:lnTo>
                  <a:pt x="52" y="30"/>
                </a:lnTo>
                <a:lnTo>
                  <a:pt x="69" y="41"/>
                </a:lnTo>
                <a:lnTo>
                  <a:pt x="86" y="51"/>
                </a:lnTo>
                <a:lnTo>
                  <a:pt x="104" y="61"/>
                </a:lnTo>
                <a:lnTo>
                  <a:pt x="121" y="71"/>
                </a:lnTo>
                <a:lnTo>
                  <a:pt x="135" y="8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6"/>
          <p:cNvSpPr>
            <a:spLocks/>
          </p:cNvSpPr>
          <p:nvPr/>
        </p:nvSpPr>
        <p:spPr bwMode="auto">
          <a:xfrm flipV="1">
            <a:off x="5153972" y="4297600"/>
            <a:ext cx="99453" cy="57377"/>
          </a:xfrm>
          <a:custGeom>
            <a:avLst/>
            <a:gdLst>
              <a:gd name="T0" fmla="*/ 0 w 135"/>
              <a:gd name="T1" fmla="*/ 0 h 79"/>
              <a:gd name="T2" fmla="*/ 17 w 135"/>
              <a:gd name="T3" fmla="*/ 10 h 79"/>
              <a:gd name="T4" fmla="*/ 34 w 135"/>
              <a:gd name="T5" fmla="*/ 20 h 79"/>
              <a:gd name="T6" fmla="*/ 51 w 135"/>
              <a:gd name="T7" fmla="*/ 30 h 79"/>
              <a:gd name="T8" fmla="*/ 69 w 135"/>
              <a:gd name="T9" fmla="*/ 40 h 79"/>
              <a:gd name="T10" fmla="*/ 86 w 135"/>
              <a:gd name="T11" fmla="*/ 50 h 79"/>
              <a:gd name="T12" fmla="*/ 103 w 135"/>
              <a:gd name="T13" fmla="*/ 60 h 79"/>
              <a:gd name="T14" fmla="*/ 120 w 135"/>
              <a:gd name="T15" fmla="*/ 70 h 79"/>
              <a:gd name="T16" fmla="*/ 135 w 135"/>
              <a:gd name="T1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9">
                <a:moveTo>
                  <a:pt x="0" y="0"/>
                </a:moveTo>
                <a:lnTo>
                  <a:pt x="17" y="10"/>
                </a:lnTo>
                <a:lnTo>
                  <a:pt x="34" y="20"/>
                </a:lnTo>
                <a:lnTo>
                  <a:pt x="51" y="30"/>
                </a:lnTo>
                <a:lnTo>
                  <a:pt x="69" y="40"/>
                </a:lnTo>
                <a:lnTo>
                  <a:pt x="86" y="50"/>
                </a:lnTo>
                <a:lnTo>
                  <a:pt x="103" y="60"/>
                </a:lnTo>
                <a:lnTo>
                  <a:pt x="120" y="70"/>
                </a:lnTo>
                <a:lnTo>
                  <a:pt x="135" y="79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7"/>
          <p:cNvSpPr>
            <a:spLocks/>
          </p:cNvSpPr>
          <p:nvPr/>
        </p:nvSpPr>
        <p:spPr bwMode="auto">
          <a:xfrm flipV="1">
            <a:off x="5294227" y="4217272"/>
            <a:ext cx="98178" cy="56102"/>
          </a:xfrm>
          <a:custGeom>
            <a:avLst/>
            <a:gdLst>
              <a:gd name="T0" fmla="*/ 0 w 135"/>
              <a:gd name="T1" fmla="*/ 0 h 77"/>
              <a:gd name="T2" fmla="*/ 17 w 135"/>
              <a:gd name="T3" fmla="*/ 9 h 77"/>
              <a:gd name="T4" fmla="*/ 34 w 135"/>
              <a:gd name="T5" fmla="*/ 19 h 77"/>
              <a:gd name="T6" fmla="*/ 51 w 135"/>
              <a:gd name="T7" fmla="*/ 29 h 77"/>
              <a:gd name="T8" fmla="*/ 68 w 135"/>
              <a:gd name="T9" fmla="*/ 39 h 77"/>
              <a:gd name="T10" fmla="*/ 85 w 135"/>
              <a:gd name="T11" fmla="*/ 49 h 77"/>
              <a:gd name="T12" fmla="*/ 103 w 135"/>
              <a:gd name="T13" fmla="*/ 58 h 77"/>
              <a:gd name="T14" fmla="*/ 120 w 135"/>
              <a:gd name="T15" fmla="*/ 68 h 77"/>
              <a:gd name="T16" fmla="*/ 135 w 135"/>
              <a:gd name="T1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7">
                <a:moveTo>
                  <a:pt x="0" y="0"/>
                </a:moveTo>
                <a:lnTo>
                  <a:pt x="17" y="9"/>
                </a:lnTo>
                <a:lnTo>
                  <a:pt x="34" y="19"/>
                </a:lnTo>
                <a:lnTo>
                  <a:pt x="51" y="29"/>
                </a:lnTo>
                <a:lnTo>
                  <a:pt x="68" y="39"/>
                </a:lnTo>
                <a:lnTo>
                  <a:pt x="85" y="49"/>
                </a:lnTo>
                <a:lnTo>
                  <a:pt x="103" y="58"/>
                </a:lnTo>
                <a:lnTo>
                  <a:pt x="120" y="68"/>
                </a:lnTo>
                <a:lnTo>
                  <a:pt x="135" y="77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8"/>
          <p:cNvSpPr>
            <a:spLocks/>
          </p:cNvSpPr>
          <p:nvPr/>
        </p:nvSpPr>
        <p:spPr bwMode="auto">
          <a:xfrm flipV="1">
            <a:off x="5433207" y="4140770"/>
            <a:ext cx="99453" cy="53552"/>
          </a:xfrm>
          <a:custGeom>
            <a:avLst/>
            <a:gdLst>
              <a:gd name="T0" fmla="*/ 0 w 135"/>
              <a:gd name="T1" fmla="*/ 0 h 74"/>
              <a:gd name="T2" fmla="*/ 16 w 135"/>
              <a:gd name="T3" fmla="*/ 9 h 74"/>
              <a:gd name="T4" fmla="*/ 33 w 135"/>
              <a:gd name="T5" fmla="*/ 18 h 74"/>
              <a:gd name="T6" fmla="*/ 51 w 135"/>
              <a:gd name="T7" fmla="*/ 28 h 74"/>
              <a:gd name="T8" fmla="*/ 68 w 135"/>
              <a:gd name="T9" fmla="*/ 37 h 74"/>
              <a:gd name="T10" fmla="*/ 85 w 135"/>
              <a:gd name="T11" fmla="*/ 47 h 74"/>
              <a:gd name="T12" fmla="*/ 102 w 135"/>
              <a:gd name="T13" fmla="*/ 56 h 74"/>
              <a:gd name="T14" fmla="*/ 119 w 135"/>
              <a:gd name="T15" fmla="*/ 66 h 74"/>
              <a:gd name="T16" fmla="*/ 135 w 135"/>
              <a:gd name="T1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4">
                <a:moveTo>
                  <a:pt x="0" y="0"/>
                </a:moveTo>
                <a:lnTo>
                  <a:pt x="16" y="9"/>
                </a:lnTo>
                <a:lnTo>
                  <a:pt x="33" y="18"/>
                </a:lnTo>
                <a:lnTo>
                  <a:pt x="51" y="28"/>
                </a:lnTo>
                <a:lnTo>
                  <a:pt x="68" y="37"/>
                </a:lnTo>
                <a:lnTo>
                  <a:pt x="85" y="47"/>
                </a:lnTo>
                <a:lnTo>
                  <a:pt x="102" y="56"/>
                </a:lnTo>
                <a:lnTo>
                  <a:pt x="119" y="66"/>
                </a:lnTo>
                <a:lnTo>
                  <a:pt x="135" y="7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9"/>
          <p:cNvSpPr>
            <a:spLocks/>
          </p:cNvSpPr>
          <p:nvPr/>
        </p:nvSpPr>
        <p:spPr bwMode="auto">
          <a:xfrm flipV="1">
            <a:off x="5573462" y="4064267"/>
            <a:ext cx="98178" cy="53552"/>
          </a:xfrm>
          <a:custGeom>
            <a:avLst/>
            <a:gdLst>
              <a:gd name="T0" fmla="*/ 0 w 135"/>
              <a:gd name="T1" fmla="*/ 0 h 72"/>
              <a:gd name="T2" fmla="*/ 16 w 135"/>
              <a:gd name="T3" fmla="*/ 8 h 72"/>
              <a:gd name="T4" fmla="*/ 33 w 135"/>
              <a:gd name="T5" fmla="*/ 17 h 72"/>
              <a:gd name="T6" fmla="*/ 50 w 135"/>
              <a:gd name="T7" fmla="*/ 26 h 72"/>
              <a:gd name="T8" fmla="*/ 67 w 135"/>
              <a:gd name="T9" fmla="*/ 36 h 72"/>
              <a:gd name="T10" fmla="*/ 85 w 135"/>
              <a:gd name="T11" fmla="*/ 45 h 72"/>
              <a:gd name="T12" fmla="*/ 102 w 135"/>
              <a:gd name="T13" fmla="*/ 54 h 72"/>
              <a:gd name="T14" fmla="*/ 119 w 135"/>
              <a:gd name="T15" fmla="*/ 63 h 72"/>
              <a:gd name="T16" fmla="*/ 135 w 135"/>
              <a:gd name="T1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72">
                <a:moveTo>
                  <a:pt x="0" y="0"/>
                </a:moveTo>
                <a:lnTo>
                  <a:pt x="16" y="8"/>
                </a:lnTo>
                <a:lnTo>
                  <a:pt x="33" y="17"/>
                </a:lnTo>
                <a:lnTo>
                  <a:pt x="50" y="26"/>
                </a:lnTo>
                <a:lnTo>
                  <a:pt x="67" y="36"/>
                </a:lnTo>
                <a:lnTo>
                  <a:pt x="85" y="45"/>
                </a:lnTo>
                <a:lnTo>
                  <a:pt x="102" y="54"/>
                </a:lnTo>
                <a:lnTo>
                  <a:pt x="119" y="63"/>
                </a:lnTo>
                <a:lnTo>
                  <a:pt x="135" y="7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0"/>
          <p:cNvSpPr>
            <a:spLocks/>
          </p:cNvSpPr>
          <p:nvPr/>
        </p:nvSpPr>
        <p:spPr bwMode="auto">
          <a:xfrm flipV="1">
            <a:off x="5712442" y="3992865"/>
            <a:ext cx="99453" cy="51002"/>
          </a:xfrm>
          <a:custGeom>
            <a:avLst/>
            <a:gdLst>
              <a:gd name="T0" fmla="*/ 0 w 135"/>
              <a:gd name="T1" fmla="*/ 0 h 69"/>
              <a:gd name="T2" fmla="*/ 15 w 135"/>
              <a:gd name="T3" fmla="*/ 7 h 69"/>
              <a:gd name="T4" fmla="*/ 32 w 135"/>
              <a:gd name="T5" fmla="*/ 16 h 69"/>
              <a:gd name="T6" fmla="*/ 50 w 135"/>
              <a:gd name="T7" fmla="*/ 25 h 69"/>
              <a:gd name="T8" fmla="*/ 67 w 135"/>
              <a:gd name="T9" fmla="*/ 34 h 69"/>
              <a:gd name="T10" fmla="*/ 84 w 135"/>
              <a:gd name="T11" fmla="*/ 42 h 69"/>
              <a:gd name="T12" fmla="*/ 101 w 135"/>
              <a:gd name="T13" fmla="*/ 51 h 69"/>
              <a:gd name="T14" fmla="*/ 119 w 135"/>
              <a:gd name="T15" fmla="*/ 60 h 69"/>
              <a:gd name="T16" fmla="*/ 135 w 135"/>
              <a:gd name="T17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9">
                <a:moveTo>
                  <a:pt x="0" y="0"/>
                </a:moveTo>
                <a:lnTo>
                  <a:pt x="15" y="7"/>
                </a:lnTo>
                <a:lnTo>
                  <a:pt x="32" y="16"/>
                </a:lnTo>
                <a:lnTo>
                  <a:pt x="50" y="25"/>
                </a:lnTo>
                <a:lnTo>
                  <a:pt x="67" y="34"/>
                </a:lnTo>
                <a:lnTo>
                  <a:pt x="84" y="42"/>
                </a:lnTo>
                <a:lnTo>
                  <a:pt x="101" y="51"/>
                </a:lnTo>
                <a:lnTo>
                  <a:pt x="119" y="60"/>
                </a:lnTo>
                <a:lnTo>
                  <a:pt x="135" y="69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1"/>
          <p:cNvSpPr>
            <a:spLocks/>
          </p:cNvSpPr>
          <p:nvPr/>
        </p:nvSpPr>
        <p:spPr bwMode="auto">
          <a:xfrm flipV="1">
            <a:off x="5852697" y="3924012"/>
            <a:ext cx="98178" cy="48452"/>
          </a:xfrm>
          <a:custGeom>
            <a:avLst/>
            <a:gdLst>
              <a:gd name="T0" fmla="*/ 0 w 135"/>
              <a:gd name="T1" fmla="*/ 0 h 66"/>
              <a:gd name="T2" fmla="*/ 15 w 135"/>
              <a:gd name="T3" fmla="*/ 7 h 66"/>
              <a:gd name="T4" fmla="*/ 32 w 135"/>
              <a:gd name="T5" fmla="*/ 15 h 66"/>
              <a:gd name="T6" fmla="*/ 49 w 135"/>
              <a:gd name="T7" fmla="*/ 24 h 66"/>
              <a:gd name="T8" fmla="*/ 66 w 135"/>
              <a:gd name="T9" fmla="*/ 32 h 66"/>
              <a:gd name="T10" fmla="*/ 84 w 135"/>
              <a:gd name="T11" fmla="*/ 41 h 66"/>
              <a:gd name="T12" fmla="*/ 101 w 135"/>
              <a:gd name="T13" fmla="*/ 49 h 66"/>
              <a:gd name="T14" fmla="*/ 118 w 135"/>
              <a:gd name="T15" fmla="*/ 57 h 66"/>
              <a:gd name="T16" fmla="*/ 135 w 135"/>
              <a:gd name="T1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6">
                <a:moveTo>
                  <a:pt x="0" y="0"/>
                </a:moveTo>
                <a:lnTo>
                  <a:pt x="15" y="7"/>
                </a:lnTo>
                <a:lnTo>
                  <a:pt x="32" y="15"/>
                </a:lnTo>
                <a:lnTo>
                  <a:pt x="49" y="24"/>
                </a:lnTo>
                <a:lnTo>
                  <a:pt x="66" y="32"/>
                </a:lnTo>
                <a:lnTo>
                  <a:pt x="84" y="41"/>
                </a:lnTo>
                <a:lnTo>
                  <a:pt x="101" y="49"/>
                </a:lnTo>
                <a:lnTo>
                  <a:pt x="118" y="57"/>
                </a:lnTo>
                <a:lnTo>
                  <a:pt x="135" y="66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2"/>
          <p:cNvSpPr>
            <a:spLocks/>
          </p:cNvSpPr>
          <p:nvPr/>
        </p:nvSpPr>
        <p:spPr bwMode="auto">
          <a:xfrm flipV="1">
            <a:off x="5991676" y="3858985"/>
            <a:ext cx="99453" cy="45902"/>
          </a:xfrm>
          <a:custGeom>
            <a:avLst/>
            <a:gdLst>
              <a:gd name="T0" fmla="*/ 0 w 135"/>
              <a:gd name="T1" fmla="*/ 0 h 63"/>
              <a:gd name="T2" fmla="*/ 14 w 135"/>
              <a:gd name="T3" fmla="*/ 6 h 63"/>
              <a:gd name="T4" fmla="*/ 32 w 135"/>
              <a:gd name="T5" fmla="*/ 15 h 63"/>
              <a:gd name="T6" fmla="*/ 49 w 135"/>
              <a:gd name="T7" fmla="*/ 23 h 63"/>
              <a:gd name="T8" fmla="*/ 66 w 135"/>
              <a:gd name="T9" fmla="*/ 31 h 63"/>
              <a:gd name="T10" fmla="*/ 83 w 135"/>
              <a:gd name="T11" fmla="*/ 39 h 63"/>
              <a:gd name="T12" fmla="*/ 101 w 135"/>
              <a:gd name="T13" fmla="*/ 47 h 63"/>
              <a:gd name="T14" fmla="*/ 118 w 135"/>
              <a:gd name="T15" fmla="*/ 55 h 63"/>
              <a:gd name="T16" fmla="*/ 135 w 135"/>
              <a:gd name="T17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3">
                <a:moveTo>
                  <a:pt x="0" y="0"/>
                </a:moveTo>
                <a:lnTo>
                  <a:pt x="14" y="6"/>
                </a:lnTo>
                <a:lnTo>
                  <a:pt x="32" y="15"/>
                </a:lnTo>
                <a:lnTo>
                  <a:pt x="49" y="23"/>
                </a:lnTo>
                <a:lnTo>
                  <a:pt x="66" y="31"/>
                </a:lnTo>
                <a:lnTo>
                  <a:pt x="83" y="39"/>
                </a:lnTo>
                <a:lnTo>
                  <a:pt x="101" y="47"/>
                </a:lnTo>
                <a:lnTo>
                  <a:pt x="118" y="55"/>
                </a:lnTo>
                <a:lnTo>
                  <a:pt x="135" y="6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3"/>
          <p:cNvSpPr>
            <a:spLocks/>
          </p:cNvSpPr>
          <p:nvPr/>
        </p:nvSpPr>
        <p:spPr bwMode="auto">
          <a:xfrm flipV="1">
            <a:off x="6130656" y="3796508"/>
            <a:ext cx="99453" cy="44627"/>
          </a:xfrm>
          <a:custGeom>
            <a:avLst/>
            <a:gdLst>
              <a:gd name="T0" fmla="*/ 0 w 135"/>
              <a:gd name="T1" fmla="*/ 0 h 60"/>
              <a:gd name="T2" fmla="*/ 14 w 135"/>
              <a:gd name="T3" fmla="*/ 6 h 60"/>
              <a:gd name="T4" fmla="*/ 31 w 135"/>
              <a:gd name="T5" fmla="*/ 14 h 60"/>
              <a:gd name="T6" fmla="*/ 48 w 135"/>
              <a:gd name="T7" fmla="*/ 22 h 60"/>
              <a:gd name="T8" fmla="*/ 66 w 135"/>
              <a:gd name="T9" fmla="*/ 29 h 60"/>
              <a:gd name="T10" fmla="*/ 83 w 135"/>
              <a:gd name="T11" fmla="*/ 37 h 60"/>
              <a:gd name="T12" fmla="*/ 100 w 135"/>
              <a:gd name="T13" fmla="*/ 45 h 60"/>
              <a:gd name="T14" fmla="*/ 117 w 135"/>
              <a:gd name="T15" fmla="*/ 53 h 60"/>
              <a:gd name="T16" fmla="*/ 135 w 135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60">
                <a:moveTo>
                  <a:pt x="0" y="0"/>
                </a:moveTo>
                <a:lnTo>
                  <a:pt x="14" y="6"/>
                </a:lnTo>
                <a:lnTo>
                  <a:pt x="31" y="14"/>
                </a:lnTo>
                <a:lnTo>
                  <a:pt x="48" y="22"/>
                </a:lnTo>
                <a:lnTo>
                  <a:pt x="66" y="29"/>
                </a:lnTo>
                <a:lnTo>
                  <a:pt x="83" y="37"/>
                </a:lnTo>
                <a:lnTo>
                  <a:pt x="100" y="45"/>
                </a:lnTo>
                <a:lnTo>
                  <a:pt x="117" y="53"/>
                </a:lnTo>
                <a:lnTo>
                  <a:pt x="135" y="60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4"/>
          <p:cNvSpPr>
            <a:spLocks/>
          </p:cNvSpPr>
          <p:nvPr/>
        </p:nvSpPr>
        <p:spPr bwMode="auto">
          <a:xfrm flipV="1">
            <a:off x="6270911" y="3735306"/>
            <a:ext cx="99453" cy="43351"/>
          </a:xfrm>
          <a:custGeom>
            <a:avLst/>
            <a:gdLst>
              <a:gd name="T0" fmla="*/ 0 w 135"/>
              <a:gd name="T1" fmla="*/ 0 h 59"/>
              <a:gd name="T2" fmla="*/ 13 w 135"/>
              <a:gd name="T3" fmla="*/ 5 h 59"/>
              <a:gd name="T4" fmla="*/ 31 w 135"/>
              <a:gd name="T5" fmla="*/ 13 h 59"/>
              <a:gd name="T6" fmla="*/ 48 w 135"/>
              <a:gd name="T7" fmla="*/ 20 h 59"/>
              <a:gd name="T8" fmla="*/ 65 w 135"/>
              <a:gd name="T9" fmla="*/ 28 h 59"/>
              <a:gd name="T10" fmla="*/ 82 w 135"/>
              <a:gd name="T11" fmla="*/ 35 h 59"/>
              <a:gd name="T12" fmla="*/ 100 w 135"/>
              <a:gd name="T13" fmla="*/ 43 h 59"/>
              <a:gd name="T14" fmla="*/ 117 w 135"/>
              <a:gd name="T15" fmla="*/ 50 h 59"/>
              <a:gd name="T16" fmla="*/ 134 w 135"/>
              <a:gd name="T17" fmla="*/ 58 h 59"/>
              <a:gd name="T18" fmla="*/ 135 w 135"/>
              <a:gd name="T1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9">
                <a:moveTo>
                  <a:pt x="0" y="0"/>
                </a:moveTo>
                <a:lnTo>
                  <a:pt x="13" y="5"/>
                </a:lnTo>
                <a:lnTo>
                  <a:pt x="31" y="13"/>
                </a:lnTo>
                <a:lnTo>
                  <a:pt x="48" y="20"/>
                </a:lnTo>
                <a:lnTo>
                  <a:pt x="65" y="28"/>
                </a:lnTo>
                <a:lnTo>
                  <a:pt x="82" y="35"/>
                </a:lnTo>
                <a:lnTo>
                  <a:pt x="100" y="43"/>
                </a:lnTo>
                <a:lnTo>
                  <a:pt x="117" y="50"/>
                </a:lnTo>
                <a:lnTo>
                  <a:pt x="134" y="58"/>
                </a:lnTo>
                <a:lnTo>
                  <a:pt x="135" y="59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5"/>
          <p:cNvSpPr>
            <a:spLocks/>
          </p:cNvSpPr>
          <p:nvPr/>
        </p:nvSpPr>
        <p:spPr bwMode="auto">
          <a:xfrm flipV="1">
            <a:off x="6409890" y="3676654"/>
            <a:ext cx="99453" cy="40801"/>
          </a:xfrm>
          <a:custGeom>
            <a:avLst/>
            <a:gdLst>
              <a:gd name="T0" fmla="*/ 0 w 135"/>
              <a:gd name="T1" fmla="*/ 0 h 57"/>
              <a:gd name="T2" fmla="*/ 13 w 135"/>
              <a:gd name="T3" fmla="*/ 5 h 57"/>
              <a:gd name="T4" fmla="*/ 30 w 135"/>
              <a:gd name="T5" fmla="*/ 12 h 57"/>
              <a:gd name="T6" fmla="*/ 48 w 135"/>
              <a:gd name="T7" fmla="*/ 20 h 57"/>
              <a:gd name="T8" fmla="*/ 65 w 135"/>
              <a:gd name="T9" fmla="*/ 27 h 57"/>
              <a:gd name="T10" fmla="*/ 82 w 135"/>
              <a:gd name="T11" fmla="*/ 34 h 57"/>
              <a:gd name="T12" fmla="*/ 99 w 135"/>
              <a:gd name="T13" fmla="*/ 41 h 57"/>
              <a:gd name="T14" fmla="*/ 116 w 135"/>
              <a:gd name="T15" fmla="*/ 49 h 57"/>
              <a:gd name="T16" fmla="*/ 134 w 135"/>
              <a:gd name="T17" fmla="*/ 56 h 57"/>
              <a:gd name="T18" fmla="*/ 135 w 135"/>
              <a:gd name="T1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7">
                <a:moveTo>
                  <a:pt x="0" y="0"/>
                </a:moveTo>
                <a:lnTo>
                  <a:pt x="13" y="5"/>
                </a:lnTo>
                <a:lnTo>
                  <a:pt x="30" y="12"/>
                </a:lnTo>
                <a:lnTo>
                  <a:pt x="48" y="20"/>
                </a:lnTo>
                <a:lnTo>
                  <a:pt x="65" y="27"/>
                </a:lnTo>
                <a:lnTo>
                  <a:pt x="82" y="34"/>
                </a:lnTo>
                <a:lnTo>
                  <a:pt x="99" y="41"/>
                </a:lnTo>
                <a:lnTo>
                  <a:pt x="116" y="49"/>
                </a:lnTo>
                <a:lnTo>
                  <a:pt x="134" y="56"/>
                </a:lnTo>
                <a:lnTo>
                  <a:pt x="135" y="57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6"/>
          <p:cNvSpPr>
            <a:spLocks/>
          </p:cNvSpPr>
          <p:nvPr/>
        </p:nvSpPr>
        <p:spPr bwMode="auto">
          <a:xfrm flipV="1">
            <a:off x="6550145" y="3619276"/>
            <a:ext cx="99453" cy="40801"/>
          </a:xfrm>
          <a:custGeom>
            <a:avLst/>
            <a:gdLst>
              <a:gd name="T0" fmla="*/ 0 w 135"/>
              <a:gd name="T1" fmla="*/ 0 h 56"/>
              <a:gd name="T2" fmla="*/ 13 w 135"/>
              <a:gd name="T3" fmla="*/ 5 h 56"/>
              <a:gd name="T4" fmla="*/ 30 w 135"/>
              <a:gd name="T5" fmla="*/ 13 h 56"/>
              <a:gd name="T6" fmla="*/ 47 w 135"/>
              <a:gd name="T7" fmla="*/ 20 h 56"/>
              <a:gd name="T8" fmla="*/ 64 w 135"/>
              <a:gd name="T9" fmla="*/ 27 h 56"/>
              <a:gd name="T10" fmla="*/ 82 w 135"/>
              <a:gd name="T11" fmla="*/ 34 h 56"/>
              <a:gd name="T12" fmla="*/ 99 w 135"/>
              <a:gd name="T13" fmla="*/ 41 h 56"/>
              <a:gd name="T14" fmla="*/ 116 w 135"/>
              <a:gd name="T15" fmla="*/ 48 h 56"/>
              <a:gd name="T16" fmla="*/ 133 w 135"/>
              <a:gd name="T17" fmla="*/ 55 h 56"/>
              <a:gd name="T18" fmla="*/ 135 w 135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6">
                <a:moveTo>
                  <a:pt x="0" y="0"/>
                </a:moveTo>
                <a:lnTo>
                  <a:pt x="13" y="5"/>
                </a:lnTo>
                <a:lnTo>
                  <a:pt x="30" y="13"/>
                </a:lnTo>
                <a:lnTo>
                  <a:pt x="47" y="20"/>
                </a:lnTo>
                <a:lnTo>
                  <a:pt x="64" y="27"/>
                </a:lnTo>
                <a:lnTo>
                  <a:pt x="82" y="34"/>
                </a:lnTo>
                <a:lnTo>
                  <a:pt x="99" y="41"/>
                </a:lnTo>
                <a:lnTo>
                  <a:pt x="116" y="48"/>
                </a:lnTo>
                <a:lnTo>
                  <a:pt x="133" y="55"/>
                </a:lnTo>
                <a:lnTo>
                  <a:pt x="135" y="56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7"/>
          <p:cNvSpPr>
            <a:spLocks/>
          </p:cNvSpPr>
          <p:nvPr/>
        </p:nvSpPr>
        <p:spPr bwMode="auto">
          <a:xfrm flipV="1">
            <a:off x="6689125" y="3561900"/>
            <a:ext cx="99453" cy="39527"/>
          </a:xfrm>
          <a:custGeom>
            <a:avLst/>
            <a:gdLst>
              <a:gd name="T0" fmla="*/ 0 w 135"/>
              <a:gd name="T1" fmla="*/ 0 h 54"/>
              <a:gd name="T2" fmla="*/ 12 w 135"/>
              <a:gd name="T3" fmla="*/ 4 h 54"/>
              <a:gd name="T4" fmla="*/ 29 w 135"/>
              <a:gd name="T5" fmla="*/ 11 h 54"/>
              <a:gd name="T6" fmla="*/ 47 w 135"/>
              <a:gd name="T7" fmla="*/ 18 h 54"/>
              <a:gd name="T8" fmla="*/ 64 w 135"/>
              <a:gd name="T9" fmla="*/ 25 h 54"/>
              <a:gd name="T10" fmla="*/ 81 w 135"/>
              <a:gd name="T11" fmla="*/ 32 h 54"/>
              <a:gd name="T12" fmla="*/ 98 w 135"/>
              <a:gd name="T13" fmla="*/ 39 h 54"/>
              <a:gd name="T14" fmla="*/ 116 w 135"/>
              <a:gd name="T15" fmla="*/ 46 h 54"/>
              <a:gd name="T16" fmla="*/ 133 w 135"/>
              <a:gd name="T17" fmla="*/ 53 h 54"/>
              <a:gd name="T18" fmla="*/ 135 w 135"/>
              <a:gd name="T1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4">
                <a:moveTo>
                  <a:pt x="0" y="0"/>
                </a:moveTo>
                <a:lnTo>
                  <a:pt x="12" y="4"/>
                </a:lnTo>
                <a:lnTo>
                  <a:pt x="29" y="11"/>
                </a:lnTo>
                <a:lnTo>
                  <a:pt x="47" y="18"/>
                </a:lnTo>
                <a:lnTo>
                  <a:pt x="64" y="25"/>
                </a:lnTo>
                <a:lnTo>
                  <a:pt x="81" y="32"/>
                </a:lnTo>
                <a:lnTo>
                  <a:pt x="98" y="39"/>
                </a:lnTo>
                <a:lnTo>
                  <a:pt x="116" y="46"/>
                </a:lnTo>
                <a:lnTo>
                  <a:pt x="133" y="53"/>
                </a:lnTo>
                <a:lnTo>
                  <a:pt x="135" y="5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8"/>
          <p:cNvSpPr>
            <a:spLocks/>
          </p:cNvSpPr>
          <p:nvPr/>
        </p:nvSpPr>
        <p:spPr bwMode="auto">
          <a:xfrm flipV="1">
            <a:off x="6829380" y="3505798"/>
            <a:ext cx="98178" cy="39527"/>
          </a:xfrm>
          <a:custGeom>
            <a:avLst/>
            <a:gdLst>
              <a:gd name="T0" fmla="*/ 0 w 135"/>
              <a:gd name="T1" fmla="*/ 0 h 54"/>
              <a:gd name="T2" fmla="*/ 12 w 135"/>
              <a:gd name="T3" fmla="*/ 4 h 54"/>
              <a:gd name="T4" fmla="*/ 29 w 135"/>
              <a:gd name="T5" fmla="*/ 11 h 54"/>
              <a:gd name="T6" fmla="*/ 46 w 135"/>
              <a:gd name="T7" fmla="*/ 17 h 54"/>
              <a:gd name="T8" fmla="*/ 63 w 135"/>
              <a:gd name="T9" fmla="*/ 24 h 54"/>
              <a:gd name="T10" fmla="*/ 81 w 135"/>
              <a:gd name="T11" fmla="*/ 31 h 54"/>
              <a:gd name="T12" fmla="*/ 98 w 135"/>
              <a:gd name="T13" fmla="*/ 38 h 54"/>
              <a:gd name="T14" fmla="*/ 115 w 135"/>
              <a:gd name="T15" fmla="*/ 45 h 54"/>
              <a:gd name="T16" fmla="*/ 132 w 135"/>
              <a:gd name="T17" fmla="*/ 52 h 54"/>
              <a:gd name="T18" fmla="*/ 135 w 135"/>
              <a:gd name="T1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4">
                <a:moveTo>
                  <a:pt x="0" y="0"/>
                </a:moveTo>
                <a:lnTo>
                  <a:pt x="12" y="4"/>
                </a:lnTo>
                <a:lnTo>
                  <a:pt x="29" y="11"/>
                </a:lnTo>
                <a:lnTo>
                  <a:pt x="46" y="17"/>
                </a:lnTo>
                <a:lnTo>
                  <a:pt x="63" y="24"/>
                </a:lnTo>
                <a:lnTo>
                  <a:pt x="81" y="31"/>
                </a:lnTo>
                <a:lnTo>
                  <a:pt x="98" y="38"/>
                </a:lnTo>
                <a:lnTo>
                  <a:pt x="115" y="45"/>
                </a:lnTo>
                <a:lnTo>
                  <a:pt x="132" y="52"/>
                </a:lnTo>
                <a:lnTo>
                  <a:pt x="135" y="5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9"/>
          <p:cNvSpPr>
            <a:spLocks/>
          </p:cNvSpPr>
          <p:nvPr/>
        </p:nvSpPr>
        <p:spPr bwMode="auto">
          <a:xfrm flipV="1">
            <a:off x="6968360" y="3450971"/>
            <a:ext cx="99453" cy="39527"/>
          </a:xfrm>
          <a:custGeom>
            <a:avLst/>
            <a:gdLst>
              <a:gd name="T0" fmla="*/ 0 w 135"/>
              <a:gd name="T1" fmla="*/ 0 h 54"/>
              <a:gd name="T2" fmla="*/ 11 w 135"/>
              <a:gd name="T3" fmla="*/ 4 h 54"/>
              <a:gd name="T4" fmla="*/ 29 w 135"/>
              <a:gd name="T5" fmla="*/ 11 h 54"/>
              <a:gd name="T6" fmla="*/ 46 w 135"/>
              <a:gd name="T7" fmla="*/ 18 h 54"/>
              <a:gd name="T8" fmla="*/ 63 w 135"/>
              <a:gd name="T9" fmla="*/ 25 h 54"/>
              <a:gd name="T10" fmla="*/ 80 w 135"/>
              <a:gd name="T11" fmla="*/ 31 h 54"/>
              <a:gd name="T12" fmla="*/ 98 w 135"/>
              <a:gd name="T13" fmla="*/ 38 h 54"/>
              <a:gd name="T14" fmla="*/ 115 w 135"/>
              <a:gd name="T15" fmla="*/ 45 h 54"/>
              <a:gd name="T16" fmla="*/ 132 w 135"/>
              <a:gd name="T17" fmla="*/ 52 h 54"/>
              <a:gd name="T18" fmla="*/ 135 w 135"/>
              <a:gd name="T1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4">
                <a:moveTo>
                  <a:pt x="0" y="0"/>
                </a:moveTo>
                <a:lnTo>
                  <a:pt x="11" y="4"/>
                </a:lnTo>
                <a:lnTo>
                  <a:pt x="29" y="11"/>
                </a:lnTo>
                <a:lnTo>
                  <a:pt x="46" y="18"/>
                </a:lnTo>
                <a:lnTo>
                  <a:pt x="63" y="25"/>
                </a:lnTo>
                <a:lnTo>
                  <a:pt x="80" y="31"/>
                </a:lnTo>
                <a:lnTo>
                  <a:pt x="98" y="38"/>
                </a:lnTo>
                <a:lnTo>
                  <a:pt x="115" y="45"/>
                </a:lnTo>
                <a:lnTo>
                  <a:pt x="132" y="52"/>
                </a:lnTo>
                <a:lnTo>
                  <a:pt x="135" y="54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0"/>
          <p:cNvSpPr>
            <a:spLocks/>
          </p:cNvSpPr>
          <p:nvPr/>
        </p:nvSpPr>
        <p:spPr bwMode="auto">
          <a:xfrm flipV="1">
            <a:off x="7108614" y="3396144"/>
            <a:ext cx="98178" cy="39527"/>
          </a:xfrm>
          <a:custGeom>
            <a:avLst/>
            <a:gdLst>
              <a:gd name="T0" fmla="*/ 0 w 135"/>
              <a:gd name="T1" fmla="*/ 0 h 53"/>
              <a:gd name="T2" fmla="*/ 11 w 135"/>
              <a:gd name="T3" fmla="*/ 4 h 53"/>
              <a:gd name="T4" fmla="*/ 28 w 135"/>
              <a:gd name="T5" fmla="*/ 11 h 53"/>
              <a:gd name="T6" fmla="*/ 45 w 135"/>
              <a:gd name="T7" fmla="*/ 17 h 53"/>
              <a:gd name="T8" fmla="*/ 63 w 135"/>
              <a:gd name="T9" fmla="*/ 24 h 53"/>
              <a:gd name="T10" fmla="*/ 80 w 135"/>
              <a:gd name="T11" fmla="*/ 31 h 53"/>
              <a:gd name="T12" fmla="*/ 97 w 135"/>
              <a:gd name="T13" fmla="*/ 38 h 53"/>
              <a:gd name="T14" fmla="*/ 114 w 135"/>
              <a:gd name="T15" fmla="*/ 44 h 53"/>
              <a:gd name="T16" fmla="*/ 132 w 135"/>
              <a:gd name="T17" fmla="*/ 51 h 53"/>
              <a:gd name="T18" fmla="*/ 135 w 135"/>
              <a:gd name="T1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3">
                <a:moveTo>
                  <a:pt x="0" y="0"/>
                </a:moveTo>
                <a:lnTo>
                  <a:pt x="11" y="4"/>
                </a:lnTo>
                <a:lnTo>
                  <a:pt x="28" y="11"/>
                </a:lnTo>
                <a:lnTo>
                  <a:pt x="45" y="17"/>
                </a:lnTo>
                <a:lnTo>
                  <a:pt x="63" y="24"/>
                </a:lnTo>
                <a:lnTo>
                  <a:pt x="80" y="31"/>
                </a:lnTo>
                <a:lnTo>
                  <a:pt x="97" y="38"/>
                </a:lnTo>
                <a:lnTo>
                  <a:pt x="114" y="44"/>
                </a:lnTo>
                <a:lnTo>
                  <a:pt x="132" y="51"/>
                </a:lnTo>
                <a:lnTo>
                  <a:pt x="135" y="5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1"/>
          <p:cNvSpPr>
            <a:spLocks/>
          </p:cNvSpPr>
          <p:nvPr/>
        </p:nvSpPr>
        <p:spPr bwMode="auto">
          <a:xfrm flipV="1">
            <a:off x="7247595" y="3342592"/>
            <a:ext cx="99453" cy="38251"/>
          </a:xfrm>
          <a:custGeom>
            <a:avLst/>
            <a:gdLst>
              <a:gd name="T0" fmla="*/ 0 w 135"/>
              <a:gd name="T1" fmla="*/ 0 h 53"/>
              <a:gd name="T2" fmla="*/ 10 w 135"/>
              <a:gd name="T3" fmla="*/ 4 h 53"/>
              <a:gd name="T4" fmla="*/ 28 w 135"/>
              <a:gd name="T5" fmla="*/ 11 h 53"/>
              <a:gd name="T6" fmla="*/ 45 w 135"/>
              <a:gd name="T7" fmla="*/ 17 h 53"/>
              <a:gd name="T8" fmla="*/ 62 w 135"/>
              <a:gd name="T9" fmla="*/ 24 h 53"/>
              <a:gd name="T10" fmla="*/ 79 w 135"/>
              <a:gd name="T11" fmla="*/ 31 h 53"/>
              <a:gd name="T12" fmla="*/ 97 w 135"/>
              <a:gd name="T13" fmla="*/ 37 h 53"/>
              <a:gd name="T14" fmla="*/ 114 w 135"/>
              <a:gd name="T15" fmla="*/ 44 h 53"/>
              <a:gd name="T16" fmla="*/ 131 w 135"/>
              <a:gd name="T17" fmla="*/ 51 h 53"/>
              <a:gd name="T18" fmla="*/ 135 w 135"/>
              <a:gd name="T1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3">
                <a:moveTo>
                  <a:pt x="0" y="0"/>
                </a:moveTo>
                <a:lnTo>
                  <a:pt x="10" y="4"/>
                </a:lnTo>
                <a:lnTo>
                  <a:pt x="28" y="11"/>
                </a:lnTo>
                <a:lnTo>
                  <a:pt x="45" y="17"/>
                </a:lnTo>
                <a:lnTo>
                  <a:pt x="62" y="24"/>
                </a:lnTo>
                <a:lnTo>
                  <a:pt x="79" y="31"/>
                </a:lnTo>
                <a:lnTo>
                  <a:pt x="97" y="37"/>
                </a:lnTo>
                <a:lnTo>
                  <a:pt x="114" y="44"/>
                </a:lnTo>
                <a:lnTo>
                  <a:pt x="131" y="51"/>
                </a:lnTo>
                <a:lnTo>
                  <a:pt x="135" y="53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2"/>
          <p:cNvSpPr>
            <a:spLocks/>
          </p:cNvSpPr>
          <p:nvPr/>
        </p:nvSpPr>
        <p:spPr bwMode="auto">
          <a:xfrm flipV="1">
            <a:off x="7387849" y="3289040"/>
            <a:ext cx="98178" cy="36977"/>
          </a:xfrm>
          <a:custGeom>
            <a:avLst/>
            <a:gdLst>
              <a:gd name="T0" fmla="*/ 0 w 135"/>
              <a:gd name="T1" fmla="*/ 0 h 52"/>
              <a:gd name="T2" fmla="*/ 10 w 135"/>
              <a:gd name="T3" fmla="*/ 4 h 52"/>
              <a:gd name="T4" fmla="*/ 27 w 135"/>
              <a:gd name="T5" fmla="*/ 10 h 52"/>
              <a:gd name="T6" fmla="*/ 45 w 135"/>
              <a:gd name="T7" fmla="*/ 17 h 52"/>
              <a:gd name="T8" fmla="*/ 62 w 135"/>
              <a:gd name="T9" fmla="*/ 24 h 52"/>
              <a:gd name="T10" fmla="*/ 79 w 135"/>
              <a:gd name="T11" fmla="*/ 30 h 52"/>
              <a:gd name="T12" fmla="*/ 96 w 135"/>
              <a:gd name="T13" fmla="*/ 37 h 52"/>
              <a:gd name="T14" fmla="*/ 113 w 135"/>
              <a:gd name="T15" fmla="*/ 44 h 52"/>
              <a:gd name="T16" fmla="*/ 131 w 135"/>
              <a:gd name="T17" fmla="*/ 50 h 52"/>
              <a:gd name="T18" fmla="*/ 135 w 135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2">
                <a:moveTo>
                  <a:pt x="0" y="0"/>
                </a:moveTo>
                <a:lnTo>
                  <a:pt x="10" y="4"/>
                </a:lnTo>
                <a:lnTo>
                  <a:pt x="27" y="10"/>
                </a:lnTo>
                <a:lnTo>
                  <a:pt x="45" y="17"/>
                </a:lnTo>
                <a:lnTo>
                  <a:pt x="62" y="24"/>
                </a:lnTo>
                <a:lnTo>
                  <a:pt x="79" y="30"/>
                </a:lnTo>
                <a:lnTo>
                  <a:pt x="96" y="37"/>
                </a:lnTo>
                <a:lnTo>
                  <a:pt x="113" y="44"/>
                </a:lnTo>
                <a:lnTo>
                  <a:pt x="131" y="50"/>
                </a:lnTo>
                <a:lnTo>
                  <a:pt x="135" y="5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3"/>
          <p:cNvSpPr>
            <a:spLocks/>
          </p:cNvSpPr>
          <p:nvPr/>
        </p:nvSpPr>
        <p:spPr bwMode="auto">
          <a:xfrm flipV="1">
            <a:off x="7526829" y="3234213"/>
            <a:ext cx="99453" cy="38251"/>
          </a:xfrm>
          <a:custGeom>
            <a:avLst/>
            <a:gdLst>
              <a:gd name="T0" fmla="*/ 0 w 135"/>
              <a:gd name="T1" fmla="*/ 0 h 52"/>
              <a:gd name="T2" fmla="*/ 10 w 135"/>
              <a:gd name="T3" fmla="*/ 3 h 52"/>
              <a:gd name="T4" fmla="*/ 27 w 135"/>
              <a:gd name="T5" fmla="*/ 9 h 52"/>
              <a:gd name="T6" fmla="*/ 44 w 135"/>
              <a:gd name="T7" fmla="*/ 16 h 52"/>
              <a:gd name="T8" fmla="*/ 61 w 135"/>
              <a:gd name="T9" fmla="*/ 23 h 52"/>
              <a:gd name="T10" fmla="*/ 79 w 135"/>
              <a:gd name="T11" fmla="*/ 29 h 52"/>
              <a:gd name="T12" fmla="*/ 96 w 135"/>
              <a:gd name="T13" fmla="*/ 36 h 52"/>
              <a:gd name="T14" fmla="*/ 113 w 135"/>
              <a:gd name="T15" fmla="*/ 43 h 52"/>
              <a:gd name="T16" fmla="*/ 130 w 135"/>
              <a:gd name="T17" fmla="*/ 49 h 52"/>
              <a:gd name="T18" fmla="*/ 135 w 135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2">
                <a:moveTo>
                  <a:pt x="0" y="0"/>
                </a:moveTo>
                <a:lnTo>
                  <a:pt x="10" y="3"/>
                </a:lnTo>
                <a:lnTo>
                  <a:pt x="27" y="9"/>
                </a:lnTo>
                <a:lnTo>
                  <a:pt x="44" y="16"/>
                </a:lnTo>
                <a:lnTo>
                  <a:pt x="61" y="23"/>
                </a:lnTo>
                <a:lnTo>
                  <a:pt x="79" y="29"/>
                </a:lnTo>
                <a:lnTo>
                  <a:pt x="96" y="36"/>
                </a:lnTo>
                <a:lnTo>
                  <a:pt x="113" y="43"/>
                </a:lnTo>
                <a:lnTo>
                  <a:pt x="130" y="49"/>
                </a:lnTo>
                <a:lnTo>
                  <a:pt x="135" y="5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4"/>
          <p:cNvSpPr>
            <a:spLocks/>
          </p:cNvSpPr>
          <p:nvPr/>
        </p:nvSpPr>
        <p:spPr bwMode="auto">
          <a:xfrm flipV="1">
            <a:off x="7665809" y="3180661"/>
            <a:ext cx="99453" cy="38251"/>
          </a:xfrm>
          <a:custGeom>
            <a:avLst/>
            <a:gdLst>
              <a:gd name="T0" fmla="*/ 0 w 135"/>
              <a:gd name="T1" fmla="*/ 0 h 52"/>
              <a:gd name="T2" fmla="*/ 9 w 135"/>
              <a:gd name="T3" fmla="*/ 3 h 52"/>
              <a:gd name="T4" fmla="*/ 26 w 135"/>
              <a:gd name="T5" fmla="*/ 9 h 52"/>
              <a:gd name="T6" fmla="*/ 44 w 135"/>
              <a:gd name="T7" fmla="*/ 16 h 52"/>
              <a:gd name="T8" fmla="*/ 61 w 135"/>
              <a:gd name="T9" fmla="*/ 23 h 52"/>
              <a:gd name="T10" fmla="*/ 78 w 135"/>
              <a:gd name="T11" fmla="*/ 29 h 52"/>
              <a:gd name="T12" fmla="*/ 95 w 135"/>
              <a:gd name="T13" fmla="*/ 36 h 52"/>
              <a:gd name="T14" fmla="*/ 113 w 135"/>
              <a:gd name="T15" fmla="*/ 42 h 52"/>
              <a:gd name="T16" fmla="*/ 130 w 135"/>
              <a:gd name="T17" fmla="*/ 49 h 52"/>
              <a:gd name="T18" fmla="*/ 135 w 135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2">
                <a:moveTo>
                  <a:pt x="0" y="0"/>
                </a:moveTo>
                <a:lnTo>
                  <a:pt x="9" y="3"/>
                </a:lnTo>
                <a:lnTo>
                  <a:pt x="26" y="9"/>
                </a:lnTo>
                <a:lnTo>
                  <a:pt x="44" y="16"/>
                </a:lnTo>
                <a:lnTo>
                  <a:pt x="61" y="23"/>
                </a:lnTo>
                <a:lnTo>
                  <a:pt x="78" y="29"/>
                </a:lnTo>
                <a:lnTo>
                  <a:pt x="95" y="36"/>
                </a:lnTo>
                <a:lnTo>
                  <a:pt x="113" y="42"/>
                </a:lnTo>
                <a:lnTo>
                  <a:pt x="130" y="49"/>
                </a:lnTo>
                <a:lnTo>
                  <a:pt x="135" y="5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5"/>
          <p:cNvSpPr>
            <a:spLocks/>
          </p:cNvSpPr>
          <p:nvPr/>
        </p:nvSpPr>
        <p:spPr bwMode="auto">
          <a:xfrm flipV="1">
            <a:off x="7806064" y="3127109"/>
            <a:ext cx="99453" cy="38251"/>
          </a:xfrm>
          <a:custGeom>
            <a:avLst/>
            <a:gdLst>
              <a:gd name="T0" fmla="*/ 0 w 135"/>
              <a:gd name="T1" fmla="*/ 0 h 52"/>
              <a:gd name="T2" fmla="*/ 9 w 135"/>
              <a:gd name="T3" fmla="*/ 3 h 52"/>
              <a:gd name="T4" fmla="*/ 26 w 135"/>
              <a:gd name="T5" fmla="*/ 10 h 52"/>
              <a:gd name="T6" fmla="*/ 43 w 135"/>
              <a:gd name="T7" fmla="*/ 17 h 52"/>
              <a:gd name="T8" fmla="*/ 60 w 135"/>
              <a:gd name="T9" fmla="*/ 23 h 52"/>
              <a:gd name="T10" fmla="*/ 78 w 135"/>
              <a:gd name="T11" fmla="*/ 30 h 52"/>
              <a:gd name="T12" fmla="*/ 95 w 135"/>
              <a:gd name="T13" fmla="*/ 36 h 52"/>
              <a:gd name="T14" fmla="*/ 112 w 135"/>
              <a:gd name="T15" fmla="*/ 43 h 52"/>
              <a:gd name="T16" fmla="*/ 129 w 135"/>
              <a:gd name="T17" fmla="*/ 50 h 52"/>
              <a:gd name="T18" fmla="*/ 135 w 135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2">
                <a:moveTo>
                  <a:pt x="0" y="0"/>
                </a:moveTo>
                <a:lnTo>
                  <a:pt x="9" y="3"/>
                </a:lnTo>
                <a:lnTo>
                  <a:pt x="26" y="10"/>
                </a:lnTo>
                <a:lnTo>
                  <a:pt x="43" y="17"/>
                </a:lnTo>
                <a:lnTo>
                  <a:pt x="60" y="23"/>
                </a:lnTo>
                <a:lnTo>
                  <a:pt x="78" y="30"/>
                </a:lnTo>
                <a:lnTo>
                  <a:pt x="95" y="36"/>
                </a:lnTo>
                <a:lnTo>
                  <a:pt x="112" y="43"/>
                </a:lnTo>
                <a:lnTo>
                  <a:pt x="129" y="50"/>
                </a:lnTo>
                <a:lnTo>
                  <a:pt x="135" y="5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6"/>
          <p:cNvSpPr>
            <a:spLocks/>
          </p:cNvSpPr>
          <p:nvPr/>
        </p:nvSpPr>
        <p:spPr bwMode="auto">
          <a:xfrm flipV="1">
            <a:off x="7945043" y="3073558"/>
            <a:ext cx="99453" cy="38251"/>
          </a:xfrm>
          <a:custGeom>
            <a:avLst/>
            <a:gdLst>
              <a:gd name="T0" fmla="*/ 0 w 135"/>
              <a:gd name="T1" fmla="*/ 0 h 52"/>
              <a:gd name="T2" fmla="*/ 8 w 135"/>
              <a:gd name="T3" fmla="*/ 3 h 52"/>
              <a:gd name="T4" fmla="*/ 26 w 135"/>
              <a:gd name="T5" fmla="*/ 9 h 52"/>
              <a:gd name="T6" fmla="*/ 43 w 135"/>
              <a:gd name="T7" fmla="*/ 16 h 52"/>
              <a:gd name="T8" fmla="*/ 60 w 135"/>
              <a:gd name="T9" fmla="*/ 23 h 52"/>
              <a:gd name="T10" fmla="*/ 77 w 135"/>
              <a:gd name="T11" fmla="*/ 29 h 52"/>
              <a:gd name="T12" fmla="*/ 94 w 135"/>
              <a:gd name="T13" fmla="*/ 36 h 52"/>
              <a:gd name="T14" fmla="*/ 112 w 135"/>
              <a:gd name="T15" fmla="*/ 42 h 52"/>
              <a:gd name="T16" fmla="*/ 129 w 135"/>
              <a:gd name="T17" fmla="*/ 49 h 52"/>
              <a:gd name="T18" fmla="*/ 135 w 135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2">
                <a:moveTo>
                  <a:pt x="0" y="0"/>
                </a:moveTo>
                <a:lnTo>
                  <a:pt x="8" y="3"/>
                </a:lnTo>
                <a:lnTo>
                  <a:pt x="26" y="9"/>
                </a:lnTo>
                <a:lnTo>
                  <a:pt x="43" y="16"/>
                </a:lnTo>
                <a:lnTo>
                  <a:pt x="60" y="23"/>
                </a:lnTo>
                <a:lnTo>
                  <a:pt x="77" y="29"/>
                </a:lnTo>
                <a:lnTo>
                  <a:pt x="94" y="36"/>
                </a:lnTo>
                <a:lnTo>
                  <a:pt x="112" y="42"/>
                </a:lnTo>
                <a:lnTo>
                  <a:pt x="129" y="49"/>
                </a:lnTo>
                <a:lnTo>
                  <a:pt x="135" y="52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7"/>
          <p:cNvSpPr>
            <a:spLocks/>
          </p:cNvSpPr>
          <p:nvPr/>
        </p:nvSpPr>
        <p:spPr bwMode="auto">
          <a:xfrm flipV="1">
            <a:off x="8085298" y="3021281"/>
            <a:ext cx="99453" cy="36977"/>
          </a:xfrm>
          <a:custGeom>
            <a:avLst/>
            <a:gdLst>
              <a:gd name="T0" fmla="*/ 0 w 135"/>
              <a:gd name="T1" fmla="*/ 0 h 51"/>
              <a:gd name="T2" fmla="*/ 8 w 135"/>
              <a:gd name="T3" fmla="*/ 2 h 51"/>
              <a:gd name="T4" fmla="*/ 25 w 135"/>
              <a:gd name="T5" fmla="*/ 9 h 51"/>
              <a:gd name="T6" fmla="*/ 42 w 135"/>
              <a:gd name="T7" fmla="*/ 15 h 51"/>
              <a:gd name="T8" fmla="*/ 60 w 135"/>
              <a:gd name="T9" fmla="*/ 22 h 51"/>
              <a:gd name="T10" fmla="*/ 77 w 135"/>
              <a:gd name="T11" fmla="*/ 28 h 51"/>
              <a:gd name="T12" fmla="*/ 94 w 135"/>
              <a:gd name="T13" fmla="*/ 35 h 51"/>
              <a:gd name="T14" fmla="*/ 111 w 135"/>
              <a:gd name="T15" fmla="*/ 41 h 51"/>
              <a:gd name="T16" fmla="*/ 129 w 135"/>
              <a:gd name="T17" fmla="*/ 48 h 51"/>
              <a:gd name="T18" fmla="*/ 135 w 135"/>
              <a:gd name="T1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" h="51">
                <a:moveTo>
                  <a:pt x="0" y="0"/>
                </a:moveTo>
                <a:lnTo>
                  <a:pt x="8" y="2"/>
                </a:lnTo>
                <a:lnTo>
                  <a:pt x="25" y="9"/>
                </a:lnTo>
                <a:lnTo>
                  <a:pt x="42" y="15"/>
                </a:lnTo>
                <a:lnTo>
                  <a:pt x="60" y="22"/>
                </a:lnTo>
                <a:lnTo>
                  <a:pt x="77" y="28"/>
                </a:lnTo>
                <a:lnTo>
                  <a:pt x="94" y="35"/>
                </a:lnTo>
                <a:lnTo>
                  <a:pt x="111" y="41"/>
                </a:lnTo>
                <a:lnTo>
                  <a:pt x="129" y="48"/>
                </a:lnTo>
                <a:lnTo>
                  <a:pt x="135" y="51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8"/>
          <p:cNvSpPr>
            <a:spLocks/>
          </p:cNvSpPr>
          <p:nvPr/>
        </p:nvSpPr>
        <p:spPr bwMode="auto">
          <a:xfrm flipV="1">
            <a:off x="8224278" y="2994505"/>
            <a:ext cx="30601" cy="11476"/>
          </a:xfrm>
          <a:custGeom>
            <a:avLst/>
            <a:gdLst>
              <a:gd name="T0" fmla="*/ 0 w 42"/>
              <a:gd name="T1" fmla="*/ 0 h 15"/>
              <a:gd name="T2" fmla="*/ 7 w 42"/>
              <a:gd name="T3" fmla="*/ 2 h 15"/>
              <a:gd name="T4" fmla="*/ 25 w 42"/>
              <a:gd name="T5" fmla="*/ 9 h 15"/>
              <a:gd name="T6" fmla="*/ 42 w 42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" h="15">
                <a:moveTo>
                  <a:pt x="0" y="0"/>
                </a:moveTo>
                <a:lnTo>
                  <a:pt x="7" y="2"/>
                </a:lnTo>
                <a:lnTo>
                  <a:pt x="25" y="9"/>
                </a:lnTo>
                <a:lnTo>
                  <a:pt x="42" y="15"/>
                </a:lnTo>
              </a:path>
            </a:pathLst>
          </a:cu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Oval 89"/>
          <p:cNvSpPr>
            <a:spLocks noChangeArrowheads="1"/>
          </p:cNvSpPr>
          <p:nvPr/>
        </p:nvSpPr>
        <p:spPr bwMode="auto">
          <a:xfrm>
            <a:off x="4988217" y="4112719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Oval 90"/>
          <p:cNvSpPr>
            <a:spLocks noChangeArrowheads="1"/>
          </p:cNvSpPr>
          <p:nvPr/>
        </p:nvSpPr>
        <p:spPr bwMode="auto">
          <a:xfrm>
            <a:off x="5445957" y="4017090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Oval 91"/>
          <p:cNvSpPr>
            <a:spLocks noChangeArrowheads="1"/>
          </p:cNvSpPr>
          <p:nvPr/>
        </p:nvSpPr>
        <p:spPr bwMode="auto">
          <a:xfrm>
            <a:off x="5545411" y="4077017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Oval 92"/>
          <p:cNvSpPr>
            <a:spLocks noChangeArrowheads="1"/>
          </p:cNvSpPr>
          <p:nvPr/>
        </p:nvSpPr>
        <p:spPr bwMode="auto">
          <a:xfrm>
            <a:off x="6655974" y="4051517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Oval 93"/>
          <p:cNvSpPr>
            <a:spLocks noChangeArrowheads="1"/>
          </p:cNvSpPr>
          <p:nvPr/>
        </p:nvSpPr>
        <p:spPr bwMode="auto">
          <a:xfrm>
            <a:off x="5415356" y="4069367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Oval 94"/>
          <p:cNvSpPr>
            <a:spLocks noChangeArrowheads="1"/>
          </p:cNvSpPr>
          <p:nvPr/>
        </p:nvSpPr>
        <p:spPr bwMode="auto">
          <a:xfrm>
            <a:off x="5567087" y="4052791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Oval 95"/>
          <p:cNvSpPr>
            <a:spLocks noChangeArrowheads="1"/>
          </p:cNvSpPr>
          <p:nvPr/>
        </p:nvSpPr>
        <p:spPr bwMode="auto">
          <a:xfrm>
            <a:off x="5156523" y="4006890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Oval 96"/>
          <p:cNvSpPr>
            <a:spLocks noChangeArrowheads="1"/>
          </p:cNvSpPr>
          <p:nvPr/>
        </p:nvSpPr>
        <p:spPr bwMode="auto">
          <a:xfrm>
            <a:off x="5751968" y="4116543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Oval 97"/>
          <p:cNvSpPr>
            <a:spLocks noChangeArrowheads="1"/>
          </p:cNvSpPr>
          <p:nvPr/>
        </p:nvSpPr>
        <p:spPr bwMode="auto">
          <a:xfrm>
            <a:off x="5199874" y="4045141"/>
            <a:ext cx="53552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Oval 98"/>
          <p:cNvSpPr>
            <a:spLocks noChangeArrowheads="1"/>
          </p:cNvSpPr>
          <p:nvPr/>
        </p:nvSpPr>
        <p:spPr bwMode="auto">
          <a:xfrm>
            <a:off x="5234300" y="4112719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Oval 99"/>
          <p:cNvSpPr>
            <a:spLocks noChangeArrowheads="1"/>
          </p:cNvSpPr>
          <p:nvPr/>
        </p:nvSpPr>
        <p:spPr bwMode="auto">
          <a:xfrm>
            <a:off x="5661440" y="3945688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Oval 100"/>
          <p:cNvSpPr>
            <a:spLocks noChangeArrowheads="1"/>
          </p:cNvSpPr>
          <p:nvPr/>
        </p:nvSpPr>
        <p:spPr bwMode="auto">
          <a:xfrm>
            <a:off x="5445957" y="4079568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101"/>
          <p:cNvSpPr>
            <a:spLocks noChangeArrowheads="1"/>
          </p:cNvSpPr>
          <p:nvPr/>
        </p:nvSpPr>
        <p:spPr bwMode="auto">
          <a:xfrm>
            <a:off x="5048143" y="4070642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102"/>
          <p:cNvSpPr>
            <a:spLocks noChangeArrowheads="1"/>
          </p:cNvSpPr>
          <p:nvPr/>
        </p:nvSpPr>
        <p:spPr bwMode="auto">
          <a:xfrm>
            <a:off x="5281477" y="4106343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103"/>
          <p:cNvSpPr>
            <a:spLocks noChangeArrowheads="1"/>
          </p:cNvSpPr>
          <p:nvPr/>
        </p:nvSpPr>
        <p:spPr bwMode="auto">
          <a:xfrm>
            <a:off x="5109346" y="4043866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Oval 104"/>
          <p:cNvSpPr>
            <a:spLocks noChangeArrowheads="1"/>
          </p:cNvSpPr>
          <p:nvPr/>
        </p:nvSpPr>
        <p:spPr bwMode="auto">
          <a:xfrm>
            <a:off x="5389855" y="4128019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105"/>
          <p:cNvSpPr>
            <a:spLocks noChangeArrowheads="1"/>
          </p:cNvSpPr>
          <p:nvPr/>
        </p:nvSpPr>
        <p:spPr bwMode="auto">
          <a:xfrm>
            <a:off x="6227559" y="3927837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Oval 106"/>
          <p:cNvSpPr>
            <a:spLocks noChangeArrowheads="1"/>
          </p:cNvSpPr>
          <p:nvPr/>
        </p:nvSpPr>
        <p:spPr bwMode="auto">
          <a:xfrm>
            <a:off x="6940309" y="2925652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107"/>
          <p:cNvSpPr>
            <a:spLocks noChangeArrowheads="1"/>
          </p:cNvSpPr>
          <p:nvPr/>
        </p:nvSpPr>
        <p:spPr bwMode="auto">
          <a:xfrm>
            <a:off x="6764353" y="3709805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Oval 108"/>
          <p:cNvSpPr>
            <a:spLocks noChangeArrowheads="1"/>
          </p:cNvSpPr>
          <p:nvPr/>
        </p:nvSpPr>
        <p:spPr bwMode="auto">
          <a:xfrm>
            <a:off x="6706976" y="3175561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Oval 109"/>
          <p:cNvSpPr>
            <a:spLocks noChangeArrowheads="1"/>
          </p:cNvSpPr>
          <p:nvPr/>
        </p:nvSpPr>
        <p:spPr bwMode="auto">
          <a:xfrm>
            <a:off x="8228103" y="2253705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Oval 110"/>
          <p:cNvSpPr>
            <a:spLocks noChangeArrowheads="1"/>
          </p:cNvSpPr>
          <p:nvPr/>
        </p:nvSpPr>
        <p:spPr bwMode="auto">
          <a:xfrm>
            <a:off x="5173098" y="4059167"/>
            <a:ext cx="54826" cy="54827"/>
          </a:xfrm>
          <a:prstGeom prst="ellipse">
            <a:avLst/>
          </a:prstGeom>
          <a:solidFill>
            <a:srgbClr val="000000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3817358" y="3161224"/>
            <a:ext cx="1152566" cy="2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TSAb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(% control)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425906" y="4943503"/>
            <a:ext cx="2087287" cy="2224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TBI (% inhibition of TSH binding)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091129" y="2068823"/>
            <a:ext cx="0" cy="25704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Line 20"/>
          <p:cNvSpPr>
            <a:spLocks noChangeShapeType="1"/>
          </p:cNvSpPr>
          <p:nvPr/>
        </p:nvSpPr>
        <p:spPr bwMode="auto">
          <a:xfrm>
            <a:off x="4866574" y="3913681"/>
            <a:ext cx="3672126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1664" y="2103485"/>
            <a:ext cx="35878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Regression of TBI (% inhibition of TSH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binding ) versus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TSAb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(% control).  Dotted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lines indicate “cut-off” points for TBI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TSAb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patterned area shows that sera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negative for TBI also lack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TSAb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activity.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not previously published as a regression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 Lo-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expressor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NOD.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H2</a:t>
            </a:r>
            <a:r>
              <a:rPr lang="en-US" sz="1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h4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mice reported in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Rapoport B, Aliesky HA, Banuelos B, Chen CR,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McLachlan SM. A unique mouse strain that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develops spontaneous, iodine-accelerated,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pathogenic antibodies to the human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thyro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Trophin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receptor.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J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Immunol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2015;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194: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4154-61.-61. </a:t>
            </a:r>
          </a:p>
        </p:txBody>
      </p:sp>
    </p:spTree>
    <p:extLst>
      <p:ext uri="{BB962C8B-B14F-4D97-AF65-F5344CB8AC3E}">
        <p14:creationId xmlns:p14="http://schemas.microsoft.com/office/powerpoint/2010/main" val="1134413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334</Words>
  <Application>Microsoft Office PowerPoint</Application>
  <PresentationFormat>On-screen Show (4:3)</PresentationFormat>
  <Paragraphs>81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CSHS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McLachlan, Sandra</dc:creator>
  <cp:lastModifiedBy>McLachlan, Sandra</cp:lastModifiedBy>
  <cp:revision>117</cp:revision>
  <cp:lastPrinted>2016-06-28T19:06:14Z</cp:lastPrinted>
  <dcterms:created xsi:type="dcterms:W3CDTF">2015-11-24T22:05:42Z</dcterms:created>
  <dcterms:modified xsi:type="dcterms:W3CDTF">2017-01-03T17:57:13Z</dcterms:modified>
</cp:coreProperties>
</file>