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AE0B1-2391-42C3-9549-2E8B5D30D84A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A28E3-95DD-4E33-830A-5FB30CEF5A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09600" y="304800"/>
            <a:ext cx="7203478" cy="4940421"/>
            <a:chOff x="609600" y="506510"/>
            <a:chExt cx="7203478" cy="4940421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 flipH="1">
              <a:off x="2793903" y="1497013"/>
              <a:ext cx="112713" cy="123825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2225393" y="761815"/>
              <a:ext cx="51328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400" dirty="0" smtClean="0">
                  <a:latin typeface="Arial" charset="0"/>
                </a:rPr>
                <a:t>GOI</a:t>
              </a:r>
              <a:endParaRPr lang="en-US" sz="1400" dirty="0">
                <a:latin typeface="Arial" charset="0"/>
              </a:endParaRPr>
            </a:p>
          </p:txBody>
        </p:sp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2228753" y="1506538"/>
              <a:ext cx="852488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sz="1400">
                  <a:latin typeface="Arial" charset="0"/>
                </a:rPr>
                <a:t>Plasmid</a:t>
              </a:r>
            </a:p>
          </p:txBody>
        </p:sp>
        <p:sp>
          <p:nvSpPr>
            <p:cNvPr id="8" name="Line 14"/>
            <p:cNvSpPr>
              <a:spLocks noChangeShapeType="1"/>
            </p:cNvSpPr>
            <p:nvPr/>
          </p:nvSpPr>
          <p:spPr bwMode="auto">
            <a:xfrm flipH="1">
              <a:off x="3894601" y="1426135"/>
              <a:ext cx="8048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>
              <a:off x="3906833" y="1426134"/>
              <a:ext cx="0" cy="5486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6"/>
            <p:cNvSpPr>
              <a:spLocks noChangeShapeType="1"/>
            </p:cNvSpPr>
            <p:nvPr/>
          </p:nvSpPr>
          <p:spPr bwMode="auto">
            <a:xfrm>
              <a:off x="3940078" y="1981200"/>
              <a:ext cx="2384425" cy="17462"/>
            </a:xfrm>
            <a:prstGeom prst="line">
              <a:avLst/>
            </a:prstGeom>
            <a:noFill/>
            <a:ln w="12700">
              <a:solidFill>
                <a:srgbClr val="080808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4397278" y="1752600"/>
              <a:ext cx="1585912" cy="430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200" dirty="0" smtClean="0">
                  <a:latin typeface="Arial" charset="0"/>
                </a:rPr>
                <a:t>pHD22Y/</a:t>
              </a:r>
              <a:r>
                <a:rPr lang="en-US" sz="1200" i="1" dirty="0" smtClean="0">
                  <a:latin typeface="Arial" charset="0"/>
                </a:rPr>
                <a:t>GOI</a:t>
              </a:r>
              <a:r>
                <a:rPr lang="en-US" sz="1200" dirty="0" smtClean="0">
                  <a:latin typeface="Arial" charset="0"/>
                </a:rPr>
                <a:t>-GFP </a:t>
              </a:r>
              <a:endParaRPr lang="en-US" sz="1200" dirty="0">
                <a:latin typeface="Arial" charset="0"/>
              </a:endParaRPr>
            </a:p>
            <a:p>
              <a:pPr algn="ctr" eaLnBrk="1" hangingPunct="1"/>
              <a:endParaRPr lang="en-US" sz="1000" dirty="0">
                <a:latin typeface="Arial" charset="0"/>
              </a:endParaRPr>
            </a:p>
          </p:txBody>
        </p:sp>
        <p:sp>
          <p:nvSpPr>
            <p:cNvPr id="12" name="Line 18"/>
            <p:cNvSpPr>
              <a:spLocks noChangeShapeType="1"/>
            </p:cNvSpPr>
            <p:nvPr/>
          </p:nvSpPr>
          <p:spPr bwMode="auto">
            <a:xfrm flipV="1">
              <a:off x="5164041" y="1073150"/>
              <a:ext cx="285750" cy="2333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>
              <a:off x="5160866" y="1073150"/>
              <a:ext cx="285750" cy="2333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4541735" y="1335272"/>
              <a:ext cx="548640" cy="1828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>
                <a:latin typeface="Arial" charset="0"/>
              </a:endParaRPr>
            </a:p>
          </p:txBody>
        </p:sp>
        <p:sp>
          <p:nvSpPr>
            <p:cNvPr id="15" name="Text Box 21"/>
            <p:cNvSpPr txBox="1">
              <a:spLocks noChangeArrowheads="1"/>
            </p:cNvSpPr>
            <p:nvPr/>
          </p:nvSpPr>
          <p:spPr bwMode="auto">
            <a:xfrm>
              <a:off x="4543698" y="1306045"/>
              <a:ext cx="612775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sz="1000" dirty="0" err="1">
                  <a:latin typeface="Arial" charset="0"/>
                </a:rPr>
                <a:t>hDHFR</a:t>
              </a:r>
              <a:endParaRPr lang="en-US" sz="1000" dirty="0">
                <a:latin typeface="Arial" charset="0"/>
              </a:endParaRPr>
            </a:p>
          </p:txBody>
        </p:sp>
        <p:sp>
          <p:nvSpPr>
            <p:cNvPr id="16" name="Line 54"/>
            <p:cNvSpPr>
              <a:spLocks noChangeShapeType="1"/>
            </p:cNvSpPr>
            <p:nvPr/>
          </p:nvSpPr>
          <p:spPr bwMode="auto">
            <a:xfrm>
              <a:off x="6483813" y="1426135"/>
              <a:ext cx="0" cy="506413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55"/>
            <p:cNvSpPr>
              <a:spLocks noChangeShapeType="1"/>
            </p:cNvSpPr>
            <p:nvPr/>
          </p:nvSpPr>
          <p:spPr bwMode="auto">
            <a:xfrm>
              <a:off x="6320861" y="1443598"/>
              <a:ext cx="0" cy="5486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57" descr="5%"/>
            <p:cNvSpPr>
              <a:spLocks noChangeArrowheads="1"/>
            </p:cNvSpPr>
            <p:nvPr/>
          </p:nvSpPr>
          <p:spPr bwMode="auto">
            <a:xfrm>
              <a:off x="5482661" y="1335272"/>
              <a:ext cx="379412" cy="18288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>
                <a:latin typeface="Arial" charset="0"/>
              </a:endParaRPr>
            </a:p>
          </p:txBody>
        </p:sp>
        <p:sp>
          <p:nvSpPr>
            <p:cNvPr id="19" name="Text Box 58"/>
            <p:cNvSpPr txBox="1">
              <a:spLocks noChangeArrowheads="1"/>
            </p:cNvSpPr>
            <p:nvPr/>
          </p:nvSpPr>
          <p:spPr bwMode="auto">
            <a:xfrm>
              <a:off x="5455113" y="1304365"/>
              <a:ext cx="578877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000" dirty="0" smtClean="0">
                  <a:latin typeface="Arial" charset="0"/>
                </a:rPr>
                <a:t>GFP</a:t>
              </a:r>
              <a:endParaRPr lang="en-US" sz="1000" dirty="0">
                <a:latin typeface="Arial" charset="0"/>
              </a:endParaRPr>
            </a:p>
          </p:txBody>
        </p:sp>
        <p:sp>
          <p:nvSpPr>
            <p:cNvPr id="20" name="Text Box 60"/>
            <p:cNvSpPr txBox="1">
              <a:spLocks noChangeArrowheads="1"/>
            </p:cNvSpPr>
            <p:nvPr/>
          </p:nvSpPr>
          <p:spPr bwMode="auto">
            <a:xfrm>
              <a:off x="5786807" y="1143000"/>
              <a:ext cx="770965" cy="261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100" dirty="0" err="1">
                  <a:latin typeface="Arial" charset="0"/>
                </a:rPr>
                <a:t>p</a:t>
              </a:r>
              <a:r>
                <a:rPr lang="en-US" sz="1100" dirty="0" err="1" smtClean="0">
                  <a:latin typeface="Arial" charset="0"/>
                </a:rPr>
                <a:t>DT</a:t>
              </a:r>
              <a:endParaRPr lang="en-US" sz="1100" dirty="0">
                <a:latin typeface="Arial" charset="0"/>
              </a:endParaRPr>
            </a:p>
          </p:txBody>
        </p:sp>
        <p:sp>
          <p:nvSpPr>
            <p:cNvPr id="21" name="Rectangle 61" descr="Dark upward diagonal"/>
            <p:cNvSpPr>
              <a:spLocks noChangeArrowheads="1"/>
            </p:cNvSpPr>
            <p:nvPr/>
          </p:nvSpPr>
          <p:spPr bwMode="auto">
            <a:xfrm>
              <a:off x="3022713" y="2554945"/>
              <a:ext cx="1096962" cy="182880"/>
            </a:xfrm>
            <a:prstGeom prst="rect">
              <a:avLst/>
            </a:prstGeom>
            <a:pattFill prst="dkUpDiag">
              <a:fgClr>
                <a:srgbClr val="080808"/>
              </a:fgClr>
              <a:bgClr>
                <a:srgbClr val="FFFFFF"/>
              </a:bgClr>
            </a:pattFill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>
                <a:latin typeface="Arial" charset="0"/>
              </a:endParaRPr>
            </a:p>
          </p:txBody>
        </p:sp>
        <p:sp>
          <p:nvSpPr>
            <p:cNvPr id="22" name="Rectangle 62"/>
            <p:cNvSpPr>
              <a:spLocks noChangeArrowheads="1"/>
            </p:cNvSpPr>
            <p:nvPr/>
          </p:nvSpPr>
          <p:spPr bwMode="auto">
            <a:xfrm>
              <a:off x="4091100" y="2554945"/>
              <a:ext cx="384175" cy="182880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63"/>
            <p:cNvSpPr>
              <a:spLocks noChangeShapeType="1"/>
            </p:cNvSpPr>
            <p:nvPr/>
          </p:nvSpPr>
          <p:spPr bwMode="auto">
            <a:xfrm>
              <a:off x="2832213" y="2560638"/>
              <a:ext cx="0" cy="84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64"/>
            <p:cNvSpPr>
              <a:spLocks noChangeShapeType="1"/>
            </p:cNvSpPr>
            <p:nvPr/>
          </p:nvSpPr>
          <p:spPr bwMode="auto">
            <a:xfrm>
              <a:off x="2832213" y="2560638"/>
              <a:ext cx="1238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65"/>
            <p:cNvSpPr>
              <a:spLocks noChangeShapeType="1"/>
            </p:cNvSpPr>
            <p:nvPr/>
          </p:nvSpPr>
          <p:spPr bwMode="auto">
            <a:xfrm>
              <a:off x="2498838" y="2649538"/>
              <a:ext cx="512762" cy="31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66"/>
            <p:cNvSpPr>
              <a:spLocks noChangeShapeType="1"/>
            </p:cNvSpPr>
            <p:nvPr/>
          </p:nvSpPr>
          <p:spPr bwMode="auto">
            <a:xfrm>
              <a:off x="2172373" y="2649538"/>
              <a:ext cx="277812" cy="31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67"/>
            <p:cNvSpPr>
              <a:spLocks noChangeShapeType="1"/>
            </p:cNvSpPr>
            <p:nvPr/>
          </p:nvSpPr>
          <p:spPr bwMode="auto">
            <a:xfrm flipH="1">
              <a:off x="2459150" y="2603500"/>
              <a:ext cx="92075" cy="87313"/>
            </a:xfrm>
            <a:prstGeom prst="line">
              <a:avLst/>
            </a:prstGeom>
            <a:noFill/>
            <a:ln w="12700">
              <a:solidFill>
                <a:srgbClr val="08080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68"/>
            <p:cNvSpPr>
              <a:spLocks noChangeShapeType="1"/>
            </p:cNvSpPr>
            <p:nvPr/>
          </p:nvSpPr>
          <p:spPr bwMode="auto">
            <a:xfrm flipH="1">
              <a:off x="2411525" y="2603500"/>
              <a:ext cx="93663" cy="87313"/>
            </a:xfrm>
            <a:prstGeom prst="line">
              <a:avLst/>
            </a:prstGeom>
            <a:noFill/>
            <a:ln w="12700">
              <a:solidFill>
                <a:srgbClr val="08080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Rectangle 77" descr="5%"/>
            <p:cNvSpPr>
              <a:spLocks noChangeArrowheads="1"/>
            </p:cNvSpPr>
            <p:nvPr/>
          </p:nvSpPr>
          <p:spPr bwMode="auto">
            <a:xfrm>
              <a:off x="4482184" y="2554945"/>
              <a:ext cx="384048" cy="18288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>
                <a:latin typeface="Arial" charset="0"/>
              </a:endParaRPr>
            </a:p>
          </p:txBody>
        </p:sp>
        <p:sp>
          <p:nvSpPr>
            <p:cNvPr id="30" name="Text Box 78"/>
            <p:cNvSpPr txBox="1">
              <a:spLocks noChangeArrowheads="1"/>
            </p:cNvSpPr>
            <p:nvPr/>
          </p:nvSpPr>
          <p:spPr bwMode="auto">
            <a:xfrm>
              <a:off x="4460710" y="2523565"/>
              <a:ext cx="447558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000" dirty="0" smtClean="0">
                  <a:latin typeface="Arial" charset="0"/>
                </a:rPr>
                <a:t>GFP</a:t>
              </a:r>
              <a:endParaRPr lang="en-US" sz="1000" dirty="0">
                <a:latin typeface="Arial" charset="0"/>
              </a:endParaRPr>
            </a:p>
          </p:txBody>
        </p:sp>
        <p:sp>
          <p:nvSpPr>
            <p:cNvPr id="31" name="Line 80"/>
            <p:cNvSpPr>
              <a:spLocks noChangeShapeType="1"/>
            </p:cNvSpPr>
            <p:nvPr/>
          </p:nvSpPr>
          <p:spPr bwMode="auto">
            <a:xfrm flipH="1">
              <a:off x="5570441" y="2646363"/>
              <a:ext cx="4413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88"/>
            <p:cNvSpPr>
              <a:spLocks noChangeShapeType="1"/>
            </p:cNvSpPr>
            <p:nvPr/>
          </p:nvSpPr>
          <p:spPr bwMode="auto">
            <a:xfrm>
              <a:off x="6589713" y="2636838"/>
              <a:ext cx="32543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" name="Group 89"/>
            <p:cNvGrpSpPr>
              <a:grpSpLocks/>
            </p:cNvGrpSpPr>
            <p:nvPr/>
          </p:nvGrpSpPr>
          <p:grpSpPr bwMode="auto">
            <a:xfrm>
              <a:off x="6864351" y="2592388"/>
              <a:ext cx="141287" cy="85725"/>
              <a:chOff x="3956" y="1330"/>
              <a:chExt cx="119" cy="67"/>
            </a:xfrm>
          </p:grpSpPr>
          <p:sp>
            <p:nvSpPr>
              <p:cNvPr id="82" name="Line 90"/>
              <p:cNvSpPr>
                <a:spLocks noChangeShapeType="1"/>
              </p:cNvSpPr>
              <p:nvPr/>
            </p:nvSpPr>
            <p:spPr bwMode="auto">
              <a:xfrm flipH="1">
                <a:off x="3997" y="1330"/>
                <a:ext cx="78" cy="67"/>
              </a:xfrm>
              <a:prstGeom prst="line">
                <a:avLst/>
              </a:prstGeom>
              <a:noFill/>
              <a:ln w="12700">
                <a:solidFill>
                  <a:srgbClr val="080808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Line 91"/>
              <p:cNvSpPr>
                <a:spLocks noChangeShapeType="1"/>
              </p:cNvSpPr>
              <p:nvPr/>
            </p:nvSpPr>
            <p:spPr bwMode="auto">
              <a:xfrm flipH="1">
                <a:off x="3956" y="1330"/>
                <a:ext cx="79" cy="67"/>
              </a:xfrm>
              <a:prstGeom prst="line">
                <a:avLst/>
              </a:prstGeom>
              <a:noFill/>
              <a:ln w="12700">
                <a:solidFill>
                  <a:srgbClr val="080808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4" name="Group 93"/>
            <p:cNvGrpSpPr>
              <a:grpSpLocks/>
            </p:cNvGrpSpPr>
            <p:nvPr/>
          </p:nvGrpSpPr>
          <p:grpSpPr bwMode="auto">
            <a:xfrm>
              <a:off x="5310091" y="2597150"/>
              <a:ext cx="141287" cy="85725"/>
              <a:chOff x="3956" y="1330"/>
              <a:chExt cx="119" cy="67"/>
            </a:xfrm>
          </p:grpSpPr>
          <p:sp>
            <p:nvSpPr>
              <p:cNvPr id="80" name="Line 94"/>
              <p:cNvSpPr>
                <a:spLocks noChangeShapeType="1"/>
              </p:cNvSpPr>
              <p:nvPr/>
            </p:nvSpPr>
            <p:spPr bwMode="auto">
              <a:xfrm flipH="1">
                <a:off x="3997" y="1330"/>
                <a:ext cx="78" cy="67"/>
              </a:xfrm>
              <a:prstGeom prst="line">
                <a:avLst/>
              </a:prstGeom>
              <a:noFill/>
              <a:ln w="12700">
                <a:solidFill>
                  <a:srgbClr val="080808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Line 95"/>
              <p:cNvSpPr>
                <a:spLocks noChangeShapeType="1"/>
              </p:cNvSpPr>
              <p:nvPr/>
            </p:nvSpPr>
            <p:spPr bwMode="auto">
              <a:xfrm flipH="1">
                <a:off x="3956" y="1330"/>
                <a:ext cx="79" cy="67"/>
              </a:xfrm>
              <a:prstGeom prst="line">
                <a:avLst/>
              </a:prstGeom>
              <a:noFill/>
              <a:ln w="12700">
                <a:solidFill>
                  <a:srgbClr val="080808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" name="Rectangle 96"/>
            <p:cNvSpPr>
              <a:spLocks noChangeArrowheads="1"/>
            </p:cNvSpPr>
            <p:nvPr/>
          </p:nvSpPr>
          <p:spPr bwMode="auto">
            <a:xfrm>
              <a:off x="5654578" y="2551355"/>
              <a:ext cx="548640" cy="1828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>
                <a:latin typeface="Arial" charset="0"/>
              </a:endParaRPr>
            </a:p>
          </p:txBody>
        </p:sp>
        <p:sp>
          <p:nvSpPr>
            <p:cNvPr id="36" name="Text Box 97"/>
            <p:cNvSpPr txBox="1">
              <a:spLocks noChangeArrowheads="1"/>
            </p:cNvSpPr>
            <p:nvPr/>
          </p:nvSpPr>
          <p:spPr bwMode="auto">
            <a:xfrm>
              <a:off x="5616478" y="2514600"/>
              <a:ext cx="614362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sz="1000" dirty="0" err="1">
                  <a:latin typeface="Arial" charset="0"/>
                </a:rPr>
                <a:t>hDHFR</a:t>
              </a:r>
              <a:endParaRPr lang="en-US" sz="1000" dirty="0">
                <a:latin typeface="Arial" charset="0"/>
              </a:endParaRPr>
            </a:p>
          </p:txBody>
        </p:sp>
        <p:sp>
          <p:nvSpPr>
            <p:cNvPr id="37" name="Text Box 98"/>
            <p:cNvSpPr txBox="1">
              <a:spLocks noChangeArrowheads="1"/>
            </p:cNvSpPr>
            <p:nvPr/>
          </p:nvSpPr>
          <p:spPr bwMode="auto">
            <a:xfrm>
              <a:off x="4823103" y="2371165"/>
              <a:ext cx="508000" cy="261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100" dirty="0" err="1">
                  <a:latin typeface="Arial" charset="0"/>
                </a:rPr>
                <a:t>pDT</a:t>
              </a:r>
              <a:endParaRPr lang="en-US" sz="1100" dirty="0">
                <a:latin typeface="Arial" charset="0"/>
              </a:endParaRPr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 flipH="1">
              <a:off x="6110006" y="853890"/>
              <a:ext cx="92075" cy="85725"/>
            </a:xfrm>
            <a:prstGeom prst="line">
              <a:avLst/>
            </a:prstGeom>
            <a:noFill/>
            <a:ln w="12700">
              <a:solidFill>
                <a:srgbClr val="08080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1"/>
            <p:cNvSpPr>
              <a:spLocks noChangeShapeType="1"/>
            </p:cNvSpPr>
            <p:nvPr/>
          </p:nvSpPr>
          <p:spPr bwMode="auto">
            <a:xfrm flipH="1">
              <a:off x="6060793" y="852303"/>
              <a:ext cx="93663" cy="85725"/>
            </a:xfrm>
            <a:prstGeom prst="line">
              <a:avLst/>
            </a:prstGeom>
            <a:noFill/>
            <a:ln w="12700">
              <a:solidFill>
                <a:srgbClr val="08080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Rectangle 32"/>
            <p:cNvSpPr>
              <a:spLocks noChangeArrowheads="1"/>
            </p:cNvSpPr>
            <p:nvPr/>
          </p:nvSpPr>
          <p:spPr bwMode="auto">
            <a:xfrm>
              <a:off x="5114643" y="800099"/>
              <a:ext cx="384175" cy="182880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33"/>
            <p:cNvSpPr>
              <a:spLocks noChangeShapeType="1"/>
            </p:cNvSpPr>
            <p:nvPr/>
          </p:nvSpPr>
          <p:spPr bwMode="auto">
            <a:xfrm>
              <a:off x="3846231" y="806265"/>
              <a:ext cx="1587" cy="84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4"/>
            <p:cNvSpPr>
              <a:spLocks noChangeShapeType="1"/>
            </p:cNvSpPr>
            <p:nvPr/>
          </p:nvSpPr>
          <p:spPr bwMode="auto">
            <a:xfrm>
              <a:off x="3846231" y="806265"/>
              <a:ext cx="122237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5"/>
            <p:cNvSpPr>
              <a:spLocks noChangeShapeType="1"/>
            </p:cNvSpPr>
            <p:nvPr/>
          </p:nvSpPr>
          <p:spPr bwMode="auto">
            <a:xfrm>
              <a:off x="3519206" y="895165"/>
              <a:ext cx="512762" cy="47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6"/>
            <p:cNvSpPr>
              <a:spLocks noChangeShapeType="1"/>
            </p:cNvSpPr>
            <p:nvPr/>
          </p:nvSpPr>
          <p:spPr bwMode="auto">
            <a:xfrm>
              <a:off x="3184803" y="894605"/>
              <a:ext cx="279400" cy="47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37"/>
            <p:cNvSpPr>
              <a:spLocks noChangeShapeType="1"/>
            </p:cNvSpPr>
            <p:nvPr/>
          </p:nvSpPr>
          <p:spPr bwMode="auto">
            <a:xfrm flipH="1">
              <a:off x="3473168" y="853890"/>
              <a:ext cx="79375" cy="84138"/>
            </a:xfrm>
            <a:prstGeom prst="line">
              <a:avLst/>
            </a:prstGeom>
            <a:noFill/>
            <a:ln w="12700">
              <a:solidFill>
                <a:srgbClr val="08080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Rectangle 39" descr="Dark upward diagonal"/>
            <p:cNvSpPr>
              <a:spLocks noChangeArrowheads="1"/>
            </p:cNvSpPr>
            <p:nvPr/>
          </p:nvSpPr>
          <p:spPr bwMode="auto">
            <a:xfrm>
              <a:off x="4048871" y="800099"/>
              <a:ext cx="1060450" cy="182880"/>
            </a:xfrm>
            <a:prstGeom prst="rect">
              <a:avLst/>
            </a:prstGeom>
            <a:pattFill prst="dkUpDiag">
              <a:fgClr>
                <a:srgbClr val="080808"/>
              </a:fgClr>
              <a:bgClr>
                <a:srgbClr val="FFFFFF"/>
              </a:bgClr>
            </a:pattFill>
            <a:ln w="9525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>
                <a:latin typeface="Arial" charset="0"/>
              </a:endParaRPr>
            </a:p>
          </p:txBody>
        </p:sp>
        <p:sp>
          <p:nvSpPr>
            <p:cNvPr id="47" name="Line 43"/>
            <p:cNvSpPr>
              <a:spLocks noChangeShapeType="1"/>
            </p:cNvSpPr>
            <p:nvPr/>
          </p:nvSpPr>
          <p:spPr bwMode="auto">
            <a:xfrm>
              <a:off x="6154456" y="895165"/>
              <a:ext cx="612775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10"/>
            <p:cNvSpPr>
              <a:spLocks noChangeShapeType="1"/>
            </p:cNvSpPr>
            <p:nvPr/>
          </p:nvSpPr>
          <p:spPr bwMode="auto">
            <a:xfrm>
              <a:off x="5483971" y="895165"/>
              <a:ext cx="612775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15"/>
            <p:cNvSpPr>
              <a:spLocks noChangeShapeType="1"/>
            </p:cNvSpPr>
            <p:nvPr/>
          </p:nvSpPr>
          <p:spPr bwMode="auto">
            <a:xfrm>
              <a:off x="6090113" y="143566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118"/>
            <p:cNvSpPr>
              <a:spLocks noChangeShapeType="1"/>
            </p:cNvSpPr>
            <p:nvPr/>
          </p:nvSpPr>
          <p:spPr bwMode="auto">
            <a:xfrm flipH="1">
              <a:off x="5098953" y="2638425"/>
              <a:ext cx="4413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Rectangle 120"/>
            <p:cNvSpPr>
              <a:spLocks noChangeArrowheads="1"/>
            </p:cNvSpPr>
            <p:nvPr/>
          </p:nvSpPr>
          <p:spPr bwMode="auto">
            <a:xfrm>
              <a:off x="6211888" y="2551355"/>
              <a:ext cx="384175" cy="182880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126"/>
            <p:cNvSpPr>
              <a:spLocks noChangeShapeType="1"/>
            </p:cNvSpPr>
            <p:nvPr/>
          </p:nvSpPr>
          <p:spPr bwMode="auto">
            <a:xfrm flipH="1">
              <a:off x="3428718" y="849128"/>
              <a:ext cx="79375" cy="84137"/>
            </a:xfrm>
            <a:prstGeom prst="line">
              <a:avLst/>
            </a:prstGeom>
            <a:noFill/>
            <a:ln w="12700">
              <a:solidFill>
                <a:srgbClr val="080808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Rectangle 127"/>
            <p:cNvSpPr>
              <a:spLocks noChangeArrowheads="1"/>
            </p:cNvSpPr>
            <p:nvPr/>
          </p:nvSpPr>
          <p:spPr bwMode="auto">
            <a:xfrm>
              <a:off x="5093163" y="1335272"/>
              <a:ext cx="384175" cy="182880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128"/>
            <p:cNvSpPr>
              <a:spLocks noChangeShapeType="1"/>
            </p:cNvSpPr>
            <p:nvPr/>
          </p:nvSpPr>
          <p:spPr bwMode="auto">
            <a:xfrm>
              <a:off x="5868423" y="1432485"/>
              <a:ext cx="2286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129"/>
            <p:cNvSpPr>
              <a:spLocks noChangeShapeType="1"/>
            </p:cNvSpPr>
            <p:nvPr/>
          </p:nvSpPr>
          <p:spPr bwMode="auto">
            <a:xfrm>
              <a:off x="4877263" y="2641600"/>
              <a:ext cx="2286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144"/>
            <p:cNvSpPr>
              <a:spLocks noChangeShapeType="1"/>
            </p:cNvSpPr>
            <p:nvPr/>
          </p:nvSpPr>
          <p:spPr bwMode="auto">
            <a:xfrm>
              <a:off x="5006878" y="2057400"/>
              <a:ext cx="0" cy="304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66"/>
            <p:cNvSpPr>
              <a:spLocks noChangeShapeType="1"/>
            </p:cNvSpPr>
            <p:nvPr/>
          </p:nvSpPr>
          <p:spPr bwMode="auto">
            <a:xfrm>
              <a:off x="6961188" y="2649070"/>
              <a:ext cx="277812" cy="31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4832068" y="739590"/>
              <a:ext cx="2286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5499938" y="1591235"/>
              <a:ext cx="2286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4702078" y="506510"/>
              <a:ext cx="3497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F1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499938" y="1564340"/>
              <a:ext cx="3658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3841468" y="2492185"/>
              <a:ext cx="2286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3711478" y="2259105"/>
              <a:ext cx="3497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F1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H="1">
              <a:off x="4531748" y="2810435"/>
              <a:ext cx="2286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4531748" y="2783540"/>
              <a:ext cx="3658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R1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6" name="Group 96"/>
            <p:cNvGrpSpPr/>
            <p:nvPr/>
          </p:nvGrpSpPr>
          <p:grpSpPr>
            <a:xfrm>
              <a:off x="1295400" y="3200400"/>
              <a:ext cx="6517678" cy="1376306"/>
              <a:chOff x="1027611" y="3733800"/>
              <a:chExt cx="6517678" cy="1376306"/>
            </a:xfrm>
          </p:grpSpPr>
          <p:pic>
            <p:nvPicPr>
              <p:cNvPr id="71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05200" y="3962400"/>
                <a:ext cx="1981200" cy="106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71600" y="3962400"/>
                <a:ext cx="1981200" cy="106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" name="Picture 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62600" y="3962400"/>
                <a:ext cx="1981200" cy="106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4" name="TextBox 73"/>
              <p:cNvSpPr txBox="1"/>
              <p:nvPr/>
            </p:nvSpPr>
            <p:spPr>
              <a:xfrm>
                <a:off x="1029789" y="4321630"/>
                <a:ext cx="4267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3.0-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031967" y="4495800"/>
                <a:ext cx="4267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2.0-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1027611" y="4622074"/>
                <a:ext cx="4267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1.5-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1034145" y="4848496"/>
                <a:ext cx="4267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1.0-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1042852" y="4038600"/>
                <a:ext cx="37382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Kb</a:t>
                </a: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600200" y="3733800"/>
                <a:ext cx="594508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WT   1   WT   2   WT   3           WT   4   WT   5   WT   6            WT   7  WT   8   WT  9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1905000" y="4800600"/>
              <a:ext cx="15454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1. PF3D7_1122900 </a:t>
              </a:r>
            </a:p>
            <a:p>
              <a:pPr marL="228600" indent="-228600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2. PF3D7_</a:t>
              </a: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0208900</a:t>
              </a:r>
            </a:p>
            <a:p>
              <a:pPr marL="228600" indent="-228600"/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3. </a:t>
              </a:r>
              <a:r>
                <a:rPr lang="en-US" sz="1200" i="0" u="none" strike="noStrike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PF3D7_0219600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09600" y="609600"/>
              <a:ext cx="364202" cy="4185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A.</a:t>
              </a: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B.</a:t>
              </a: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C.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962400" y="4800600"/>
              <a:ext cx="15568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/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4. </a:t>
              </a:r>
              <a:r>
                <a:rPr lang="en-US" sz="1200" i="0" u="none" strike="noStrike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PF3D7_1475500</a:t>
              </a:r>
            </a:p>
            <a:p>
              <a:pPr marL="228600" indent="-228600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5. PF3D7_0320800</a:t>
              </a:r>
            </a:p>
            <a:p>
              <a:pPr marL="228600" indent="-228600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6. PF3D7_0217500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172200" y="4800600"/>
              <a:ext cx="15135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7. PF3D7_0503400</a:t>
              </a:r>
            </a:p>
            <a:p>
              <a:pPr marL="228600" indent="-228600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8. PF3D7_1329100</a:t>
              </a:r>
            </a:p>
            <a:p>
              <a:pPr marL="228600" indent="-228600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9. PF3D7_1031000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58681" y="5334000"/>
            <a:ext cx="8504319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Fig. S1.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Tagging of selected genes with GFP at their C-termini. </a:t>
            </a: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 diagram shows predicted integration event of the plasmid at the selected genes using a single cross-over homologous recombination strategy. Blue boxes indicate the regions used for homologous recombination. GOI, selected gene of interest. F1 and R1 show the positions of primers for integration-specific PCR.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Note: F1 for PF3D7_1031000 was designed at 5’ UTR due to gene coding region is short. </a:t>
            </a: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Gel pictures show the results of integration-specific PCR for the nine selected genes listed in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All transfections were done in the laboratory strain 3D7. Genomic DNA from 3D7 was used as wild type (WT) control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199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JUN</dc:creator>
  <cp:lastModifiedBy>JUN</cp:lastModifiedBy>
  <cp:revision>4</cp:revision>
  <dcterms:created xsi:type="dcterms:W3CDTF">2016-04-17T14:59:31Z</dcterms:created>
  <dcterms:modified xsi:type="dcterms:W3CDTF">2016-12-05T22:59:40Z</dcterms:modified>
</cp:coreProperties>
</file>