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</p:sldMasterIdLst>
  <p:notesMasterIdLst>
    <p:notesMasterId r:id="rId8"/>
  </p:notesMasterIdLst>
  <p:sldIdLst>
    <p:sldId id="256" r:id="rId4"/>
    <p:sldId id="258" r:id="rId5"/>
    <p:sldId id="262" r:id="rId6"/>
    <p:sldId id="268" r:id="rId7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SimSun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SimSun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4098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it-I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8047C45D-B945-43A2-969E-7D7778B903BE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E64C963-B629-4160-9A33-7E75193B1239}" type="slidenum">
              <a:rPr lang="it-IT"/>
              <a:pPr/>
              <a:t>1</a:t>
            </a:fld>
            <a:endParaRPr lang="it-IT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865E865-27E5-42C3-99D3-C0706A029949}" type="slidenum">
              <a:rPr lang="it-IT"/>
              <a:pPr/>
              <a:t>2</a:t>
            </a:fld>
            <a:endParaRPr lang="it-IT"/>
          </a:p>
        </p:txBody>
      </p:sp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C99C3C-2F38-4056-ABEC-3196FFC6C57F}" type="slidenum">
              <a:rPr lang="it-IT"/>
              <a:pPr/>
              <a:t>3</a:t>
            </a:fld>
            <a:endParaRPr lang="it-IT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7B535B-8CD5-4533-BCCB-70429ED0583C}" type="slidenum">
              <a:rPr lang="it-IT"/>
              <a:pPr/>
              <a:t>4</a:t>
            </a:fld>
            <a:endParaRPr lang="it-IT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B7B9B7F-724A-4CE3-907C-F0AE068E389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965F124-A021-4C91-91B1-8300A4D061E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468DFC9-44DF-4AC0-A33C-DC249D41A08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>
          <a:xfrm>
            <a:off x="457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>
          <a:xfrm>
            <a:off x="6553200" y="6356350"/>
            <a:ext cx="2132013" cy="363538"/>
          </a:xfrm>
        </p:spPr>
        <p:txBody>
          <a:bodyPr/>
          <a:lstStyle>
            <a:lvl1pPr>
              <a:defRPr/>
            </a:lvl1pPr>
          </a:lstStyle>
          <a:p>
            <a:fld id="{437C9F64-B78C-46BE-AE3B-9154621AB35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24F3FB6-15B5-4DC6-ACCC-2F55CB4ECC6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E5D54E0-2307-4CC3-8894-5E8182E77B0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B1CD726-6D9F-4170-BFBD-CD7AD22CAA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0BB578A-BF28-48AB-A45D-EA399E5D3F1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FF64569-2EF3-4317-A222-A8235A62806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464E60-21A9-46FD-8A4B-AB7D9D77FD0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C381A72-1E9D-4E8C-BAA7-EFE22359FAB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81C5BC1-2C67-4037-9384-A60CDED8171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B7A49CE-4302-4A10-B571-969033D7CE1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6F6E03D-28FD-4C0A-BD4C-0673B1028E26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BBBF8E-0C15-4515-9D0C-4D03110E7EA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5813" cy="5849937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49937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E472C52-B9D3-44B3-BE31-49324BEA73A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227A38C-20CF-450F-A0E7-86711EE2208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4E3149F1-5744-4C0B-BC4F-CBD6D5E5682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2833BC-E6FC-407C-923B-BA1FB8661C1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7C3DE9-8D1C-4453-B15D-919F8B76E74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89C2268-0136-4F33-9453-75F17345505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1222A60-7DE3-4733-A922-7854FF1D803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CFA1DFC-70C4-428F-BD2F-98573B39D0FE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3EE608A-65BF-45CF-9A48-4ECEB68DBD9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8EC1D29-A093-45A8-B4CD-F1718FEE7C14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FDDDBE4-C906-4CB3-9FB7-A0FDAEA6E86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9E8679A-BD4F-4C28-8019-DA214556CC13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5813" cy="58562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8562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92FC412-7047-4821-9C9B-8452F1CE570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6007D36-0C2B-4A0A-83DA-088EF9D294B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C3E70E8-9C12-4356-A7B1-D9E9D8E96808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DC80CE-D22F-4632-A221-01265BC625C2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8482F2D-6540-4E00-B2F3-BB040DDF2C1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FD22268-8CC7-4F79-876C-0DBA9B83D17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AD885CD-6D66-4AF3-9716-0B4DD8EC095F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Fate clic per modificare il formato del testo del titoloFare clic per modificare lo stile del titolo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898DD1E2-CBB6-4A86-B516-63020FF16ED0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Fate clic per modificare il formato del testo della struttura</a:t>
            </a:r>
          </a:p>
          <a:p>
            <a:pPr lvl="1"/>
            <a:r>
              <a:rPr lang="it-IT" smtClean="0"/>
              <a:t>Secondo livello struttura</a:t>
            </a:r>
          </a:p>
          <a:p>
            <a:pPr lvl="2"/>
            <a:r>
              <a:rPr lang="it-IT" smtClean="0"/>
              <a:t>Terzo livello struttura</a:t>
            </a:r>
          </a:p>
          <a:p>
            <a:pPr lvl="3"/>
            <a:r>
              <a:rPr lang="it-IT" smtClean="0"/>
              <a:t>Quarto livello struttura</a:t>
            </a:r>
          </a:p>
          <a:p>
            <a:pPr lvl="4"/>
            <a:r>
              <a:rPr lang="it-IT" smtClean="0"/>
              <a:t>Quinto livello struttura</a:t>
            </a:r>
          </a:p>
          <a:p>
            <a:pPr lvl="4"/>
            <a:r>
              <a:rPr lang="it-IT" smtClean="0"/>
              <a:t>Sesto livello struttura</a:t>
            </a:r>
          </a:p>
          <a:p>
            <a:pPr lvl="4"/>
            <a:r>
              <a:rPr lang="it-IT" smtClean="0"/>
              <a:t>Settimo livello struttura</a:t>
            </a:r>
          </a:p>
          <a:p>
            <a:pPr lvl="4"/>
            <a:r>
              <a:rPr lang="it-IT" smtClean="0"/>
              <a:t>Ottavo livello struttura</a:t>
            </a:r>
          </a:p>
          <a:p>
            <a:pPr lvl="4"/>
            <a:r>
              <a:rPr lang="it-IT" smtClean="0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84" r:id="rId12"/>
  </p:sldLayoutIdLst>
  <p:hf sldNum="0" hdr="0" ftr="0"/>
  <p:txStyles>
    <p:titleStyle>
      <a:lvl1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8013" cy="114141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 titoloFare clic per modificare lo stile del titolo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della struttura</a:t>
            </a:r>
          </a:p>
          <a:p>
            <a:pPr lvl="1"/>
            <a:r>
              <a:rPr lang="en-GB" smtClean="0"/>
              <a:t>Secondo livello struttura</a:t>
            </a:r>
          </a:p>
          <a:p>
            <a:pPr lvl="2"/>
            <a:r>
              <a:rPr lang="en-GB" smtClean="0"/>
              <a:t>Terzo livello struttura</a:t>
            </a:r>
          </a:p>
          <a:p>
            <a:pPr lvl="3"/>
            <a:r>
              <a:rPr lang="en-GB" smtClean="0"/>
              <a:t>Quarto livello struttura</a:t>
            </a:r>
          </a:p>
          <a:p>
            <a:pPr lvl="4"/>
            <a:r>
              <a:rPr lang="en-GB" smtClean="0"/>
              <a:t>Quinto livello struttura</a:t>
            </a:r>
          </a:p>
          <a:p>
            <a:pPr lvl="4"/>
            <a:r>
              <a:rPr lang="en-GB" smtClean="0"/>
              <a:t>Sesto livello struttura</a:t>
            </a:r>
          </a:p>
          <a:p>
            <a:pPr lvl="4"/>
            <a:r>
              <a:rPr lang="en-GB" smtClean="0"/>
              <a:t>Settimo livello struttura</a:t>
            </a:r>
          </a:p>
          <a:p>
            <a:pPr lvl="4"/>
            <a:r>
              <a:rPr lang="en-GB" smtClean="0"/>
              <a:t>Ottavo livello struttura</a:t>
            </a:r>
          </a:p>
          <a:p>
            <a:pPr lvl="0"/>
            <a:r>
              <a:rPr lang="en-GB" smtClean="0"/>
              <a:t>Nono livello strutturaFare clic per modificare stili del testo dello schema</a:t>
            </a:r>
          </a:p>
          <a:p>
            <a:pPr lvl="1"/>
            <a:r>
              <a:rPr lang="en-GB" smtClean="0"/>
              <a:t>Secondo livello</a:t>
            </a:r>
          </a:p>
          <a:p>
            <a:pPr lvl="2"/>
            <a:r>
              <a:rPr lang="en-GB" smtClean="0"/>
              <a:t>Terzo livello</a:t>
            </a:r>
          </a:p>
          <a:p>
            <a:pPr lvl="3"/>
            <a:r>
              <a:rPr lang="en-GB" smtClean="0"/>
              <a:t>Quarto livello</a:t>
            </a:r>
          </a:p>
          <a:p>
            <a:pPr lvl="4"/>
            <a:r>
              <a:rPr lang="en-GB" smtClean="0"/>
              <a:t>Quinto livello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1BEBB0F5-865F-4852-B727-05744A6E74A6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9pPr>
    </p:titleStyle>
    <p:bodyStyle>
      <a:lvl1pPr marL="342900" indent="-342900" algn="l" defTabSz="449263" rtl="0" fontAlgn="base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r>
              <a:rPr lang="it-IT"/>
              <a:t>05/12/16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32013" cy="3635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+mn-lt"/>
                <a:cs typeface="Arial Unicode MS" charset="0"/>
              </a:defRPr>
            </a:lvl1pPr>
          </a:lstStyle>
          <a:p>
            <a:fld id="{FC084393-CBC6-4AB2-B69F-7850F193462E}" type="slidenum">
              <a:rPr lang="it-IT"/>
              <a:pPr/>
              <a:t>‹N›</a:t>
            </a:fld>
            <a:endParaRPr lang="it-IT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8013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 titolo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Fate clic per modificare il formato del testo della struttura</a:t>
            </a:r>
          </a:p>
          <a:p>
            <a:pPr lvl="1"/>
            <a:r>
              <a:rPr lang="en-GB" smtClean="0"/>
              <a:t>Secondo livello struttura</a:t>
            </a:r>
          </a:p>
          <a:p>
            <a:pPr lvl="2"/>
            <a:r>
              <a:rPr lang="en-GB" smtClean="0"/>
              <a:t>Terzo livello struttura</a:t>
            </a:r>
          </a:p>
          <a:p>
            <a:pPr lvl="3"/>
            <a:r>
              <a:rPr lang="en-GB" smtClean="0"/>
              <a:t>Quarto livello struttura</a:t>
            </a:r>
          </a:p>
          <a:p>
            <a:pPr lvl="4"/>
            <a:r>
              <a:rPr lang="en-GB" smtClean="0"/>
              <a:t>Quinto livello struttura</a:t>
            </a:r>
          </a:p>
          <a:p>
            <a:pPr lvl="4"/>
            <a:r>
              <a:rPr lang="en-GB" smtClean="0"/>
              <a:t>Sesto livello struttura</a:t>
            </a:r>
          </a:p>
          <a:p>
            <a:pPr lvl="4"/>
            <a:r>
              <a:rPr lang="en-GB" smtClean="0"/>
              <a:t>Settimo livello struttura</a:t>
            </a:r>
          </a:p>
          <a:p>
            <a:pPr lvl="4"/>
            <a:r>
              <a:rPr lang="en-GB" smtClean="0"/>
              <a:t>Ottavo livello struttura</a:t>
            </a:r>
          </a:p>
          <a:p>
            <a:pPr lvl="4"/>
            <a:r>
              <a:rPr lang="en-GB" smtClean="0"/>
              <a:t>Nono livello struttura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/>
  <p:txStyles>
    <p:titleStyle>
      <a:lvl1pPr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SimSun" charset="-122"/>
        </a:defRPr>
      </a:lvl9pPr>
    </p:titleStyle>
    <p:bodyStyle>
      <a:lvl1pPr marL="342900" indent="-342900" algn="l" defTabSz="449263" rtl="0" fontAlgn="base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3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5" Type="http://schemas.openxmlformats.org/officeDocument/2006/relationships/image" Target="../media/image3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Relationship Id="rId14" Type="http://schemas.openxmlformats.org/officeDocument/2006/relationships/image" Target="../media/image3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image" Target="../media/image47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4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40.jpeg"/><Relationship Id="rId11" Type="http://schemas.openxmlformats.org/officeDocument/2006/relationships/image" Target="../media/image45.jpeg"/><Relationship Id="rId5" Type="http://schemas.openxmlformats.org/officeDocument/2006/relationships/image" Target="../media/image39.jpeg"/><Relationship Id="rId15" Type="http://schemas.openxmlformats.org/officeDocument/2006/relationships/image" Target="../media/image4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Relationship Id="rId14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14282" y="1500174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214282" y="3071810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44" name="CasellaDiTesto 43"/>
          <p:cNvSpPr txBox="1"/>
          <p:nvPr/>
        </p:nvSpPr>
        <p:spPr>
          <a:xfrm>
            <a:off x="214282" y="5049738"/>
            <a:ext cx="6215106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Patient #1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are identified as CD45 negative (P1) CD138 positive (P2) cells.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CD138 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immunostainig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has been done twice (tube 2 and 3). 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 CD45 positive population (P3) was represented by CD4 dim monocytes (P4; orange), CD3 positive lymphocytes (green) with a CD4/CD8 ratio = 2.09 (P5/P6) and few CD19 positive cells (P7). Peripheral blood contamination is shown by a majority of CD45 positive 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neutrophils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(P8; grey)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CasellaDiTesto 45"/>
          <p:cNvSpPr txBox="1"/>
          <p:nvPr/>
        </p:nvSpPr>
        <p:spPr>
          <a:xfrm>
            <a:off x="357158" y="785794"/>
            <a:ext cx="7072362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Extended figure 1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Flow cytometry analysis of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cerebospinal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fluid (CSF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samples of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patients with beast cancer leptomeningeal metastasis.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Representative dot plot and histogram for CSF breast cancer cells and tumor-associated leucocytes.</a:t>
            </a:r>
          </a:p>
        </p:txBody>
      </p:sp>
      <p:pic>
        <p:nvPicPr>
          <p:cNvPr id="2" name="Picture 3" descr="F:\DOTPLOT_4106608547073567372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560372"/>
            <a:ext cx="1440000" cy="1440000"/>
          </a:xfrm>
          <a:prstGeom prst="rect">
            <a:avLst/>
          </a:prstGeom>
          <a:noFill/>
        </p:spPr>
      </p:pic>
      <p:pic>
        <p:nvPicPr>
          <p:cNvPr id="1028" name="Picture 4" descr="F:\DOTPLOT_4269431209222631149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67587" y="3071810"/>
            <a:ext cx="1440000" cy="1440000"/>
          </a:xfrm>
          <a:prstGeom prst="rect">
            <a:avLst/>
          </a:prstGeom>
          <a:noFill/>
        </p:spPr>
      </p:pic>
      <p:pic>
        <p:nvPicPr>
          <p:cNvPr id="3" name="Picture 5" descr="F:\DOTPLOT_7576759974214630735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17818" y="3071810"/>
            <a:ext cx="1440000" cy="1440000"/>
          </a:xfrm>
          <a:prstGeom prst="rect">
            <a:avLst/>
          </a:prstGeom>
          <a:noFill/>
        </p:spPr>
      </p:pic>
      <p:pic>
        <p:nvPicPr>
          <p:cNvPr id="1030" name="Picture 6" descr="F:\DOTPLOT_7877716318115305114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7356" y="3071810"/>
            <a:ext cx="1440000" cy="1440000"/>
          </a:xfrm>
          <a:prstGeom prst="rect">
            <a:avLst/>
          </a:prstGeom>
          <a:noFill/>
        </p:spPr>
      </p:pic>
      <p:pic>
        <p:nvPicPr>
          <p:cNvPr id="1031" name="Picture 7" descr="F:\DOTPLOT_8607366234400422130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1560372"/>
            <a:ext cx="1440000" cy="1440000"/>
          </a:xfrm>
          <a:prstGeom prst="rect">
            <a:avLst/>
          </a:prstGeom>
          <a:noFill/>
        </p:spPr>
      </p:pic>
      <p:pic>
        <p:nvPicPr>
          <p:cNvPr id="1032" name="Picture 8" descr="F:\DOTPLOT_6048065856194777231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0" y="1560372"/>
            <a:ext cx="1440000" cy="1440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500034" y="5286388"/>
            <a:ext cx="814393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Patient #3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are identified as CD45 negative (P1), CD138 (P2) CD24 (P3) CD44 (P4) CD15 (P5) CD133 (P6) positive cells.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 CD45 positive population (P7) was represented by CD3 positive lymphocytes (P8; green) with a CD4/CD8 ratio = 2.1 (P9/P10),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 proportion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of CD56 positive CD3 negative lymphocytes (P11) and CD14 positive monocytes (P12; orange).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Representative histogram for CSF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CD45 CD3 CD56 negative, CD24 CD44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CD133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positive and tumor-associated leucocytes (green and orange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10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357158" y="214290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23" name="Text Box 11"/>
          <p:cNvSpPr txBox="1">
            <a:spLocks noChangeArrowheads="1"/>
          </p:cNvSpPr>
          <p:nvPr/>
        </p:nvSpPr>
        <p:spPr bwMode="auto">
          <a:xfrm>
            <a:off x="357158" y="3582991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c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36522" y="2000240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b</a:t>
            </a:r>
          </a:p>
        </p:txBody>
      </p:sp>
      <p:pic>
        <p:nvPicPr>
          <p:cNvPr id="28" name="Picture 12" descr="F:\HISTOGRAM_3 CD4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1443631" cy="1476000"/>
          </a:xfrm>
          <a:prstGeom prst="rect">
            <a:avLst/>
          </a:prstGeom>
          <a:noFill/>
        </p:spPr>
      </p:pic>
      <p:pic>
        <p:nvPicPr>
          <p:cNvPr id="31" name="Picture 16" descr="F:\HISTOGRAM_ 3 CD5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3794816"/>
            <a:ext cx="1440000" cy="1408283"/>
          </a:xfrm>
          <a:prstGeom prst="rect">
            <a:avLst/>
          </a:prstGeom>
          <a:noFill/>
        </p:spPr>
      </p:pic>
      <p:pic>
        <p:nvPicPr>
          <p:cNvPr id="32" name="Picture 17" descr="F:\HISTOGRAM_ 3 CD3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3803442"/>
            <a:ext cx="1440000" cy="1408283"/>
          </a:xfrm>
          <a:prstGeom prst="rect">
            <a:avLst/>
          </a:prstGeom>
          <a:noFill/>
        </p:spPr>
      </p:pic>
      <p:pic>
        <p:nvPicPr>
          <p:cNvPr id="3094" name="Picture 22" descr="F:\DOTPLOT_1217067020156182558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500042"/>
            <a:ext cx="1440000" cy="1440000"/>
          </a:xfrm>
          <a:prstGeom prst="rect">
            <a:avLst/>
          </a:prstGeom>
          <a:noFill/>
        </p:spPr>
      </p:pic>
      <p:pic>
        <p:nvPicPr>
          <p:cNvPr id="49" name="Picture 12" descr="F:\HISTOGRAM_3 CD45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786190"/>
            <a:ext cx="1443631" cy="1476000"/>
          </a:xfrm>
          <a:prstGeom prst="rect">
            <a:avLst/>
          </a:prstGeom>
          <a:noFill/>
        </p:spPr>
      </p:pic>
      <p:pic>
        <p:nvPicPr>
          <p:cNvPr id="50" name="Picture 16" descr="F:\HISTOGRAM_ 3 CD56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3820049"/>
            <a:ext cx="1440000" cy="1408283"/>
          </a:xfrm>
          <a:prstGeom prst="rect">
            <a:avLst/>
          </a:prstGeom>
          <a:noFill/>
        </p:spPr>
      </p:pic>
      <p:pic>
        <p:nvPicPr>
          <p:cNvPr id="51" name="Picture 17" descr="F:\HISTOGRAM_ 3 CD3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3820049"/>
            <a:ext cx="1440000" cy="1408283"/>
          </a:xfrm>
          <a:prstGeom prst="rect">
            <a:avLst/>
          </a:prstGeom>
          <a:noFill/>
        </p:spPr>
      </p:pic>
      <p:pic>
        <p:nvPicPr>
          <p:cNvPr id="3106" name="Picture 34" descr="F:\DOTPLOT_1402449566656712405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81022" y="500042"/>
            <a:ext cx="1440000" cy="1440000"/>
          </a:xfrm>
          <a:prstGeom prst="rect">
            <a:avLst/>
          </a:prstGeom>
          <a:noFill/>
        </p:spPr>
      </p:pic>
      <p:pic>
        <p:nvPicPr>
          <p:cNvPr id="3107" name="Picture 35" descr="F:\DOTPLOT_4748768628968781019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4480" y="2214554"/>
            <a:ext cx="1440000" cy="1440000"/>
          </a:xfrm>
          <a:prstGeom prst="rect">
            <a:avLst/>
          </a:prstGeom>
          <a:noFill/>
        </p:spPr>
      </p:pic>
      <p:pic>
        <p:nvPicPr>
          <p:cNvPr id="3108" name="Picture 36" descr="F:\DOTPLOT_5051133107064927220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75074" y="2214554"/>
            <a:ext cx="1440000" cy="1440000"/>
          </a:xfrm>
          <a:prstGeom prst="rect">
            <a:avLst/>
          </a:prstGeom>
          <a:noFill/>
        </p:spPr>
      </p:pic>
      <p:pic>
        <p:nvPicPr>
          <p:cNvPr id="3109" name="Picture 37" descr="F:\DOTPLOT_6965146889456106662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74678" y="2214554"/>
            <a:ext cx="1440000" cy="1440000"/>
          </a:xfrm>
          <a:prstGeom prst="rect">
            <a:avLst/>
          </a:prstGeom>
          <a:noFill/>
        </p:spPr>
      </p:pic>
      <p:pic>
        <p:nvPicPr>
          <p:cNvPr id="3110" name="Picture 38" descr="F:\DOTPLOT_8310457673954239696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74876" y="2214554"/>
            <a:ext cx="1440000" cy="1440000"/>
          </a:xfrm>
          <a:prstGeom prst="rect">
            <a:avLst/>
          </a:prstGeom>
          <a:noFill/>
        </p:spPr>
      </p:pic>
      <p:pic>
        <p:nvPicPr>
          <p:cNvPr id="3111" name="Picture 39" descr="F:\HISTOGRAM_386773026552103022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500958" y="3811734"/>
            <a:ext cx="1584000" cy="1424913"/>
          </a:xfrm>
          <a:prstGeom prst="rect">
            <a:avLst/>
          </a:prstGeom>
          <a:noFill/>
        </p:spPr>
      </p:pic>
      <p:pic>
        <p:nvPicPr>
          <p:cNvPr id="3112" name="Picture 40" descr="F:\DOTPLOT_6835194279077878079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8602" y="500042"/>
            <a:ext cx="1440000" cy="1440000"/>
          </a:xfrm>
          <a:prstGeom prst="rect">
            <a:avLst/>
          </a:prstGeom>
          <a:noFill/>
        </p:spPr>
      </p:pic>
      <p:pic>
        <p:nvPicPr>
          <p:cNvPr id="3113" name="Picture 41" descr="F:\DOTPLOT_8843875607691167299.jpe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97228" y="500042"/>
            <a:ext cx="1458620" cy="1440000"/>
          </a:xfrm>
          <a:prstGeom prst="rect">
            <a:avLst/>
          </a:prstGeom>
          <a:noFill/>
        </p:spPr>
      </p:pic>
      <p:pic>
        <p:nvPicPr>
          <p:cNvPr id="1026" name="Picture 2" descr="F:\HISTOGRAM_6064401260595925475.jpe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000760" y="3808750"/>
            <a:ext cx="1476000" cy="1430880"/>
          </a:xfrm>
          <a:prstGeom prst="rect">
            <a:avLst/>
          </a:prstGeom>
          <a:noFill/>
        </p:spPr>
      </p:pic>
      <p:pic>
        <p:nvPicPr>
          <p:cNvPr id="1027" name="Picture 3" descr="F:\HISTOGRAM_3358085260452142226.jpe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500562" y="3808750"/>
            <a:ext cx="1476000" cy="1430880"/>
          </a:xfrm>
          <a:prstGeom prst="rect">
            <a:avLst/>
          </a:prstGeom>
          <a:noFill/>
        </p:spPr>
      </p:pic>
      <p:pic>
        <p:nvPicPr>
          <p:cNvPr id="1028" name="Picture 4" descr="F:\DOTPLOT_5164406750846030411.jpe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169118" y="500042"/>
            <a:ext cx="1440000" cy="1440000"/>
          </a:xfrm>
          <a:prstGeom prst="rect">
            <a:avLst/>
          </a:prstGeom>
          <a:noFill/>
        </p:spPr>
      </p:pic>
      <p:pic>
        <p:nvPicPr>
          <p:cNvPr id="1029" name="Picture 5" descr="F:\DOTPLOT_738932119461932082.jpe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617560" y="500042"/>
            <a:ext cx="1510093" cy="1440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asellaDiTesto 15"/>
          <p:cNvSpPr txBox="1"/>
          <p:nvPr/>
        </p:nvSpPr>
        <p:spPr>
          <a:xfrm>
            <a:off x="428596" y="5478607"/>
            <a:ext cx="8143932" cy="8079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Patient #7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are identified as CD45 negative (P1) CD138 (P2) CD24 (P3) CD44 (P4) CD15 (P5) CD133 (P6) positive cells.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 CD45 positive population (P7) was represented by CD3 positive lymphocytes (P8; green) and CD14 positive monocytes (P9; orange).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Representative histogram for CSF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CD45 CD3 CD14 negative, CD15 CD133 CD138 positive and tumor-associated leucocytes (green and orange).</a:t>
            </a:r>
          </a:p>
        </p:txBody>
      </p:sp>
      <p:pic>
        <p:nvPicPr>
          <p:cNvPr id="5122" name="Picture 2" descr="F:\DOTPLOT_126907770381735521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274752"/>
            <a:ext cx="1440000" cy="1440000"/>
          </a:xfrm>
          <a:prstGeom prst="rect">
            <a:avLst/>
          </a:prstGeom>
          <a:noFill/>
        </p:spPr>
      </p:pic>
      <p:pic>
        <p:nvPicPr>
          <p:cNvPr id="5123" name="Picture 3" descr="F:\DOTPLOT_172462112163715387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42918"/>
            <a:ext cx="1440000" cy="1440000"/>
          </a:xfrm>
          <a:prstGeom prst="rect">
            <a:avLst/>
          </a:prstGeom>
          <a:noFill/>
        </p:spPr>
      </p:pic>
      <p:pic>
        <p:nvPicPr>
          <p:cNvPr id="5124" name="Picture 4" descr="F:\DOTPLOT_2019928596513364338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642918"/>
            <a:ext cx="1440000" cy="1440000"/>
          </a:xfrm>
          <a:prstGeom prst="rect">
            <a:avLst/>
          </a:prstGeom>
          <a:noFill/>
        </p:spPr>
      </p:pic>
      <p:pic>
        <p:nvPicPr>
          <p:cNvPr id="5126" name="Picture 6" descr="F:\DOTPLOT_4127830383417638376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274752"/>
            <a:ext cx="1440000" cy="1440000"/>
          </a:xfrm>
          <a:prstGeom prst="rect">
            <a:avLst/>
          </a:prstGeom>
          <a:noFill/>
        </p:spPr>
      </p:pic>
      <p:pic>
        <p:nvPicPr>
          <p:cNvPr id="5127" name="Picture 7" descr="F:\DOTPLOT_8252222378345426339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642918"/>
            <a:ext cx="1440000" cy="1440000"/>
          </a:xfrm>
          <a:prstGeom prst="rect">
            <a:avLst/>
          </a:prstGeom>
          <a:noFill/>
        </p:spPr>
      </p:pic>
      <p:pic>
        <p:nvPicPr>
          <p:cNvPr id="5128" name="Picture 8" descr="F:\DOTPLOT_8280448891734520684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60" y="642918"/>
            <a:ext cx="1440000" cy="1440000"/>
          </a:xfrm>
          <a:prstGeom prst="rect">
            <a:avLst/>
          </a:prstGeom>
          <a:noFill/>
        </p:spPr>
      </p:pic>
      <p:pic>
        <p:nvPicPr>
          <p:cNvPr id="5129" name="Picture 9" descr="F:\DOTPLOT_8998664444960275879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642918"/>
            <a:ext cx="1440000" cy="1440000"/>
          </a:xfrm>
          <a:prstGeom prst="rect">
            <a:avLst/>
          </a:prstGeom>
          <a:noFill/>
        </p:spPr>
      </p:pic>
      <p:pic>
        <p:nvPicPr>
          <p:cNvPr id="5130" name="Picture 10" descr="F:\HISTOGRAM_85141938202135689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00166" y="3798467"/>
            <a:ext cx="1440000" cy="1486885"/>
          </a:xfrm>
          <a:prstGeom prst="rect">
            <a:avLst/>
          </a:prstGeom>
          <a:noFill/>
        </p:spPr>
      </p:pic>
      <p:pic>
        <p:nvPicPr>
          <p:cNvPr id="5131" name="Picture 11" descr="F:\HISTOGRAM_4689253275584236920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914462" y="3822675"/>
            <a:ext cx="1548000" cy="1438469"/>
          </a:xfrm>
          <a:prstGeom prst="rect">
            <a:avLst/>
          </a:prstGeom>
          <a:noFill/>
        </p:spPr>
      </p:pic>
      <p:pic>
        <p:nvPicPr>
          <p:cNvPr id="5132" name="Picture 12" descr="F:\DOTPLOT_277339510998413617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5720" y="642918"/>
            <a:ext cx="1440000" cy="1440000"/>
          </a:xfrm>
          <a:prstGeom prst="rect">
            <a:avLst/>
          </a:prstGeom>
          <a:noFill/>
        </p:spPr>
      </p:pic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38095" y="428604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29" name="Text Box 11"/>
          <p:cNvSpPr txBox="1">
            <a:spLocks noChangeArrowheads="1"/>
          </p:cNvSpPr>
          <p:nvPr/>
        </p:nvSpPr>
        <p:spPr bwMode="auto">
          <a:xfrm>
            <a:off x="214282" y="2071678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30" name="Text Box 11"/>
          <p:cNvSpPr txBox="1">
            <a:spLocks noChangeArrowheads="1"/>
          </p:cNvSpPr>
          <p:nvPr/>
        </p:nvSpPr>
        <p:spPr bwMode="auto">
          <a:xfrm>
            <a:off x="184121" y="3557588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c</a:t>
            </a:r>
          </a:p>
        </p:txBody>
      </p:sp>
      <p:pic>
        <p:nvPicPr>
          <p:cNvPr id="5133" name="Picture 13" descr="F:\HISTOGRAM_134367374015204508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06" y="3820758"/>
            <a:ext cx="1476000" cy="1442303"/>
          </a:xfrm>
          <a:prstGeom prst="rect">
            <a:avLst/>
          </a:prstGeom>
          <a:noFill/>
        </p:spPr>
      </p:pic>
      <p:pic>
        <p:nvPicPr>
          <p:cNvPr id="5134" name="Picture 14" descr="F:\HISTOGRAM_1173438902558706215.jpe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475323" y="3821909"/>
            <a:ext cx="1549646" cy="1440000"/>
          </a:xfrm>
          <a:prstGeom prst="rect">
            <a:avLst/>
          </a:prstGeom>
          <a:noFill/>
        </p:spPr>
      </p:pic>
      <p:pic>
        <p:nvPicPr>
          <p:cNvPr id="5135" name="Picture 15" descr="F:\HISTOGRAM_1948246370762021454.jpe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24185" y="3822675"/>
            <a:ext cx="1548000" cy="1438469"/>
          </a:xfrm>
          <a:prstGeom prst="rect">
            <a:avLst/>
          </a:prstGeom>
          <a:noFill/>
        </p:spPr>
      </p:pic>
      <p:pic>
        <p:nvPicPr>
          <p:cNvPr id="5136" name="Picture 16" descr="F:\HISTOGRAM_7871782574760133423.jpe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48196" y="3822675"/>
            <a:ext cx="1548000" cy="143846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HISTOGRAM_7605796416007598327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1353" y="3965592"/>
            <a:ext cx="1527469" cy="1440000"/>
          </a:xfrm>
          <a:prstGeom prst="rect">
            <a:avLst/>
          </a:prstGeom>
          <a:noFill/>
        </p:spPr>
      </p:pic>
      <p:pic>
        <p:nvPicPr>
          <p:cNvPr id="4099" name="Picture 3" descr="F:\HISTOGRAM_346472658057521167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10849" y="3965592"/>
            <a:ext cx="1432800" cy="1440000"/>
          </a:xfrm>
          <a:prstGeom prst="rect">
            <a:avLst/>
          </a:prstGeom>
          <a:noFill/>
        </p:spPr>
      </p:pic>
      <p:pic>
        <p:nvPicPr>
          <p:cNvPr id="4100" name="Picture 4" descr="F:\HISTOGRAM_2407078424539013299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09731" y="3965592"/>
            <a:ext cx="1473647" cy="1440000"/>
          </a:xfrm>
          <a:prstGeom prst="rect">
            <a:avLst/>
          </a:prstGeom>
          <a:noFill/>
        </p:spPr>
      </p:pic>
      <p:pic>
        <p:nvPicPr>
          <p:cNvPr id="4106" name="Picture 10" descr="F:\DOTPLOT_2129928001517772329.jpe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583494"/>
            <a:ext cx="1440000" cy="1440000"/>
          </a:xfrm>
          <a:prstGeom prst="rect">
            <a:avLst/>
          </a:prstGeom>
          <a:noFill/>
        </p:spPr>
      </p:pic>
      <p:sp>
        <p:nvSpPr>
          <p:cNvPr id="25" name="CasellaDiTesto 24"/>
          <p:cNvSpPr txBox="1"/>
          <p:nvPr/>
        </p:nvSpPr>
        <p:spPr>
          <a:xfrm>
            <a:off x="571472" y="5500702"/>
            <a:ext cx="814393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Patient #13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are identified as CD45 negative (P1), CD138 (P2) CD24 (P3) CD133 (P4) CD227 (P5) positive, CD15 negative cells (histogram).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 CD45 positive population (P6) was represented by a prevalence of CD15 positive granulocytes (P7; grey) and a minority of  T lymphocytes (P8; green).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US" sz="1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Representative histogram for CSF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breast cancer cells (</a:t>
            </a:r>
            <a:r>
              <a:rPr lang="en-US" sz="10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blu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CD15 negative, CD24 CD133 CD138 CD227 positive cells.</a:t>
            </a:r>
            <a:endParaRPr lang="en-US" sz="1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357158" y="285728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a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265084" y="2082793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b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85720" y="3714752"/>
            <a:ext cx="306388" cy="3460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r>
              <a:rPr lang="it-IT" sz="1200" dirty="0">
                <a:solidFill>
                  <a:srgbClr val="000000"/>
                </a:solidFill>
              </a:rPr>
              <a:t>c</a:t>
            </a:r>
          </a:p>
        </p:txBody>
      </p:sp>
      <p:pic>
        <p:nvPicPr>
          <p:cNvPr id="4109" name="Picture 13" descr="F:\HISTOGRAM_8220027206220930238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965592"/>
            <a:ext cx="1527469" cy="1440000"/>
          </a:xfrm>
          <a:prstGeom prst="rect">
            <a:avLst/>
          </a:prstGeom>
          <a:noFill/>
        </p:spPr>
      </p:pic>
      <p:pic>
        <p:nvPicPr>
          <p:cNvPr id="4111" name="Picture 15" descr="F:\DOTPLOT_2456054327081049349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9" y="583494"/>
            <a:ext cx="1450953" cy="1440000"/>
          </a:xfrm>
          <a:prstGeom prst="rect">
            <a:avLst/>
          </a:prstGeom>
          <a:noFill/>
        </p:spPr>
      </p:pic>
      <p:pic>
        <p:nvPicPr>
          <p:cNvPr id="4113" name="Picture 17" descr="F:\DOTPLOT_5718511966004321340.jpe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583494"/>
            <a:ext cx="1440000" cy="1440000"/>
          </a:xfrm>
          <a:prstGeom prst="rect">
            <a:avLst/>
          </a:prstGeom>
          <a:noFill/>
        </p:spPr>
      </p:pic>
      <p:pic>
        <p:nvPicPr>
          <p:cNvPr id="4114" name="Picture 18" descr="F:\DOTPLOT_4010800781950786104.jpe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60958" y="583494"/>
            <a:ext cx="1440000" cy="1440000"/>
          </a:xfrm>
          <a:prstGeom prst="rect">
            <a:avLst/>
          </a:prstGeom>
          <a:noFill/>
        </p:spPr>
      </p:pic>
      <p:pic>
        <p:nvPicPr>
          <p:cNvPr id="4115" name="Picture 19" descr="F:\HISTOGRAM_1726058080285765777.jpe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51459" y="3961975"/>
            <a:ext cx="1440000" cy="1447235"/>
          </a:xfrm>
          <a:prstGeom prst="rect">
            <a:avLst/>
          </a:prstGeom>
          <a:noFill/>
        </p:spPr>
      </p:pic>
      <p:pic>
        <p:nvPicPr>
          <p:cNvPr id="2" name="Picture 2" descr="F:\DOTPLOT_5885582023194272305.jpe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74678" y="2346190"/>
            <a:ext cx="1440000" cy="1440000"/>
          </a:xfrm>
          <a:prstGeom prst="rect">
            <a:avLst/>
          </a:prstGeom>
          <a:noFill/>
        </p:spPr>
      </p:pic>
      <p:pic>
        <p:nvPicPr>
          <p:cNvPr id="3" name="Picture 3" descr="F:\DOTPLOT_4297071456285547198.jpe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74480" y="2346190"/>
            <a:ext cx="1440000" cy="1440000"/>
          </a:xfrm>
          <a:prstGeom prst="rect">
            <a:avLst/>
          </a:prstGeom>
          <a:noFill/>
        </p:spPr>
      </p:pic>
      <p:pic>
        <p:nvPicPr>
          <p:cNvPr id="4" name="Picture 4" descr="F:\DOTPLOT_1280121817337148464.jpe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74876" y="2346190"/>
            <a:ext cx="1440000" cy="1440000"/>
          </a:xfrm>
          <a:prstGeom prst="rect">
            <a:avLst/>
          </a:prstGeom>
          <a:noFill/>
        </p:spPr>
      </p:pic>
      <p:pic>
        <p:nvPicPr>
          <p:cNvPr id="1029" name="Picture 5" descr="F:\DOTPLOT_855398070932061548.jpe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614550" y="583494"/>
            <a:ext cx="1440000" cy="14400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ot plot extended figures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i Office">
  <a:themeElements>
    <a:clrScheme name="Tema di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i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SimSun" charset="-122"/>
          </a:defRPr>
        </a:defPPr>
      </a:lstStyle>
    </a:lnDef>
  </a:objectDefaults>
  <a:extraClrSchemeLst>
    <a:extraClrScheme>
      <a:clrScheme name="Tema di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i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i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Dot plot extended figures</Template>
  <TotalTime>758</TotalTime>
  <Words>468</Words>
  <PresentationFormat>Presentazione su schermo (4:3)</PresentationFormat>
  <Paragraphs>33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Dot plot extended figures</vt:lpstr>
      <vt:lpstr>Tema di Office</vt:lpstr>
      <vt:lpstr>Tema di Office</vt:lpstr>
      <vt:lpstr>Diapositiva 1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2558</dc:creator>
  <cp:lastModifiedBy>2558</cp:lastModifiedBy>
  <cp:revision>100</cp:revision>
  <cp:lastPrinted>1601-01-01T00:00:00Z</cp:lastPrinted>
  <dcterms:created xsi:type="dcterms:W3CDTF">2016-12-06T07:33:30Z</dcterms:created>
  <dcterms:modified xsi:type="dcterms:W3CDTF">2016-12-08T17:36:06Z</dcterms:modified>
</cp:coreProperties>
</file>