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Default Extension="ti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5"/>
  </p:notesMasterIdLst>
  <p:sldIdLst>
    <p:sldId id="268" r:id="rId2"/>
    <p:sldId id="269" r:id="rId3"/>
    <p:sldId id="258" r:id="rId4"/>
    <p:sldId id="259" r:id="rId5"/>
    <p:sldId id="256" r:id="rId6"/>
    <p:sldId id="267" r:id="rId7"/>
    <p:sldId id="266" r:id="rId8"/>
    <p:sldId id="260" r:id="rId9"/>
    <p:sldId id="261" r:id="rId10"/>
    <p:sldId id="270" r:id="rId11"/>
    <p:sldId id="271" r:id="rId12"/>
    <p:sldId id="272" r:id="rId13"/>
    <p:sldId id="273" r:id="rId14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538" autoAdjust="0"/>
    <p:restoredTop sz="94579"/>
  </p:normalViewPr>
  <p:slideViewPr>
    <p:cSldViewPr snapToGrid="0" snapToObjects="1">
      <p:cViewPr varScale="1">
        <p:scale>
          <a:sx n="110" d="100"/>
          <a:sy n="110" d="100"/>
        </p:scale>
        <p:origin x="660" y="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29EAA92-D413-4346-9622-42992F9148BB}" type="datetimeFigureOut">
              <a:rPr kumimoji="1" lang="zh-CN" altLang="en-US" smtClean="0"/>
              <a:t>2017/4/3</a:t>
            </a:fld>
            <a:endParaRPr kumimoji="1"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D8AB078-8118-A748-ACC8-1D9BDFDB147E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577439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 dirty="0"/>
          </a:p>
        </p:txBody>
      </p:sp>
      <p:sp>
        <p:nvSpPr>
          <p:cNvPr id="4" name="幻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8AB078-8118-A748-ACC8-1D9BDFDB147E}" type="slidenum">
              <a:rPr kumimoji="1" lang="zh-CN" altLang="en-US" smtClean="0"/>
              <a:t>5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42818610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897301">
              <a:defRPr/>
            </a:pPr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965638-E03B-472A-B86B-0E73C2451F9F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364311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965638-E03B-472A-B86B-0E73C2451F9F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82178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zh-CN" altLang="en-US" smtClean="0"/>
              <a:t>单击此处编辑母版副标题样式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35B32B-15E0-BC47-A3A7-FD37A7414833}" type="datetimeFigureOut">
              <a:rPr kumimoji="1" lang="zh-CN" altLang="en-US" smtClean="0"/>
              <a:t>2017/4/3</a:t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626EB1-6A3C-0241-8E42-0054C9A9A080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7686330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竖排文本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35B32B-15E0-BC47-A3A7-FD37A7414833}" type="datetimeFigureOut">
              <a:rPr kumimoji="1" lang="zh-CN" altLang="en-US" smtClean="0"/>
              <a:t>2017/4/3</a:t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626EB1-6A3C-0241-8E42-0054C9A9A080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9478017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和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竖排文本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35B32B-15E0-BC47-A3A7-FD37A7414833}" type="datetimeFigureOut">
              <a:rPr kumimoji="1" lang="zh-CN" altLang="en-US" smtClean="0"/>
              <a:t>2017/4/3</a:t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626EB1-6A3C-0241-8E42-0054C9A9A080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4627595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35B32B-15E0-BC47-A3A7-FD37A7414833}" type="datetimeFigureOut">
              <a:rPr kumimoji="1" lang="zh-CN" altLang="en-US" smtClean="0"/>
              <a:t>2017/4/3</a:t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626EB1-6A3C-0241-8E42-0054C9A9A080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6009403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35B32B-15E0-BC47-A3A7-FD37A7414833}" type="datetimeFigureOut">
              <a:rPr kumimoji="1" lang="zh-CN" altLang="en-US" smtClean="0"/>
              <a:t>2017/4/3</a:t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626EB1-6A3C-0241-8E42-0054C9A9A080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884336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项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35B32B-15E0-BC47-A3A7-FD37A7414833}" type="datetimeFigureOut">
              <a:rPr kumimoji="1" lang="zh-CN" altLang="en-US" smtClean="0"/>
              <a:t>2017/4/3</a:t>
            </a:fld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626EB1-6A3C-0241-8E42-0054C9A9A080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536821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35B32B-15E0-BC47-A3A7-FD37A7414833}" type="datetimeFigureOut">
              <a:rPr kumimoji="1" lang="zh-CN" altLang="en-US" smtClean="0"/>
              <a:t>2017/4/3</a:t>
            </a:fld>
            <a:endParaRPr kumimoji="1"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9" name="幻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626EB1-6A3C-0241-8E42-0054C9A9A080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920742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35B32B-15E0-BC47-A3A7-FD37A7414833}" type="datetimeFigureOut">
              <a:rPr kumimoji="1" lang="zh-CN" altLang="en-US" smtClean="0"/>
              <a:t>2017/4/3</a:t>
            </a:fld>
            <a:endParaRPr kumimoji="1"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5" name="幻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626EB1-6A3C-0241-8E42-0054C9A9A080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8913325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35B32B-15E0-BC47-A3A7-FD37A7414833}" type="datetimeFigureOut">
              <a:rPr kumimoji="1" lang="zh-CN" altLang="en-US" smtClean="0"/>
              <a:t>2017/4/3</a:t>
            </a:fld>
            <a:endParaRPr kumimoji="1"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4" name="幻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626EB1-6A3C-0241-8E42-0054C9A9A080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5734938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35B32B-15E0-BC47-A3A7-FD37A7414833}" type="datetimeFigureOut">
              <a:rPr kumimoji="1" lang="zh-CN" altLang="en-US" smtClean="0"/>
              <a:t>2017/4/3</a:t>
            </a:fld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626EB1-6A3C-0241-8E42-0054C9A9A080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8048317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35B32B-15E0-BC47-A3A7-FD37A7414833}" type="datetimeFigureOut">
              <a:rPr kumimoji="1" lang="zh-CN" altLang="en-US" smtClean="0"/>
              <a:t>2017/4/3</a:t>
            </a:fld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626EB1-6A3C-0241-8E42-0054C9A9A080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9550453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35B32B-15E0-BC47-A3A7-FD37A7414833}" type="datetimeFigureOut">
              <a:rPr kumimoji="1" lang="zh-CN" altLang="en-US" smtClean="0"/>
              <a:t>2017/4/3</a:t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626EB1-6A3C-0241-8E42-0054C9A9A080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6930191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t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ti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tif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t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01601" y="116926"/>
            <a:ext cx="13003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Figure S1.</a:t>
            </a:r>
            <a:endParaRPr lang="en-US" b="1" u="sng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1219200" y="1447800"/>
            <a:ext cx="9753600" cy="3849576"/>
            <a:chOff x="990600" y="1676400"/>
            <a:chExt cx="7315200" cy="3849576"/>
          </a:xfrm>
        </p:grpSpPr>
        <p:pic>
          <p:nvPicPr>
            <p:cNvPr id="1027" name="Picture 3" descr="C:\Users\isundar\Documents\DNA methylation data analyzed by - Dr. Dongmei Li\Manhattan Plot and Volcano plot\Box Plot\boxplot_all_samples (1).tiff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5400000">
              <a:off x="2819400" y="-152400"/>
              <a:ext cx="3657600" cy="73152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" name="TextBox 5"/>
            <p:cNvSpPr txBox="1"/>
            <p:nvPr/>
          </p:nvSpPr>
          <p:spPr>
            <a:xfrm rot="16200000">
              <a:off x="767463" y="3231813"/>
              <a:ext cx="723275" cy="2077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β</a:t>
              </a:r>
              <a:r>
                <a:rPr lang="en-US" sz="12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-value</a:t>
              </a:r>
              <a:endParaRPr lang="en-US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8" name="Straight Connector 7"/>
            <p:cNvCxnSpPr/>
            <p:nvPr/>
          </p:nvCxnSpPr>
          <p:spPr>
            <a:xfrm>
              <a:off x="1791100" y="5238550"/>
              <a:ext cx="201168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>
              <a:off x="3886200" y="5238550"/>
              <a:ext cx="201168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>
              <a:off x="5989320" y="5238550"/>
              <a:ext cx="201168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TextBox 8"/>
            <p:cNvSpPr txBox="1"/>
            <p:nvPr/>
          </p:nvSpPr>
          <p:spPr>
            <a:xfrm>
              <a:off x="2253671" y="5248977"/>
              <a:ext cx="87427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Non-smokers</a:t>
              </a:r>
              <a:endParaRPr lang="en-US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4482471" y="5248175"/>
              <a:ext cx="62420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Smokers</a:t>
              </a:r>
              <a:endParaRPr lang="en-US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6639177" y="5248175"/>
              <a:ext cx="47152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COPD</a:t>
              </a:r>
              <a:endParaRPr lang="en-US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2" name="Rectangle 1"/>
          <p:cNvSpPr/>
          <p:nvPr/>
        </p:nvSpPr>
        <p:spPr>
          <a:xfrm>
            <a:off x="1693888" y="612753"/>
            <a:ext cx="927891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Boxplot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shows distribution of pre-processed DNA methylation level (β values) from all the samples and different groups used for comparison. </a:t>
            </a:r>
          </a:p>
        </p:txBody>
      </p:sp>
    </p:spTree>
    <p:extLst>
      <p:ext uri="{BB962C8B-B14F-4D97-AF65-F5344CB8AC3E}">
        <p14:creationId xmlns:p14="http://schemas.microsoft.com/office/powerpoint/2010/main" val="410545194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81295" y="45391"/>
            <a:ext cx="189555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Figure </a:t>
            </a:r>
            <a:r>
              <a:rPr lang="en-US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S10.</a:t>
            </a:r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4" t="6349" r="-114" b="4000"/>
          <a:stretch/>
        </p:blipFill>
        <p:spPr>
          <a:xfrm>
            <a:off x="2879818" y="1581312"/>
            <a:ext cx="6448698" cy="5203179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539070" y="365761"/>
            <a:ext cx="10991080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Pyrosequencing validation of additional 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CpG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sites for </a:t>
            </a:r>
            <a:r>
              <a:rPr lang="en-US" sz="1400" i="1" dirty="0">
                <a:latin typeface="Arial" panose="020B0604020202020204" pitchFamily="34" charset="0"/>
                <a:cs typeface="Arial" panose="020B0604020202020204" pitchFamily="34" charset="0"/>
              </a:rPr>
              <a:t>NOS1AP.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Boxplots represent pyrosequencing methylation percentages between different experimental groups (Smokers and COPD) compared to non-smokers control for the additional 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CpG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sites that were close to the </a:t>
            </a:r>
            <a:r>
              <a:rPr lang="en-US" sz="1400" i="1" dirty="0">
                <a:latin typeface="Arial" panose="020B0604020202020204" pitchFamily="34" charset="0"/>
                <a:cs typeface="Arial" panose="020B0604020202020204" pitchFamily="34" charset="0"/>
              </a:rPr>
              <a:t>NOS1AP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locus cg2663636 identified by genome-wide DNA methylation analysis.</a:t>
            </a:r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Data are represented as box plot which displays the full range of variation (from min to max), the likely range of variation (the </a:t>
            </a:r>
            <a:r>
              <a:rPr lang="en-US" sz="1400" i="1" dirty="0">
                <a:latin typeface="Arial" panose="020B0604020202020204" pitchFamily="34" charset="0"/>
                <a:cs typeface="Arial" panose="020B0604020202020204" pitchFamily="34" charset="0"/>
              </a:rPr>
              <a:t>IQR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) and a typical value (the median) for n = 8/group and the significance determined using 1-way ANOVA (Tukey’s multiple comparisons test). *</a:t>
            </a:r>
            <a:r>
              <a:rPr lang="en-US" sz="1400" i="1" dirty="0"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&lt; 0.05, **</a:t>
            </a:r>
            <a:r>
              <a:rPr lang="en-US" sz="1400" i="1" dirty="0"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&lt; 0.01, *** </a:t>
            </a:r>
            <a:r>
              <a:rPr lang="en-US" sz="1400" i="1" dirty="0"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&lt; 0.001, vs. non-smokers.</a:t>
            </a:r>
          </a:p>
        </p:txBody>
      </p:sp>
    </p:spTree>
    <p:extLst>
      <p:ext uri="{BB962C8B-B14F-4D97-AF65-F5344CB8AC3E}">
        <p14:creationId xmlns:p14="http://schemas.microsoft.com/office/powerpoint/2010/main" val="199557780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515" t="10159" r="7258" b="1968"/>
          <a:stretch/>
        </p:blipFill>
        <p:spPr>
          <a:xfrm>
            <a:off x="3293057" y="1515300"/>
            <a:ext cx="5602028" cy="5259977"/>
          </a:xfrm>
          <a:prstGeom prst="rect">
            <a:avLst/>
          </a:prstGeom>
        </p:spPr>
      </p:pic>
      <p:sp>
        <p:nvSpPr>
          <p:cNvPr id="15" name="Rectangle 14"/>
          <p:cNvSpPr/>
          <p:nvPr/>
        </p:nvSpPr>
        <p:spPr>
          <a:xfrm>
            <a:off x="670560" y="345607"/>
            <a:ext cx="10816045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Pyrosequencing validation of additional 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CpG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sites for </a:t>
            </a:r>
            <a:r>
              <a:rPr lang="en-US" sz="1400" i="1" dirty="0">
                <a:latin typeface="Arial" panose="020B0604020202020204" pitchFamily="34" charset="0"/>
                <a:cs typeface="Arial" panose="020B0604020202020204" pitchFamily="34" charset="0"/>
              </a:rPr>
              <a:t>TNFAIP2.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Boxplots represent pyrosequencing methylation percentages between different experimental groups (Smokers and COPD) compared to non-smokers control for the additional 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CpG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sites that were close to the TNFAIP2 locus cg18620571 identified by genome-wide DNA methylation analysis.</a:t>
            </a:r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Data are represented as box plot which displays the full range of variation (from min to max), the likely range of variation (the </a:t>
            </a:r>
            <a:r>
              <a:rPr lang="en-US" sz="1400" i="1" dirty="0">
                <a:latin typeface="Arial" panose="020B0604020202020204" pitchFamily="34" charset="0"/>
                <a:cs typeface="Arial" panose="020B0604020202020204" pitchFamily="34" charset="0"/>
              </a:rPr>
              <a:t>IQR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) and a typical value (the median) for n = 8/group and the significance determined using 1-way ANOVA (Tukey’s multiple comparisons test).</a:t>
            </a:r>
          </a:p>
        </p:txBody>
      </p:sp>
      <p:sp>
        <p:nvSpPr>
          <p:cNvPr id="16" name="Rectangle 15"/>
          <p:cNvSpPr/>
          <p:nvPr/>
        </p:nvSpPr>
        <p:spPr>
          <a:xfrm>
            <a:off x="81295" y="45391"/>
            <a:ext cx="189555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Figure </a:t>
            </a:r>
            <a:r>
              <a:rPr lang="en-US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S11.</a:t>
            </a:r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4580758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96686" y="361067"/>
            <a:ext cx="1072896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Pyrosequencing validation of additional 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CpG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sites for </a:t>
            </a:r>
            <a:r>
              <a:rPr lang="en-US" sz="1400" i="1" dirty="0">
                <a:latin typeface="Arial" panose="020B0604020202020204" pitchFamily="34" charset="0"/>
                <a:cs typeface="Arial" panose="020B0604020202020204" pitchFamily="34" charset="0"/>
              </a:rPr>
              <a:t>BID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and </a:t>
            </a:r>
            <a:r>
              <a:rPr lang="en-US" sz="1400" i="1" dirty="0">
                <a:latin typeface="Arial" panose="020B0604020202020204" pitchFamily="34" charset="0"/>
                <a:cs typeface="Arial" panose="020B0604020202020204" pitchFamily="34" charset="0"/>
              </a:rPr>
              <a:t>GABRB1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. Boxplots represent pyrosequencing methylation percentages between different experimental groups (Smokers and COPD) compared to non-smokers control for the additional 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CpG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sites that were close to the </a:t>
            </a:r>
            <a:r>
              <a:rPr lang="en-US" sz="1400" i="1" dirty="0">
                <a:latin typeface="Arial" panose="020B0604020202020204" pitchFamily="34" charset="0"/>
                <a:cs typeface="Arial" panose="020B0604020202020204" pitchFamily="34" charset="0"/>
              </a:rPr>
              <a:t>BID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locus cg01388022, and </a:t>
            </a:r>
            <a:r>
              <a:rPr lang="en-US" sz="1400" i="1" dirty="0">
                <a:latin typeface="Arial" panose="020B0604020202020204" pitchFamily="34" charset="0"/>
                <a:cs typeface="Arial" panose="020B0604020202020204" pitchFamily="34" charset="0"/>
              </a:rPr>
              <a:t>GABRB1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locus cg15393297</a:t>
            </a:r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identified by genome-wide DNA methylation analysis. Data are represented as box plot which displays the full range of variation (from min to max), the likely range of variation (the </a:t>
            </a:r>
            <a:r>
              <a:rPr lang="en-US" sz="1400" i="1" dirty="0">
                <a:latin typeface="Arial" panose="020B0604020202020204" pitchFamily="34" charset="0"/>
                <a:cs typeface="Arial" panose="020B0604020202020204" pitchFamily="34" charset="0"/>
              </a:rPr>
              <a:t>IQR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) and a typical value (the median) for n = 8/group and the significance determined using 1-way ANOVA (Tukey’s multiple comparisons test). *</a:t>
            </a:r>
            <a:r>
              <a:rPr lang="en-US" sz="1400" i="1" dirty="0"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&lt; 0.05, **</a:t>
            </a:r>
            <a:r>
              <a:rPr lang="en-US" sz="1400" i="1" dirty="0"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&lt; 0.01, *** </a:t>
            </a:r>
            <a:r>
              <a:rPr lang="en-US" sz="1400" i="1" dirty="0"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&lt; 0.001, vs. non-smokers.</a:t>
            </a:r>
          </a:p>
        </p:txBody>
      </p:sp>
      <p:sp>
        <p:nvSpPr>
          <p:cNvPr id="31" name="Rectangle 30"/>
          <p:cNvSpPr/>
          <p:nvPr/>
        </p:nvSpPr>
        <p:spPr>
          <a:xfrm>
            <a:off x="81295" y="45391"/>
            <a:ext cx="189555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Figure </a:t>
            </a:r>
            <a:r>
              <a:rPr lang="en-US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S12.</a:t>
            </a:r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714" b="31302"/>
          <a:stretch/>
        </p:blipFill>
        <p:spPr>
          <a:xfrm>
            <a:off x="1110557" y="1746062"/>
            <a:ext cx="10140917" cy="50183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039284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722811" y="358136"/>
            <a:ext cx="10728959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Pyrosequencing validation of additional 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CpG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sites for </a:t>
            </a:r>
            <a:r>
              <a:rPr lang="en-US" sz="1400" i="1" dirty="0">
                <a:latin typeface="Arial" panose="020B0604020202020204" pitchFamily="34" charset="0"/>
                <a:cs typeface="Arial" panose="020B0604020202020204" pitchFamily="34" charset="0"/>
              </a:rPr>
              <a:t>ATXN7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and </a:t>
            </a:r>
            <a:r>
              <a:rPr lang="en-US" sz="1400" i="1" dirty="0">
                <a:latin typeface="Arial" panose="020B0604020202020204" pitchFamily="34" charset="0"/>
                <a:cs typeface="Arial" panose="020B0604020202020204" pitchFamily="34" charset="0"/>
              </a:rPr>
              <a:t>THOC7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. Boxplots represent pyrosequencing methylation percentages between different experimental groups (Smokers and COPD) compared to non-smokers control for the additional 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CpG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sites that were close to the </a:t>
            </a:r>
            <a:r>
              <a:rPr lang="en-US" sz="1400" i="1" dirty="0">
                <a:latin typeface="Arial" panose="020B0604020202020204" pitchFamily="34" charset="0"/>
                <a:cs typeface="Arial" panose="020B0604020202020204" pitchFamily="34" charset="0"/>
              </a:rPr>
              <a:t>ATXN7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and </a:t>
            </a:r>
            <a:r>
              <a:rPr lang="en-US" sz="1400" i="1" dirty="0">
                <a:latin typeface="Arial" panose="020B0604020202020204" pitchFamily="34" charset="0"/>
                <a:cs typeface="Arial" panose="020B0604020202020204" pitchFamily="34" charset="0"/>
              </a:rPr>
              <a:t>THOC7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locus cg07753241 identified by genome-wide DNA methylation. Data are represented as box plot which displays the full range of variation (from min to max), the likely range of variation (the </a:t>
            </a:r>
            <a:r>
              <a:rPr lang="en-US" sz="1400" i="1" dirty="0">
                <a:latin typeface="Arial" panose="020B0604020202020204" pitchFamily="34" charset="0"/>
                <a:cs typeface="Arial" panose="020B0604020202020204" pitchFamily="34" charset="0"/>
              </a:rPr>
              <a:t>IQR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) and a typical value (the median) for n = 8/group and the significance determined using 1-way ANOVA (Tukey’s multiple comparisons test). </a:t>
            </a: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57" t="7237" r="5658" b="2476"/>
          <a:stretch/>
        </p:blipFill>
        <p:spPr>
          <a:xfrm>
            <a:off x="3207399" y="1596726"/>
            <a:ext cx="5782492" cy="5091458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81295" y="45391"/>
            <a:ext cx="189555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Figure </a:t>
            </a:r>
            <a:r>
              <a:rPr lang="en-US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S13.</a:t>
            </a:r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502576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1601" y="116926"/>
            <a:ext cx="13003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Figure S2.</a:t>
            </a:r>
            <a:endParaRPr lang="en-US" b="1" u="sng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Picture 6" descr="C:\Users\isundar\Desktop\DNA methylation MS files\venn_result22236.png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68877" y="2710710"/>
            <a:ext cx="3352800" cy="274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5" descr="C:\Users\isundar\Desktop\DNA methylation MS files\Venn Diagrams\venn_result24034.png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4000" y="2703491"/>
            <a:ext cx="3352800" cy="274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/>
          <p:cNvSpPr/>
          <p:nvPr/>
        </p:nvSpPr>
        <p:spPr>
          <a:xfrm>
            <a:off x="1564074" y="827968"/>
            <a:ext cx="889406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Venn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diagrams shows DNA methylation loci that were identified to be overlapping and or shared between different groups such as Non-smokers vs. Smokers (NS vs. S) compared to Non-smokers vs. COPD (NS vs. C) and Smoker vs. COPD (S vs. C) with significant differential DNA methylation status </a:t>
            </a:r>
            <a:r>
              <a:rPr lang="en-US" i="1" dirty="0">
                <a:latin typeface="Arial" panose="020B0604020202020204" pitchFamily="34" charset="0"/>
                <a:cs typeface="Arial" panose="020B0604020202020204" pitchFamily="34" charset="0"/>
              </a:rPr>
              <a:t>P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&lt; 0.001 and </a:t>
            </a:r>
            <a:r>
              <a:rPr lang="en-US" i="1" dirty="0">
                <a:latin typeface="Arial" panose="020B0604020202020204" pitchFamily="34" charset="0"/>
                <a:cs typeface="Arial" panose="020B0604020202020204" pitchFamily="34" charset="0"/>
              </a:rPr>
              <a:t>P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&lt; 0.01 </a:t>
            </a:r>
          </a:p>
        </p:txBody>
      </p:sp>
    </p:spTree>
    <p:extLst>
      <p:ext uri="{BB962C8B-B14F-4D97-AF65-F5344CB8AC3E}">
        <p14:creationId xmlns:p14="http://schemas.microsoft.com/office/powerpoint/2010/main" val="27481505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634845" y="2146663"/>
            <a:ext cx="10860505" cy="3711580"/>
            <a:chOff x="610781" y="1934645"/>
            <a:chExt cx="10860505" cy="3711580"/>
          </a:xfrm>
        </p:grpSpPr>
        <p:sp>
          <p:nvSpPr>
            <p:cNvPr id="2" name="矩形 1"/>
            <p:cNvSpPr/>
            <p:nvPr/>
          </p:nvSpPr>
          <p:spPr>
            <a:xfrm>
              <a:off x="610781" y="3876510"/>
              <a:ext cx="10860505" cy="176971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400" kern="0" dirty="0" smtClean="0">
                  <a:solidFill>
                    <a:srgbClr val="000000"/>
                  </a:solidFill>
                  <a:latin typeface="Arial" charset="0"/>
                  <a:ea typeface="Times New Roman" charset="0"/>
                  <a:cs typeface="Times New Roman" charset="0"/>
                </a:rPr>
                <a:t>TGGAGATCACCTTCCGCTCCGGAGCCCTGCCCGTGCTCTGTGACCCCACGACCCCTAAGCCAGAGGACCTGCATTCGCCGCCGCTGGGCGCGGGCTTGGCTGACTTTGCCCACCCTGCGGGCAGCCCCTTAGGTAGGCGCGAC</a:t>
              </a:r>
              <a:r>
                <a:rPr lang="en-US" altLang="zh-CN" sz="1400" kern="0" dirty="0" smtClean="0">
                  <a:solidFill>
                    <a:srgbClr val="000000"/>
                  </a:solidFill>
                  <a:highlight>
                    <a:srgbClr val="FFFF00"/>
                  </a:highlight>
                  <a:latin typeface="Arial" charset="0"/>
                  <a:ea typeface="Times New Roman" charset="0"/>
                  <a:cs typeface="Times New Roman" charset="0"/>
                </a:rPr>
                <a:t>TGCTTGGTGAAGCTGGAGTGCTTTC</a:t>
              </a:r>
            </a:p>
            <a:p>
              <a:r>
                <a:rPr lang="en-US" altLang="zh-CN" sz="1100" b="1" kern="0" dirty="0" smtClean="0">
                  <a:solidFill>
                    <a:srgbClr val="000000"/>
                  </a:solidFill>
                  <a:latin typeface="Arial" charset="0"/>
                  <a:ea typeface="Times New Roman" charset="0"/>
                  <a:cs typeface="Times New Roman" charset="0"/>
                </a:rPr>
                <a:t>                                                                                                                                                                                                                                                              CpG_1</a:t>
              </a:r>
              <a:endParaRPr lang="en-US" altLang="zh-CN" sz="1100" b="1" kern="0" dirty="0">
                <a:solidFill>
                  <a:srgbClr val="000000"/>
                </a:solidFill>
                <a:highlight>
                  <a:srgbClr val="FFFF00"/>
                </a:highlight>
                <a:latin typeface="Arial" charset="0"/>
                <a:ea typeface="Times New Roman" charset="0"/>
                <a:cs typeface="Times New Roman" charset="0"/>
              </a:endParaRPr>
            </a:p>
            <a:p>
              <a:r>
                <a:rPr lang="en-US" altLang="zh-CN" sz="1400" kern="0" dirty="0" smtClean="0">
                  <a:solidFill>
                    <a:srgbClr val="000000"/>
                  </a:solidFill>
                  <a:highlight>
                    <a:srgbClr val="FFFF00"/>
                  </a:highlight>
                  <a:latin typeface="Arial" charset="0"/>
                  <a:ea typeface="Times New Roman" charset="0"/>
                  <a:cs typeface="Times New Roman" charset="0"/>
                </a:rPr>
                <a:t>GCTTTCTTCCGCCCGAGGACACCCCGCCCCCAGCGCAGGGCGAGGCGCTCCTGGGCGGTCTGGAGCTCATCAAGTT</a:t>
              </a:r>
              <a:r>
                <a:rPr lang="en-US" altLang="zh-CN" sz="1400" kern="0" dirty="0" smtClean="0">
                  <a:solidFill>
                    <a:srgbClr val="000000"/>
                  </a:solidFill>
                  <a:highlight>
                    <a:srgbClr val="00FF00"/>
                  </a:highlight>
                  <a:latin typeface="Arial" charset="0"/>
                  <a:ea typeface="Times New Roman" charset="0"/>
                  <a:cs typeface="Times New Roman" charset="0"/>
                </a:rPr>
                <a:t>C</a:t>
              </a:r>
              <a:r>
                <a:rPr lang="en-US" altLang="zh-CN" sz="1400" kern="0" dirty="0" smtClean="0">
                  <a:solidFill>
                    <a:srgbClr val="FF0000"/>
                  </a:solidFill>
                  <a:highlight>
                    <a:srgbClr val="00FF00"/>
                  </a:highlight>
                  <a:latin typeface="Arial" charset="0"/>
                  <a:ea typeface="Times New Roman" charset="0"/>
                  <a:cs typeface="Times New Roman" charset="0"/>
                </a:rPr>
                <a:t>CG</a:t>
              </a:r>
              <a:r>
                <a:rPr lang="en-US" altLang="zh-CN" sz="1400" kern="0" dirty="0" smtClean="0">
                  <a:solidFill>
                    <a:srgbClr val="000000"/>
                  </a:solidFill>
                  <a:highlight>
                    <a:srgbClr val="00FF00"/>
                  </a:highlight>
                  <a:latin typeface="Arial" charset="0"/>
                  <a:ea typeface="Times New Roman" charset="0"/>
                  <a:cs typeface="Times New Roman" charset="0"/>
                </a:rPr>
                <a:t>AGAGT</a:t>
              </a:r>
            </a:p>
            <a:p>
              <a:r>
                <a:rPr lang="en-US" altLang="zh-CN" sz="1100" b="1" kern="0" dirty="0" smtClean="0">
                  <a:solidFill>
                    <a:srgbClr val="000000"/>
                  </a:solidFill>
                  <a:latin typeface="Arial" charset="0"/>
                  <a:ea typeface="Times New Roman" charset="0"/>
                  <a:cs typeface="Times New Roman" charset="0"/>
                </a:rPr>
                <a:t>                     CpG_2     CpG_3           CpG_4                         CpG_5  CpG_6       CpG7              CpG_8,9         CpG_10                                                        CpG_11</a:t>
              </a:r>
              <a:endParaRPr lang="en-US" altLang="zh-CN" sz="1100" b="1" kern="0" dirty="0">
                <a:solidFill>
                  <a:srgbClr val="000000"/>
                </a:solidFill>
                <a:highlight>
                  <a:srgbClr val="00FF00"/>
                </a:highlight>
                <a:latin typeface="Arial" charset="0"/>
                <a:ea typeface="Times New Roman" charset="0"/>
                <a:cs typeface="Times New Roman" charset="0"/>
              </a:endParaRPr>
            </a:p>
            <a:p>
              <a:r>
                <a:rPr lang="en-US" altLang="zh-CN" sz="1400" kern="0" dirty="0" smtClean="0">
                  <a:solidFill>
                    <a:srgbClr val="000000"/>
                  </a:solidFill>
                  <a:highlight>
                    <a:srgbClr val="00FF00"/>
                  </a:highlight>
                  <a:latin typeface="Arial" charset="0"/>
                  <a:ea typeface="Times New Roman" charset="0"/>
                  <a:cs typeface="Times New Roman" charset="0"/>
                </a:rPr>
                <a:t>CAGGCAT</a:t>
              </a:r>
              <a:r>
                <a:rPr lang="en-US" altLang="zh-CN" sz="1400" kern="0" dirty="0" smtClean="0">
                  <a:solidFill>
                    <a:srgbClr val="FF0000"/>
                  </a:solidFill>
                  <a:highlight>
                    <a:srgbClr val="00FF00"/>
                  </a:highlight>
                  <a:latin typeface="Arial" charset="0"/>
                  <a:ea typeface="Times New Roman" charset="0"/>
                  <a:cs typeface="Times New Roman" charset="0"/>
                </a:rPr>
                <a:t>CG</a:t>
              </a:r>
              <a:r>
                <a:rPr lang="en-US" altLang="zh-CN" sz="1400" kern="0" dirty="0" smtClean="0">
                  <a:solidFill>
                    <a:srgbClr val="000000"/>
                  </a:solidFill>
                  <a:highlight>
                    <a:srgbClr val="00FF00"/>
                  </a:highlight>
                  <a:latin typeface="Arial" charset="0"/>
                  <a:ea typeface="Times New Roman" charset="0"/>
                  <a:cs typeface="Times New Roman" charset="0"/>
                </a:rPr>
                <a:t>CCT</a:t>
              </a:r>
              <a:r>
                <a:rPr lang="en-US" altLang="zh-CN" sz="1400" kern="0" dirty="0" smtClean="0">
                  <a:solidFill>
                    <a:srgbClr val="FF0000"/>
                  </a:solidFill>
                  <a:highlight>
                    <a:srgbClr val="00FF00"/>
                  </a:highlight>
                  <a:latin typeface="Arial" charset="0"/>
                  <a:ea typeface="Times New Roman" charset="0"/>
                  <a:cs typeface="Times New Roman" charset="0"/>
                </a:rPr>
                <a:t>CG</a:t>
              </a:r>
              <a:r>
                <a:rPr lang="en-US" altLang="zh-CN" sz="1400" kern="0" dirty="0" smtClean="0">
                  <a:solidFill>
                    <a:srgbClr val="000000"/>
                  </a:solidFill>
                  <a:highlight>
                    <a:srgbClr val="00FF00"/>
                  </a:highlight>
                  <a:latin typeface="Arial" charset="0"/>
                  <a:ea typeface="Times New Roman" charset="0"/>
                  <a:cs typeface="Times New Roman" charset="0"/>
                </a:rPr>
                <a:t>GAGTA</a:t>
              </a:r>
              <a:r>
                <a:rPr lang="en-US" altLang="zh-CN" sz="1400" kern="0" dirty="0" smtClean="0">
                  <a:solidFill>
                    <a:srgbClr val="FF0000"/>
                  </a:solidFill>
                  <a:highlight>
                    <a:srgbClr val="00FF00"/>
                  </a:highlight>
                  <a:latin typeface="Arial" charset="0"/>
                  <a:ea typeface="Times New Roman" charset="0"/>
                  <a:cs typeface="Times New Roman" charset="0"/>
                </a:rPr>
                <a:t>CG</a:t>
              </a:r>
              <a:r>
                <a:rPr lang="en-US" altLang="zh-CN" sz="1400" kern="0" dirty="0" smtClean="0">
                  <a:solidFill>
                    <a:srgbClr val="000000"/>
                  </a:solidFill>
                  <a:highlight>
                    <a:srgbClr val="00FF00"/>
                  </a:highlight>
                  <a:latin typeface="Arial" charset="0"/>
                  <a:ea typeface="Times New Roman" charset="0"/>
                  <a:cs typeface="Times New Roman" charset="0"/>
                </a:rPr>
                <a:t>AGTCCAACA</a:t>
              </a:r>
              <a:r>
                <a:rPr lang="en-US" altLang="zh-CN" sz="1400" kern="0" dirty="0" smtClean="0">
                  <a:solidFill>
                    <a:srgbClr val="FF0000"/>
                  </a:solidFill>
                  <a:highlight>
                    <a:srgbClr val="00FF00"/>
                  </a:highlight>
                  <a:latin typeface="Arial" charset="0"/>
                  <a:ea typeface="Times New Roman" charset="0"/>
                  <a:cs typeface="Times New Roman" charset="0"/>
                </a:rPr>
                <a:t>CG</a:t>
              </a:r>
              <a:r>
                <a:rPr lang="en-US" altLang="zh-CN" sz="1400" kern="0" dirty="0" smtClean="0">
                  <a:solidFill>
                    <a:srgbClr val="000000"/>
                  </a:solidFill>
                  <a:highlight>
                    <a:srgbClr val="00FF00"/>
                  </a:highlight>
                  <a:latin typeface="Arial" charset="0"/>
                  <a:ea typeface="Times New Roman" charset="0"/>
                  <a:cs typeface="Times New Roman" charset="0"/>
                </a:rPr>
                <a:t>GA</a:t>
              </a:r>
              <a:r>
                <a:rPr lang="en-US" altLang="zh-CN" sz="1400" kern="0" dirty="0" smtClean="0">
                  <a:solidFill>
                    <a:srgbClr val="FF0000"/>
                  </a:solidFill>
                  <a:highlight>
                    <a:srgbClr val="00FF00"/>
                  </a:highlight>
                  <a:latin typeface="Arial" charset="0"/>
                  <a:ea typeface="Times New Roman" charset="0"/>
                  <a:cs typeface="Times New Roman" charset="0"/>
                </a:rPr>
                <a:t>CG</a:t>
              </a:r>
              <a:r>
                <a:rPr lang="en-US" altLang="zh-CN" sz="1400" kern="0" dirty="0" smtClean="0">
                  <a:solidFill>
                    <a:srgbClr val="000000"/>
                  </a:solidFill>
                  <a:highlight>
                    <a:srgbClr val="00FF00"/>
                  </a:highlight>
                  <a:latin typeface="Arial" charset="0"/>
                  <a:ea typeface="Times New Roman" charset="0"/>
                  <a:cs typeface="Times New Roman" charset="0"/>
                </a:rPr>
                <a:t>AGAG</a:t>
              </a:r>
              <a:r>
                <a:rPr lang="en-US" altLang="zh-CN" sz="1400" kern="0" dirty="0" smtClean="0">
                  <a:solidFill>
                    <a:srgbClr val="FF0000"/>
                  </a:solidFill>
                  <a:highlight>
                    <a:srgbClr val="00FF00"/>
                  </a:highlight>
                  <a:latin typeface="Arial" charset="0"/>
                  <a:ea typeface="Times New Roman" charset="0"/>
                  <a:cs typeface="Times New Roman" charset="0"/>
                </a:rPr>
                <a:t>CG</a:t>
              </a:r>
              <a:r>
                <a:rPr lang="en-US" altLang="zh-CN" sz="1400" kern="0" dirty="0" smtClean="0">
                  <a:solidFill>
                    <a:srgbClr val="000000"/>
                  </a:solidFill>
                  <a:highlight>
                    <a:srgbClr val="00FF00"/>
                  </a:highlight>
                  <a:latin typeface="Arial" charset="0"/>
                  <a:ea typeface="Times New Roman" charset="0"/>
                  <a:cs typeface="Times New Roman" charset="0"/>
                </a:rPr>
                <a:t>AGGAG</a:t>
              </a:r>
              <a:r>
                <a:rPr lang="en-US" altLang="zh-CN" sz="1400" kern="0" dirty="0" smtClean="0">
                  <a:solidFill>
                    <a:srgbClr val="FF0000"/>
                  </a:solidFill>
                  <a:highlight>
                    <a:srgbClr val="00FF00"/>
                  </a:highlight>
                  <a:latin typeface="Arial" charset="0"/>
                  <a:ea typeface="Times New Roman" charset="0"/>
                  <a:cs typeface="Times New Roman" charset="0"/>
                </a:rPr>
                <a:t>CGCG</a:t>
              </a:r>
              <a:r>
                <a:rPr lang="en-US" altLang="zh-CN" sz="1400" kern="0" dirty="0" smtClean="0">
                  <a:solidFill>
                    <a:srgbClr val="000000"/>
                  </a:solidFill>
                  <a:highlight>
                    <a:srgbClr val="00FF00"/>
                  </a:highlight>
                  <a:latin typeface="Arial" charset="0"/>
                  <a:ea typeface="Times New Roman" charset="0"/>
                  <a:cs typeface="Times New Roman" charset="0"/>
                </a:rPr>
                <a:t>ACT</a:t>
              </a:r>
              <a:r>
                <a:rPr lang="en-US" altLang="zh-CN" sz="1400" kern="0" dirty="0" smtClean="0">
                  <a:solidFill>
                    <a:srgbClr val="FF0000"/>
                  </a:solidFill>
                  <a:highlight>
                    <a:srgbClr val="00FF00"/>
                  </a:highlight>
                  <a:latin typeface="Arial" charset="0"/>
                  <a:ea typeface="Times New Roman" charset="0"/>
                  <a:cs typeface="Times New Roman" charset="0"/>
                </a:rPr>
                <a:t>CG</a:t>
              </a:r>
              <a:r>
                <a:rPr lang="en-US" altLang="zh-CN" sz="1400" kern="0" dirty="0" smtClean="0">
                  <a:solidFill>
                    <a:srgbClr val="000000"/>
                  </a:solidFill>
                  <a:highlight>
                    <a:srgbClr val="00FF00"/>
                  </a:highlight>
                  <a:latin typeface="Arial" charset="0"/>
                  <a:ea typeface="Times New Roman" charset="0"/>
                  <a:cs typeface="Times New Roman" charset="0"/>
                </a:rPr>
                <a:t>TGGTCCCAGGAGGAGCTGC</a:t>
              </a:r>
              <a:r>
                <a:rPr lang="en-US" altLang="zh-CN" sz="1400" kern="0" dirty="0" smtClean="0">
                  <a:solidFill>
                    <a:srgbClr val="FF0000"/>
                  </a:solidFill>
                  <a:highlight>
                    <a:srgbClr val="00FF00"/>
                  </a:highlight>
                  <a:latin typeface="Arial" charset="0"/>
                  <a:ea typeface="Times New Roman" charset="0"/>
                  <a:cs typeface="Times New Roman" charset="0"/>
                </a:rPr>
                <a:t>CG</a:t>
              </a:r>
              <a:r>
                <a:rPr lang="en-US" altLang="zh-CN" sz="1400" kern="0" dirty="0" smtClean="0">
                  <a:solidFill>
                    <a:srgbClr val="000000"/>
                  </a:solidFill>
                  <a:highlight>
                    <a:srgbClr val="00FF00"/>
                  </a:highlight>
                  <a:latin typeface="Arial" charset="0"/>
                  <a:ea typeface="Times New Roman" charset="0"/>
                  <a:cs typeface="Times New Roman" charset="0"/>
                </a:rPr>
                <a:t>C</a:t>
              </a:r>
              <a:r>
                <a:rPr lang="en-US" altLang="zh-CN" sz="1400" kern="0" dirty="0" smtClean="0">
                  <a:solidFill>
                    <a:srgbClr val="000000"/>
                  </a:solidFill>
                  <a:highlight>
                    <a:srgbClr val="FFFF00"/>
                  </a:highlight>
                  <a:latin typeface="Arial" charset="0"/>
                  <a:ea typeface="Times New Roman" charset="0"/>
                  <a:cs typeface="Times New Roman" charset="0"/>
                </a:rPr>
                <a:t>GCCTGCTGAATGTCCTGCAGAGGCAGGAACTGGG</a:t>
              </a:r>
              <a:r>
                <a:rPr lang="en-US" altLang="zh-CN" sz="1400" kern="0" dirty="0" smtClean="0">
                  <a:solidFill>
                    <a:srgbClr val="000000"/>
                  </a:solidFill>
                  <a:latin typeface="Arial" charset="0"/>
                  <a:ea typeface="Times New Roman" charset="0"/>
                  <a:cs typeface="Times New Roman" charset="0"/>
                </a:rPr>
                <a:t>CGACGGCCTGGATGATGAGATCGCCGTGTAGGTGCCGAGGGCGAGGAGATGGAGGCGGCGGCGTGGCTGGAGGGGCCGTGTCTGGCTGCTGCCCGGGTAGGGGATGCCC </a:t>
              </a:r>
              <a:r>
                <a:rPr lang="en-US" altLang="zh-CN" sz="1400" kern="0" dirty="0">
                  <a:solidFill>
                    <a:srgbClr val="000000"/>
                  </a:solidFill>
                  <a:latin typeface="Arial" charset="0"/>
                  <a:ea typeface="Times New Roman" charset="0"/>
                  <a:cs typeface="Times New Roman" charset="0"/>
                </a:rPr>
                <a:t>AGTGAATGTGCACTGCCGAGGAGAATG</a:t>
              </a:r>
              <a:endParaRPr lang="zh-CN" altLang="zh-CN" sz="1400" kern="100" dirty="0">
                <a:latin typeface="Cambria" charset="0"/>
                <a:cs typeface="Times New Roman" charset="0"/>
              </a:endParaRPr>
            </a:p>
          </p:txBody>
        </p:sp>
        <p:sp>
          <p:nvSpPr>
            <p:cNvPr id="4" name="矩形 3"/>
            <p:cNvSpPr/>
            <p:nvPr/>
          </p:nvSpPr>
          <p:spPr>
            <a:xfrm>
              <a:off x="760675" y="2933163"/>
              <a:ext cx="10518099" cy="4572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5" name="右箭头 4"/>
            <p:cNvSpPr/>
            <p:nvPr/>
          </p:nvSpPr>
          <p:spPr>
            <a:xfrm>
              <a:off x="1193399" y="3225938"/>
              <a:ext cx="7255240" cy="228600"/>
            </a:xfrm>
            <a:prstGeom prst="rightArrow">
              <a:avLst/>
            </a:prstGeom>
            <a:solidFill>
              <a:schemeClr val="accent2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4310435" y="3449546"/>
              <a:ext cx="343274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zh-CN" sz="1400" b="1" dirty="0" smtClean="0">
                  <a:latin typeface="Arial" charset="0"/>
                  <a:ea typeface="Arial" charset="0"/>
                  <a:cs typeface="Arial" charset="0"/>
                </a:rPr>
                <a:t>NOS1AP </a:t>
              </a:r>
              <a:r>
                <a:rPr kumimoji="1" lang="en-US" altLang="zh-CN" sz="1400" b="1" dirty="0">
                  <a:latin typeface="Arial" charset="0"/>
                  <a:ea typeface="Arial" charset="0"/>
                  <a:cs typeface="Arial" charset="0"/>
                </a:rPr>
                <a:t>A</a:t>
              </a:r>
              <a:r>
                <a:rPr kumimoji="1" lang="en-US" altLang="zh-CN" sz="1400" b="1" dirty="0" smtClean="0">
                  <a:latin typeface="Arial" charset="0"/>
                  <a:ea typeface="Arial" charset="0"/>
                  <a:cs typeface="Arial" charset="0"/>
                </a:rPr>
                <a:t>mplicon  (</a:t>
              </a:r>
              <a:r>
                <a:rPr lang="en-US" altLang="zh-CN" sz="1400" b="1" dirty="0" smtClean="0">
                  <a:latin typeface="Arial" charset="0"/>
                  <a:ea typeface="Arial" charset="0"/>
                  <a:cs typeface="Arial" charset="0"/>
                </a:rPr>
                <a:t>cg26663636)</a:t>
              </a:r>
              <a:endParaRPr kumimoji="1" lang="zh-CN" altLang="en-US" sz="1400" b="1" dirty="0">
                <a:latin typeface="Arial" charset="0"/>
                <a:ea typeface="Arial" charset="0"/>
                <a:cs typeface="Arial" charset="0"/>
              </a:endParaRPr>
            </a:p>
          </p:txBody>
        </p:sp>
        <p:cxnSp>
          <p:nvCxnSpPr>
            <p:cNvPr id="7" name="直线连接符 6"/>
            <p:cNvCxnSpPr/>
            <p:nvPr/>
          </p:nvCxnSpPr>
          <p:spPr>
            <a:xfrm flipV="1">
              <a:off x="2544995" y="2619282"/>
              <a:ext cx="0" cy="577441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直线连接符 7"/>
            <p:cNvCxnSpPr/>
            <p:nvPr/>
          </p:nvCxnSpPr>
          <p:spPr>
            <a:xfrm flipV="1">
              <a:off x="3592756" y="2214961"/>
              <a:ext cx="0" cy="981762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直线连接符 8"/>
            <p:cNvCxnSpPr/>
            <p:nvPr/>
          </p:nvCxnSpPr>
          <p:spPr>
            <a:xfrm flipV="1">
              <a:off x="4138461" y="2626732"/>
              <a:ext cx="0" cy="577441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直线连接符 9"/>
            <p:cNvCxnSpPr/>
            <p:nvPr/>
          </p:nvCxnSpPr>
          <p:spPr>
            <a:xfrm flipV="1">
              <a:off x="4788682" y="2625614"/>
              <a:ext cx="0" cy="577441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文本框 10"/>
            <p:cNvSpPr txBox="1"/>
            <p:nvPr/>
          </p:nvSpPr>
          <p:spPr>
            <a:xfrm>
              <a:off x="1437039" y="2348066"/>
              <a:ext cx="712681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zh-CN" sz="1100" b="1" dirty="0" smtClean="0">
                  <a:latin typeface="Arial" charset="0"/>
                  <a:ea typeface="Arial" charset="0"/>
                  <a:cs typeface="Arial" charset="0"/>
                </a:rPr>
                <a:t>CpG_1</a:t>
              </a:r>
              <a:endParaRPr kumimoji="1" lang="zh-CN" altLang="en-US" sz="1100" b="1" dirty="0">
                <a:latin typeface="Arial" charset="0"/>
                <a:ea typeface="Arial" charset="0"/>
                <a:cs typeface="Arial" charset="0"/>
              </a:endParaRPr>
            </a:p>
          </p:txBody>
        </p:sp>
        <p:sp>
          <p:nvSpPr>
            <p:cNvPr id="12" name="文本框 11"/>
            <p:cNvSpPr txBox="1"/>
            <p:nvPr/>
          </p:nvSpPr>
          <p:spPr>
            <a:xfrm>
              <a:off x="2218096" y="2335702"/>
              <a:ext cx="712681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zh-CN" sz="1100" b="1" dirty="0" smtClean="0">
                  <a:latin typeface="Arial" charset="0"/>
                  <a:ea typeface="Arial" charset="0"/>
                  <a:cs typeface="Arial" charset="0"/>
                </a:rPr>
                <a:t>CpG_2</a:t>
              </a:r>
              <a:endParaRPr kumimoji="1" lang="zh-CN" altLang="en-US" sz="1100" b="1" dirty="0">
                <a:latin typeface="Arial" charset="0"/>
                <a:ea typeface="Arial" charset="0"/>
                <a:cs typeface="Arial" charset="0"/>
              </a:endParaRPr>
            </a:p>
          </p:txBody>
        </p:sp>
        <p:sp>
          <p:nvSpPr>
            <p:cNvPr id="13" name="文本框 12"/>
            <p:cNvSpPr txBox="1"/>
            <p:nvPr/>
          </p:nvSpPr>
          <p:spPr>
            <a:xfrm>
              <a:off x="2782786" y="2326558"/>
              <a:ext cx="649313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zh-CN" sz="1100" b="1" dirty="0" smtClean="0">
                  <a:latin typeface="Arial" charset="0"/>
                  <a:ea typeface="Arial" charset="0"/>
                  <a:cs typeface="Arial" charset="0"/>
                </a:rPr>
                <a:t>CpG_3</a:t>
              </a:r>
              <a:endParaRPr kumimoji="1" lang="zh-CN" altLang="en-US" sz="1100" b="1" dirty="0">
                <a:latin typeface="Arial" charset="0"/>
                <a:ea typeface="Arial" charset="0"/>
                <a:cs typeface="Arial" charset="0"/>
              </a:endParaRPr>
            </a:p>
          </p:txBody>
        </p:sp>
        <p:sp>
          <p:nvSpPr>
            <p:cNvPr id="14" name="文本框 13"/>
            <p:cNvSpPr txBox="1"/>
            <p:nvPr/>
          </p:nvSpPr>
          <p:spPr>
            <a:xfrm>
              <a:off x="2848904" y="1934645"/>
              <a:ext cx="1571096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zh-CN" sz="1100" b="1" dirty="0" smtClean="0">
                  <a:solidFill>
                    <a:srgbClr val="FF0000"/>
                  </a:solidFill>
                  <a:latin typeface="Arial" charset="0"/>
                  <a:ea typeface="Arial" charset="0"/>
                  <a:cs typeface="Arial" charset="0"/>
                </a:rPr>
                <a:t>CpG_4 (cg26663636) </a:t>
              </a:r>
              <a:endParaRPr kumimoji="1" lang="zh-CN" altLang="en-US" sz="1100" b="1" dirty="0">
                <a:solidFill>
                  <a:srgbClr val="FF0000"/>
                </a:solidFill>
                <a:latin typeface="Arial" charset="0"/>
                <a:ea typeface="Arial" charset="0"/>
                <a:cs typeface="Arial" charset="0"/>
              </a:endParaRPr>
            </a:p>
          </p:txBody>
        </p:sp>
        <p:cxnSp>
          <p:nvCxnSpPr>
            <p:cNvPr id="15" name="直线连接符 14"/>
            <p:cNvCxnSpPr/>
            <p:nvPr/>
          </p:nvCxnSpPr>
          <p:spPr>
            <a:xfrm flipV="1">
              <a:off x="1768666" y="2619282"/>
              <a:ext cx="0" cy="577441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直线连接符 15"/>
            <p:cNvCxnSpPr/>
            <p:nvPr/>
          </p:nvCxnSpPr>
          <p:spPr>
            <a:xfrm flipV="1">
              <a:off x="3042005" y="2619282"/>
              <a:ext cx="0" cy="577441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文本框 16"/>
            <p:cNvSpPr txBox="1"/>
            <p:nvPr/>
          </p:nvSpPr>
          <p:spPr>
            <a:xfrm>
              <a:off x="3820394" y="2326558"/>
              <a:ext cx="707817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zh-CN" sz="1100" b="1" dirty="0" smtClean="0">
                  <a:latin typeface="Arial" charset="0"/>
                  <a:ea typeface="Arial" charset="0"/>
                  <a:cs typeface="Arial" charset="0"/>
                </a:rPr>
                <a:t>CpG_5 </a:t>
              </a:r>
              <a:endParaRPr kumimoji="1" lang="zh-CN" altLang="en-US" sz="1100" b="1" dirty="0">
                <a:latin typeface="Arial" charset="0"/>
                <a:ea typeface="Arial" charset="0"/>
                <a:cs typeface="Arial" charset="0"/>
              </a:endParaRPr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4485312" y="2326558"/>
              <a:ext cx="671415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zh-CN" sz="1100" b="1" dirty="0" smtClean="0">
                  <a:latin typeface="Arial" charset="0"/>
                  <a:ea typeface="Arial" charset="0"/>
                  <a:cs typeface="Arial" charset="0"/>
                </a:rPr>
                <a:t>CpG_6 </a:t>
              </a:r>
              <a:endParaRPr kumimoji="1" lang="zh-CN" altLang="en-US" sz="1100" b="1" dirty="0">
                <a:latin typeface="Arial" charset="0"/>
                <a:ea typeface="Arial" charset="0"/>
                <a:cs typeface="Arial" charset="0"/>
              </a:endParaRPr>
            </a:p>
          </p:txBody>
        </p:sp>
        <p:cxnSp>
          <p:nvCxnSpPr>
            <p:cNvPr id="31" name="直线连接符 30"/>
            <p:cNvCxnSpPr/>
            <p:nvPr/>
          </p:nvCxnSpPr>
          <p:spPr>
            <a:xfrm flipV="1">
              <a:off x="5384835" y="2624038"/>
              <a:ext cx="0" cy="577441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直线连接符 32"/>
            <p:cNvCxnSpPr/>
            <p:nvPr/>
          </p:nvCxnSpPr>
          <p:spPr>
            <a:xfrm flipV="1">
              <a:off x="6644376" y="2624038"/>
              <a:ext cx="0" cy="577441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直线连接符 33"/>
            <p:cNvCxnSpPr/>
            <p:nvPr/>
          </p:nvCxnSpPr>
          <p:spPr>
            <a:xfrm flipV="1">
              <a:off x="7509470" y="2632276"/>
              <a:ext cx="0" cy="577441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文本框 34"/>
            <p:cNvSpPr txBox="1"/>
            <p:nvPr/>
          </p:nvSpPr>
          <p:spPr>
            <a:xfrm>
              <a:off x="5081138" y="2340156"/>
              <a:ext cx="671415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zh-CN" sz="1100" b="1" dirty="0" smtClean="0">
                  <a:latin typeface="Arial" charset="0"/>
                  <a:ea typeface="Arial" charset="0"/>
                  <a:cs typeface="Arial" charset="0"/>
                </a:rPr>
                <a:t>CpG_7 </a:t>
              </a:r>
              <a:endParaRPr kumimoji="1" lang="zh-CN" altLang="en-US" sz="1100" b="1" dirty="0">
                <a:latin typeface="Arial" charset="0"/>
                <a:ea typeface="Arial" charset="0"/>
                <a:cs typeface="Arial" charset="0"/>
              </a:endParaRPr>
            </a:p>
          </p:txBody>
        </p:sp>
        <p:sp>
          <p:nvSpPr>
            <p:cNvPr id="36" name="文本框 35"/>
            <p:cNvSpPr txBox="1"/>
            <p:nvPr/>
          </p:nvSpPr>
          <p:spPr>
            <a:xfrm>
              <a:off x="5615185" y="1951104"/>
              <a:ext cx="797390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zh-CN" sz="1100" b="1" dirty="0" smtClean="0">
                  <a:latin typeface="Arial" charset="0"/>
                  <a:ea typeface="Arial" charset="0"/>
                  <a:cs typeface="Arial" charset="0"/>
                </a:rPr>
                <a:t>CpG_8 </a:t>
              </a:r>
              <a:endParaRPr kumimoji="1" lang="zh-CN" altLang="en-US" sz="1100" b="1" dirty="0">
                <a:latin typeface="Arial" charset="0"/>
                <a:ea typeface="Arial" charset="0"/>
                <a:cs typeface="Arial" charset="0"/>
              </a:endParaRPr>
            </a:p>
          </p:txBody>
        </p:sp>
        <p:sp>
          <p:nvSpPr>
            <p:cNvPr id="37" name="文本框 36"/>
            <p:cNvSpPr txBox="1"/>
            <p:nvPr/>
          </p:nvSpPr>
          <p:spPr>
            <a:xfrm>
              <a:off x="6308668" y="2323084"/>
              <a:ext cx="739120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zh-CN" sz="1100" b="1" smtClean="0">
                  <a:latin typeface="Arial" charset="0"/>
                  <a:ea typeface="Arial" charset="0"/>
                  <a:cs typeface="Arial" charset="0"/>
                </a:rPr>
                <a:t>CpG_10 </a:t>
              </a:r>
              <a:endParaRPr kumimoji="1" lang="zh-CN" altLang="en-US" sz="1100" b="1" dirty="0">
                <a:latin typeface="Arial" charset="0"/>
                <a:ea typeface="Arial" charset="0"/>
                <a:cs typeface="Arial" charset="0"/>
              </a:endParaRPr>
            </a:p>
          </p:txBody>
        </p:sp>
        <p:sp>
          <p:nvSpPr>
            <p:cNvPr id="38" name="文本框 37"/>
            <p:cNvSpPr txBox="1"/>
            <p:nvPr/>
          </p:nvSpPr>
          <p:spPr>
            <a:xfrm>
              <a:off x="7131626" y="2323084"/>
              <a:ext cx="741012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zh-CN" sz="1100" b="1" smtClean="0">
                  <a:latin typeface="Arial" charset="0"/>
                  <a:ea typeface="Arial" charset="0"/>
                  <a:cs typeface="Arial" charset="0"/>
                </a:rPr>
                <a:t>CpG_11 </a:t>
              </a:r>
              <a:endParaRPr kumimoji="1" lang="zh-CN" altLang="en-US" sz="1100" b="1" dirty="0">
                <a:latin typeface="Arial" charset="0"/>
                <a:ea typeface="Arial" charset="0"/>
                <a:cs typeface="Arial" charset="0"/>
              </a:endParaRPr>
            </a:p>
          </p:txBody>
        </p:sp>
        <p:grpSp>
          <p:nvGrpSpPr>
            <p:cNvPr id="39" name="Group 38"/>
            <p:cNvGrpSpPr/>
            <p:nvPr/>
          </p:nvGrpSpPr>
          <p:grpSpPr>
            <a:xfrm>
              <a:off x="6087101" y="2255769"/>
              <a:ext cx="91440" cy="962035"/>
              <a:chOff x="5786309" y="1985383"/>
              <a:chExt cx="195719" cy="962035"/>
            </a:xfrm>
          </p:grpSpPr>
          <p:cxnSp>
            <p:nvCxnSpPr>
              <p:cNvPr id="40" name="直线连接符 19"/>
              <p:cNvCxnSpPr/>
              <p:nvPr/>
            </p:nvCxnSpPr>
            <p:spPr>
              <a:xfrm flipV="1">
                <a:off x="5972071" y="2215898"/>
                <a:ext cx="9745" cy="731520"/>
              </a:xfrm>
              <a:prstGeom prst="line">
                <a:avLst/>
              </a:prstGeom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直线连接符 19"/>
              <p:cNvCxnSpPr/>
              <p:nvPr/>
            </p:nvCxnSpPr>
            <p:spPr>
              <a:xfrm flipH="1" flipV="1">
                <a:off x="5786309" y="1985383"/>
                <a:ext cx="195719" cy="232181"/>
              </a:xfrm>
              <a:prstGeom prst="line">
                <a:avLst/>
              </a:prstGeom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2" name="Group 41"/>
            <p:cNvGrpSpPr/>
            <p:nvPr/>
          </p:nvGrpSpPr>
          <p:grpSpPr>
            <a:xfrm flipH="1">
              <a:off x="6206291" y="2254582"/>
              <a:ext cx="91440" cy="962035"/>
              <a:chOff x="5786309" y="1985383"/>
              <a:chExt cx="195719" cy="962035"/>
            </a:xfrm>
          </p:grpSpPr>
          <p:cxnSp>
            <p:nvCxnSpPr>
              <p:cNvPr id="43" name="直线连接符 19"/>
              <p:cNvCxnSpPr/>
              <p:nvPr/>
            </p:nvCxnSpPr>
            <p:spPr>
              <a:xfrm flipV="1">
                <a:off x="5972071" y="2215898"/>
                <a:ext cx="9745" cy="731520"/>
              </a:xfrm>
              <a:prstGeom prst="line">
                <a:avLst/>
              </a:prstGeom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直线连接符 19"/>
              <p:cNvCxnSpPr/>
              <p:nvPr/>
            </p:nvCxnSpPr>
            <p:spPr>
              <a:xfrm flipH="1" flipV="1">
                <a:off x="5786309" y="1985383"/>
                <a:ext cx="195719" cy="232181"/>
              </a:xfrm>
              <a:prstGeom prst="line">
                <a:avLst/>
              </a:prstGeom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5" name="文本框 35"/>
            <p:cNvSpPr txBox="1"/>
            <p:nvPr/>
          </p:nvSpPr>
          <p:spPr>
            <a:xfrm>
              <a:off x="6152609" y="1947088"/>
              <a:ext cx="797390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zh-CN" sz="1100" b="1" dirty="0" smtClean="0">
                  <a:latin typeface="Arial" charset="0"/>
                  <a:ea typeface="Arial" charset="0"/>
                  <a:cs typeface="Arial" charset="0"/>
                </a:rPr>
                <a:t>CpG_9 </a:t>
              </a:r>
              <a:endParaRPr kumimoji="1" lang="zh-CN" altLang="en-US" sz="1100" b="1" dirty="0">
                <a:latin typeface="Arial" charset="0"/>
                <a:ea typeface="Arial" charset="0"/>
                <a:cs typeface="Arial" charset="0"/>
              </a:endParaRPr>
            </a:p>
          </p:txBody>
        </p:sp>
      </p:grpSp>
      <p:sp>
        <p:nvSpPr>
          <p:cNvPr id="47" name="TextBox 46"/>
          <p:cNvSpPr txBox="1"/>
          <p:nvPr/>
        </p:nvSpPr>
        <p:spPr>
          <a:xfrm>
            <a:off x="118188" y="79847"/>
            <a:ext cx="28005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Figure S3</a:t>
            </a:r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784739" y="743672"/>
            <a:ext cx="1051809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Target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sequence for the </a:t>
            </a:r>
            <a:r>
              <a:rPr lang="en-US" i="1" dirty="0">
                <a:latin typeface="Arial" panose="020B0604020202020204" pitchFamily="34" charset="0"/>
                <a:cs typeface="Arial" panose="020B0604020202020204" pitchFamily="34" charset="0"/>
              </a:rPr>
              <a:t>NOS1AP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amplicon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(cg26663636).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The target sequence (marked yellow highlights) and its covered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CpG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sites (red letters) analyzed by pyrosequencing assay (marked green highlights) of </a:t>
            </a:r>
            <a:r>
              <a:rPr lang="en-US" i="1" dirty="0">
                <a:latin typeface="Arial" panose="020B0604020202020204" pitchFamily="34" charset="0"/>
                <a:cs typeface="Arial" panose="020B0604020202020204" pitchFamily="34" charset="0"/>
              </a:rPr>
              <a:t>NOS1AP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amplicon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~ 334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bp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(cg26663636) is shown.</a:t>
            </a:r>
          </a:p>
        </p:txBody>
      </p:sp>
    </p:spTree>
    <p:extLst>
      <p:ext uri="{BB962C8B-B14F-4D97-AF65-F5344CB8AC3E}">
        <p14:creationId xmlns:p14="http://schemas.microsoft.com/office/powerpoint/2010/main" val="18883533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578224" y="2153397"/>
            <a:ext cx="11053482" cy="3755286"/>
            <a:chOff x="578224" y="1689107"/>
            <a:chExt cx="11053482" cy="3755286"/>
          </a:xfrm>
        </p:grpSpPr>
        <p:sp>
          <p:nvSpPr>
            <p:cNvPr id="2" name="矩形 1"/>
            <p:cNvSpPr/>
            <p:nvPr/>
          </p:nvSpPr>
          <p:spPr>
            <a:xfrm>
              <a:off x="578224" y="3720844"/>
              <a:ext cx="11053482" cy="172354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400" kern="100" dirty="0" smtClean="0">
                  <a:solidFill>
                    <a:srgbClr val="000000"/>
                  </a:solidFill>
                  <a:latin typeface="Arial" charset="0"/>
                  <a:ea typeface="Courier" charset="0"/>
                  <a:cs typeface="Times New Roman" charset="0"/>
                </a:rPr>
                <a:t>AGGCGGCGCGGCCGCTGCTGGCGCTGGAGCGGGAGCTGGCGGCGGCGGCGGCGGCGGGCGGTGTGAGCGAGGAGGAGCTGGT</a:t>
              </a:r>
            </a:p>
            <a:p>
              <a:r>
                <a:rPr lang="en-US" altLang="zh-CN" sz="1100" b="1" kern="100" dirty="0" smtClean="0">
                  <a:solidFill>
                    <a:srgbClr val="000000"/>
                  </a:solidFill>
                  <a:latin typeface="Arial" charset="0"/>
                  <a:ea typeface="Courier" charset="0"/>
                  <a:cs typeface="Times New Roman" charset="0"/>
                </a:rPr>
                <a:t>                                                                            CpG_1            CpG_2                     CpG_3,4                                         CpG_5           CpG_6,CpG_7  CpG_8                  CpG_9,10</a:t>
              </a:r>
              <a:endParaRPr lang="en-US" altLang="zh-CN" sz="1100" b="1" kern="100" dirty="0">
                <a:solidFill>
                  <a:srgbClr val="000000"/>
                </a:solidFill>
                <a:latin typeface="Arial" charset="0"/>
                <a:ea typeface="Courier" charset="0"/>
                <a:cs typeface="Times New Roman" charset="0"/>
              </a:endParaRPr>
            </a:p>
            <a:p>
              <a:r>
                <a:rPr lang="en-US" altLang="zh-CN" sz="1400" kern="100" dirty="0" smtClean="0">
                  <a:solidFill>
                    <a:srgbClr val="000000"/>
                  </a:solidFill>
                  <a:latin typeface="Arial" charset="0"/>
                  <a:ea typeface="Courier" charset="0"/>
                  <a:cs typeface="Times New Roman" charset="0"/>
                </a:rPr>
                <a:t>GCGGC</a:t>
              </a:r>
              <a:r>
                <a:rPr lang="en-US" altLang="zh-CN" sz="1400" kern="100" dirty="0" smtClean="0">
                  <a:solidFill>
                    <a:srgbClr val="000000"/>
                  </a:solidFill>
                  <a:highlight>
                    <a:srgbClr val="FFFF00"/>
                  </a:highlight>
                  <a:latin typeface="Arial" charset="0"/>
                  <a:ea typeface="Courier" charset="0"/>
                  <a:cs typeface="Times New Roman" charset="0"/>
                </a:rPr>
                <a:t>GCCAGAGCAAGGTGGAGG</a:t>
              </a:r>
              <a:r>
                <a:rPr lang="en-US" altLang="zh-CN" sz="1400" kern="100" dirty="0" smtClean="0">
                  <a:solidFill>
                    <a:srgbClr val="FF0000"/>
                  </a:solidFill>
                  <a:highlight>
                    <a:srgbClr val="00FF00"/>
                  </a:highlight>
                  <a:latin typeface="Arial" charset="0"/>
                  <a:ea typeface="Courier" charset="0"/>
                  <a:cs typeface="Times New Roman" charset="0"/>
                </a:rPr>
                <a:t>CG</a:t>
              </a:r>
              <a:r>
                <a:rPr lang="en-US" altLang="zh-CN" sz="1400" kern="100" dirty="0" smtClean="0">
                  <a:solidFill>
                    <a:srgbClr val="000000"/>
                  </a:solidFill>
                  <a:highlight>
                    <a:srgbClr val="00FF00"/>
                  </a:highlight>
                  <a:latin typeface="Arial" charset="0"/>
                  <a:ea typeface="Courier" charset="0"/>
                  <a:cs typeface="Times New Roman" charset="0"/>
                </a:rPr>
                <a:t>CTGTA</a:t>
              </a:r>
              <a:r>
                <a:rPr lang="en-US" altLang="zh-CN" sz="1400" kern="100" dirty="0" smtClean="0">
                  <a:solidFill>
                    <a:srgbClr val="FF0000"/>
                  </a:solidFill>
                  <a:highlight>
                    <a:srgbClr val="00FF00"/>
                  </a:highlight>
                  <a:latin typeface="Arial" charset="0"/>
                  <a:ea typeface="Courier" charset="0"/>
                  <a:cs typeface="Times New Roman" charset="0"/>
                </a:rPr>
                <a:t>CG</a:t>
              </a:r>
              <a:r>
                <a:rPr lang="en-US" altLang="zh-CN" sz="1400" kern="100" dirty="0" smtClean="0">
                  <a:solidFill>
                    <a:srgbClr val="000000"/>
                  </a:solidFill>
                  <a:highlight>
                    <a:srgbClr val="00FF00"/>
                  </a:highlight>
                  <a:latin typeface="Arial" charset="0"/>
                  <a:ea typeface="Courier" charset="0"/>
                  <a:cs typeface="Times New Roman" charset="0"/>
                </a:rPr>
                <a:t>AGCTGCTG</a:t>
              </a:r>
              <a:r>
                <a:rPr lang="en-US" altLang="zh-CN" sz="1400" kern="100" dirty="0" smtClean="0">
                  <a:solidFill>
                    <a:srgbClr val="FF0000"/>
                  </a:solidFill>
                  <a:highlight>
                    <a:srgbClr val="00FF00"/>
                  </a:highlight>
                  <a:latin typeface="Arial" charset="0"/>
                  <a:ea typeface="Courier" charset="0"/>
                  <a:cs typeface="Times New Roman" charset="0"/>
                </a:rPr>
                <a:t>CGCG</a:t>
              </a:r>
              <a:r>
                <a:rPr lang="en-US" altLang="zh-CN" sz="1400" kern="100" dirty="0" smtClean="0">
                  <a:solidFill>
                    <a:srgbClr val="000000"/>
                  </a:solidFill>
                  <a:highlight>
                    <a:srgbClr val="00FF00"/>
                  </a:highlight>
                  <a:latin typeface="Arial" charset="0"/>
                  <a:ea typeface="Courier" charset="0"/>
                  <a:cs typeface="Times New Roman" charset="0"/>
                </a:rPr>
                <a:t>ACCAGGTGCTGGG</a:t>
              </a:r>
              <a:r>
                <a:rPr lang="en-US" altLang="zh-CN" sz="1400" kern="100" dirty="0" smtClean="0">
                  <a:solidFill>
                    <a:srgbClr val="FF0000"/>
                  </a:solidFill>
                  <a:highlight>
                    <a:srgbClr val="00FF00"/>
                  </a:highlight>
                  <a:latin typeface="Arial" charset="0"/>
                  <a:ea typeface="Courier" charset="0"/>
                  <a:cs typeface="Times New Roman" charset="0"/>
                </a:rPr>
                <a:t>CG</a:t>
              </a:r>
              <a:r>
                <a:rPr lang="en-US" altLang="zh-CN" sz="1400" kern="100" dirty="0" smtClean="0">
                  <a:solidFill>
                    <a:srgbClr val="000000"/>
                  </a:solidFill>
                  <a:highlight>
                    <a:srgbClr val="00FF00"/>
                  </a:highlight>
                  <a:latin typeface="Arial" charset="0"/>
                  <a:ea typeface="Courier" charset="0"/>
                  <a:cs typeface="Times New Roman" charset="0"/>
                </a:rPr>
                <a:t>TGCTG</a:t>
              </a:r>
              <a:r>
                <a:rPr lang="en-US" altLang="zh-CN" sz="1400" kern="100" dirty="0" smtClean="0">
                  <a:solidFill>
                    <a:srgbClr val="FF0000"/>
                  </a:solidFill>
                  <a:highlight>
                    <a:srgbClr val="00FF00"/>
                  </a:highlight>
                  <a:latin typeface="Arial" charset="0"/>
                  <a:ea typeface="Courier" charset="0"/>
                  <a:cs typeface="Times New Roman" charset="0"/>
                </a:rPr>
                <a:t>CG</a:t>
              </a:r>
              <a:r>
                <a:rPr lang="en-US" altLang="zh-CN" sz="1400" kern="100" dirty="0" smtClean="0">
                  <a:solidFill>
                    <a:srgbClr val="000000"/>
                  </a:solidFill>
                  <a:highlight>
                    <a:srgbClr val="00FF00"/>
                  </a:highlight>
                  <a:latin typeface="Arial" charset="0"/>
                  <a:ea typeface="Courier" charset="0"/>
                  <a:cs typeface="Times New Roman" charset="0"/>
                </a:rPr>
                <a:t>G</a:t>
              </a:r>
              <a:r>
                <a:rPr lang="en-US" altLang="zh-CN" sz="1400" kern="100" dirty="0" smtClean="0">
                  <a:solidFill>
                    <a:srgbClr val="FF0000"/>
                  </a:solidFill>
                  <a:highlight>
                    <a:srgbClr val="00FF00"/>
                  </a:highlight>
                  <a:latin typeface="Arial" charset="0"/>
                  <a:ea typeface="Courier" charset="0"/>
                  <a:cs typeface="Times New Roman" charset="0"/>
                </a:rPr>
                <a:t>CG</a:t>
              </a:r>
              <a:r>
                <a:rPr lang="en-US" altLang="zh-CN" sz="1400" kern="100" dirty="0" smtClean="0">
                  <a:solidFill>
                    <a:srgbClr val="000000"/>
                  </a:solidFill>
                  <a:highlight>
                    <a:srgbClr val="00FF00"/>
                  </a:highlight>
                  <a:latin typeface="Arial" charset="0"/>
                  <a:ea typeface="Courier" charset="0"/>
                  <a:cs typeface="Times New Roman" charset="0"/>
                </a:rPr>
                <a:t>GC</a:t>
              </a:r>
              <a:r>
                <a:rPr lang="en-US" altLang="zh-CN" sz="1400" kern="100" dirty="0" smtClean="0">
                  <a:solidFill>
                    <a:srgbClr val="FF0000"/>
                  </a:solidFill>
                  <a:highlight>
                    <a:srgbClr val="00FF00"/>
                  </a:highlight>
                  <a:latin typeface="Arial" charset="0"/>
                  <a:ea typeface="Courier" charset="0"/>
                  <a:cs typeface="Times New Roman" charset="0"/>
                </a:rPr>
                <a:t>CG</a:t>
              </a:r>
              <a:r>
                <a:rPr lang="en-US" altLang="zh-CN" sz="1400" kern="100" dirty="0" smtClean="0">
                  <a:solidFill>
                    <a:srgbClr val="000000"/>
                  </a:solidFill>
                  <a:highlight>
                    <a:srgbClr val="00FF00"/>
                  </a:highlight>
                  <a:latin typeface="Arial" charset="0"/>
                  <a:ea typeface="Courier" charset="0"/>
                  <a:cs typeface="Times New Roman" charset="0"/>
                </a:rPr>
                <a:t>CTGGAGG</a:t>
              </a:r>
              <a:r>
                <a:rPr lang="en-US" altLang="zh-CN" sz="1400" kern="100" dirty="0" smtClean="0">
                  <a:solidFill>
                    <a:srgbClr val="FF0000"/>
                  </a:solidFill>
                  <a:highlight>
                    <a:srgbClr val="00FF00"/>
                  </a:highlight>
                  <a:latin typeface="Arial" charset="0"/>
                  <a:ea typeface="Courier" charset="0"/>
                  <a:cs typeface="Times New Roman" charset="0"/>
                </a:rPr>
                <a:t>CG</a:t>
              </a:r>
              <a:r>
                <a:rPr lang="en-US" altLang="zh-CN" sz="1400" kern="100" dirty="0" smtClean="0">
                  <a:solidFill>
                    <a:srgbClr val="000000"/>
                  </a:solidFill>
                  <a:highlight>
                    <a:srgbClr val="00FF00"/>
                  </a:highlight>
                  <a:latin typeface="Arial" charset="0"/>
                  <a:ea typeface="Courier" charset="0"/>
                  <a:cs typeface="Times New Roman" charset="0"/>
                </a:rPr>
                <a:t>C</a:t>
              </a:r>
              <a:r>
                <a:rPr lang="en-US" altLang="zh-CN" sz="1400" kern="100" dirty="0" smtClean="0">
                  <a:solidFill>
                    <a:srgbClr val="FF0000"/>
                  </a:solidFill>
                  <a:highlight>
                    <a:srgbClr val="00FF00"/>
                  </a:highlight>
                  <a:latin typeface="Arial" charset="0"/>
                  <a:ea typeface="Courier" charset="0"/>
                  <a:cs typeface="Times New Roman" charset="0"/>
                </a:rPr>
                <a:t>C</a:t>
              </a:r>
            </a:p>
            <a:p>
              <a:r>
                <a:rPr lang="en-US" altLang="zh-CN" sz="1100" b="1" kern="100" dirty="0" smtClean="0">
                  <a:solidFill>
                    <a:srgbClr val="000000"/>
                  </a:solidFill>
                  <a:latin typeface="Arial" charset="0"/>
                  <a:ea typeface="Courier" charset="0"/>
                  <a:cs typeface="Times New Roman" charset="0"/>
                </a:rPr>
                <a:t>        CpG_11</a:t>
              </a:r>
              <a:endParaRPr lang="en-US" altLang="zh-CN" sz="1100" b="1" kern="100" dirty="0">
                <a:solidFill>
                  <a:srgbClr val="FF0000"/>
                </a:solidFill>
                <a:highlight>
                  <a:srgbClr val="00FF00"/>
                </a:highlight>
                <a:latin typeface="Arial" charset="0"/>
                <a:ea typeface="Courier" charset="0"/>
                <a:cs typeface="Times New Roman" charset="0"/>
              </a:endParaRPr>
            </a:p>
            <a:p>
              <a:r>
                <a:rPr lang="en-US" altLang="zh-CN" sz="1400" kern="100" dirty="0" smtClean="0">
                  <a:solidFill>
                    <a:srgbClr val="FF0000"/>
                  </a:solidFill>
                  <a:highlight>
                    <a:srgbClr val="00FF00"/>
                  </a:highlight>
                  <a:latin typeface="Arial" charset="0"/>
                  <a:ea typeface="Courier" charset="0"/>
                  <a:cs typeface="Times New Roman" charset="0"/>
                </a:rPr>
                <a:t>G</a:t>
              </a:r>
              <a:r>
                <a:rPr lang="en-US" altLang="zh-CN" sz="1400" kern="100" dirty="0" smtClean="0">
                  <a:solidFill>
                    <a:srgbClr val="000000"/>
                  </a:solidFill>
                  <a:highlight>
                    <a:srgbClr val="00FF00"/>
                  </a:highlight>
                  <a:latin typeface="Arial" charset="0"/>
                  <a:ea typeface="Courier" charset="0"/>
                  <a:cs typeface="Times New Roman" charset="0"/>
                </a:rPr>
                <a:t>CC</a:t>
              </a:r>
              <a:r>
                <a:rPr lang="en-US" altLang="zh-CN" sz="1400" kern="100" dirty="0" smtClean="0">
                  <a:solidFill>
                    <a:srgbClr val="FF0000"/>
                  </a:solidFill>
                  <a:highlight>
                    <a:srgbClr val="00FF00"/>
                  </a:highlight>
                  <a:latin typeface="Arial" charset="0"/>
                  <a:ea typeface="Courier" charset="0"/>
                  <a:cs typeface="Times New Roman" charset="0"/>
                </a:rPr>
                <a:t>CG</a:t>
              </a:r>
              <a:r>
                <a:rPr lang="en-US" altLang="zh-CN" sz="1400" kern="100" dirty="0" smtClean="0">
                  <a:solidFill>
                    <a:srgbClr val="000000"/>
                  </a:solidFill>
                  <a:highlight>
                    <a:srgbClr val="00FF00"/>
                  </a:highlight>
                  <a:latin typeface="Arial" charset="0"/>
                  <a:ea typeface="Courier" charset="0"/>
                  <a:cs typeface="Times New Roman" charset="0"/>
                </a:rPr>
                <a:t>AG</a:t>
              </a:r>
              <a:r>
                <a:rPr lang="en-US" altLang="zh-CN" sz="1400" kern="100" dirty="0" smtClean="0">
                  <a:solidFill>
                    <a:srgbClr val="FF0000"/>
                  </a:solidFill>
                  <a:highlight>
                    <a:srgbClr val="00FF00"/>
                  </a:highlight>
                  <a:latin typeface="Arial" charset="0"/>
                  <a:ea typeface="Courier" charset="0"/>
                  <a:cs typeface="Times New Roman" charset="0"/>
                </a:rPr>
                <a:t>CG</a:t>
              </a:r>
              <a:r>
                <a:rPr lang="en-US" altLang="zh-CN" sz="1400" kern="100" dirty="0" smtClean="0">
                  <a:solidFill>
                    <a:srgbClr val="000000"/>
                  </a:solidFill>
                  <a:highlight>
                    <a:srgbClr val="00FF00"/>
                  </a:highlight>
                  <a:latin typeface="Arial" charset="0"/>
                  <a:ea typeface="Courier" charset="0"/>
                  <a:cs typeface="Times New Roman" charset="0"/>
                </a:rPr>
                <a:t>GCTG</a:t>
              </a:r>
              <a:r>
                <a:rPr lang="en-US" altLang="zh-CN" sz="1400" kern="100" dirty="0" smtClean="0">
                  <a:solidFill>
                    <a:srgbClr val="FF0000"/>
                  </a:solidFill>
                  <a:highlight>
                    <a:srgbClr val="00FF00"/>
                  </a:highlight>
                  <a:latin typeface="Arial" charset="0"/>
                  <a:ea typeface="Courier" charset="0"/>
                  <a:cs typeface="Times New Roman" charset="0"/>
                </a:rPr>
                <a:t>CG</a:t>
              </a:r>
              <a:r>
                <a:rPr lang="en-US" altLang="zh-CN" sz="1400" kern="100" dirty="0" smtClean="0">
                  <a:solidFill>
                    <a:srgbClr val="000000"/>
                  </a:solidFill>
                  <a:highlight>
                    <a:srgbClr val="00FF00"/>
                  </a:highlight>
                  <a:latin typeface="Arial" charset="0"/>
                  <a:ea typeface="Courier" charset="0"/>
                  <a:cs typeface="Times New Roman" charset="0"/>
                </a:rPr>
                <a:t>CCAGG</a:t>
              </a:r>
              <a:r>
                <a:rPr lang="en-US" altLang="zh-CN" sz="1400" kern="100" dirty="0" smtClean="0">
                  <a:solidFill>
                    <a:srgbClr val="FF0000"/>
                  </a:solidFill>
                  <a:highlight>
                    <a:srgbClr val="00FF00"/>
                  </a:highlight>
                  <a:latin typeface="Arial" charset="0"/>
                  <a:ea typeface="Courier" charset="0"/>
                  <a:cs typeface="Times New Roman" charset="0"/>
                </a:rPr>
                <a:t>CG</a:t>
              </a:r>
              <a:r>
                <a:rPr lang="en-US" altLang="zh-CN" sz="1400" kern="100" dirty="0" smtClean="0">
                  <a:solidFill>
                    <a:srgbClr val="000000"/>
                  </a:solidFill>
                  <a:highlight>
                    <a:srgbClr val="00FF00"/>
                  </a:highlight>
                  <a:latin typeface="Arial" charset="0"/>
                  <a:ea typeface="Courier" charset="0"/>
                  <a:cs typeface="Times New Roman" charset="0"/>
                </a:rPr>
                <a:t>CTGGC</a:t>
              </a:r>
              <a:r>
                <a:rPr lang="en-US" altLang="zh-CN" sz="1400" kern="100" dirty="0" smtClean="0">
                  <a:solidFill>
                    <a:srgbClr val="FF0000"/>
                  </a:solidFill>
                  <a:highlight>
                    <a:srgbClr val="00FF00"/>
                  </a:highlight>
                  <a:latin typeface="Arial" charset="0"/>
                  <a:ea typeface="Courier" charset="0"/>
                  <a:cs typeface="Times New Roman" charset="0"/>
                </a:rPr>
                <a:t>CG</a:t>
              </a:r>
              <a:r>
                <a:rPr lang="en-US" altLang="zh-CN" sz="1400" kern="100" dirty="0" smtClean="0">
                  <a:solidFill>
                    <a:srgbClr val="000000"/>
                  </a:solidFill>
                  <a:highlight>
                    <a:srgbClr val="00FF00"/>
                  </a:highlight>
                  <a:latin typeface="Arial" charset="0"/>
                  <a:ea typeface="Courier" charset="0"/>
                  <a:cs typeface="Times New Roman" charset="0"/>
                </a:rPr>
                <a:t>TGGTGGC</a:t>
              </a:r>
              <a:r>
                <a:rPr lang="en-US" altLang="zh-CN" sz="1400" kern="100" dirty="0" smtClean="0">
                  <a:solidFill>
                    <a:srgbClr val="000000"/>
                  </a:solidFill>
                  <a:highlight>
                    <a:srgbClr val="FFFF00"/>
                  </a:highlight>
                  <a:latin typeface="Arial" charset="0"/>
                  <a:ea typeface="Courier" charset="0"/>
                  <a:cs typeface="Times New Roman" charset="0"/>
                </a:rPr>
                <a:t>GGAGCAGGAGCGCGAGGACCGCCAGGCGGCGGCGGCGGGGCCGGGGACCTCGGGGCTGGCGGCCACGCGCCCGCGGCGCTGGCTGCAGCTGTGGCGGCGCGGCGTGGCGGAGGCGGCCGAGGAGCGCATGGGCCAGCGGCCGGCCGCGGGCGCCGAGGTCCCCGAGAGCGTCTTTCTGCACTTGGGCCGCACCATGAAGGAGGACCTGG</a:t>
              </a:r>
              <a:r>
                <a:rPr lang="en-US" altLang="zh-CN" sz="1400" kern="100" dirty="0" smtClean="0">
                  <a:solidFill>
                    <a:srgbClr val="000000"/>
                  </a:solidFill>
                  <a:latin typeface="Arial" charset="0"/>
                  <a:ea typeface="Courier" charset="0"/>
                  <a:cs typeface="Times New Roman" charset="0"/>
                </a:rPr>
                <a:t>AGGCCGTGGTGGAGCGGCTGAAGCCGCTGTTCCCCGCCGAGTTCGGCGTCGTGGCGGCCTACGCC </a:t>
              </a:r>
              <a:r>
                <a:rPr lang="en-US" altLang="zh-CN" sz="1400" kern="100" dirty="0">
                  <a:solidFill>
                    <a:srgbClr val="000000"/>
                  </a:solidFill>
                  <a:latin typeface="Arial" charset="0"/>
                  <a:ea typeface="Courier" charset="0"/>
                  <a:cs typeface="Times New Roman" charset="0"/>
                </a:rPr>
                <a:t>GAGAGCTACCACCAGCACTTCGCG</a:t>
              </a:r>
              <a:endParaRPr lang="zh-CN" altLang="zh-CN" sz="1400" kern="100" dirty="0">
                <a:latin typeface="Cambria" charset="0"/>
                <a:cs typeface="Times New Roman" charset="0"/>
              </a:endParaRPr>
            </a:p>
          </p:txBody>
        </p:sp>
        <p:sp>
          <p:nvSpPr>
            <p:cNvPr id="4" name="矩形 3"/>
            <p:cNvSpPr/>
            <p:nvPr/>
          </p:nvSpPr>
          <p:spPr>
            <a:xfrm>
              <a:off x="894280" y="2671643"/>
              <a:ext cx="10518099" cy="4572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5" name="右箭头 4"/>
            <p:cNvSpPr/>
            <p:nvPr/>
          </p:nvSpPr>
          <p:spPr>
            <a:xfrm>
              <a:off x="1327004" y="2952386"/>
              <a:ext cx="9287444" cy="228600"/>
            </a:xfrm>
            <a:prstGeom prst="rightArrow">
              <a:avLst/>
            </a:prstGeom>
            <a:solidFill>
              <a:schemeClr val="accent2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4393101" y="3197624"/>
              <a:ext cx="343274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zh-CN" sz="1400" b="1" dirty="0" smtClean="0">
                  <a:latin typeface="Arial" charset="0"/>
                  <a:ea typeface="Arial" charset="0"/>
                  <a:cs typeface="Arial" charset="0"/>
                </a:rPr>
                <a:t>TNFAIP2 </a:t>
              </a:r>
              <a:r>
                <a:rPr kumimoji="1" lang="en-US" altLang="zh-CN" sz="1400" b="1" dirty="0">
                  <a:latin typeface="Arial" charset="0"/>
                  <a:ea typeface="Arial" charset="0"/>
                  <a:cs typeface="Arial" charset="0"/>
                </a:rPr>
                <a:t>A</a:t>
              </a:r>
              <a:r>
                <a:rPr kumimoji="1" lang="en-US" altLang="zh-CN" sz="1400" b="1" dirty="0" smtClean="0">
                  <a:latin typeface="Arial" charset="0"/>
                  <a:ea typeface="Arial" charset="0"/>
                  <a:cs typeface="Arial" charset="0"/>
                </a:rPr>
                <a:t>mplicon  (</a:t>
              </a:r>
              <a:r>
                <a:rPr lang="en-US" altLang="zh-CN" sz="1400" b="1" dirty="0" smtClean="0">
                  <a:latin typeface="Arial" charset="0"/>
                  <a:ea typeface="Arial" charset="0"/>
                  <a:cs typeface="Arial" charset="0"/>
                </a:rPr>
                <a:t>cg18620571)</a:t>
              </a:r>
              <a:endParaRPr kumimoji="1" lang="zh-CN" altLang="en-US" sz="1400" b="1" dirty="0">
                <a:latin typeface="Arial" charset="0"/>
                <a:ea typeface="Arial" charset="0"/>
                <a:cs typeface="Arial" charset="0"/>
              </a:endParaRPr>
            </a:p>
          </p:txBody>
        </p:sp>
        <p:cxnSp>
          <p:nvCxnSpPr>
            <p:cNvPr id="7" name="直线连接符 6"/>
            <p:cNvCxnSpPr/>
            <p:nvPr/>
          </p:nvCxnSpPr>
          <p:spPr>
            <a:xfrm flipV="1">
              <a:off x="2678600" y="2357762"/>
              <a:ext cx="0" cy="577441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直线连接符 7"/>
            <p:cNvCxnSpPr/>
            <p:nvPr/>
          </p:nvCxnSpPr>
          <p:spPr>
            <a:xfrm flipH="1" flipV="1">
              <a:off x="3716107" y="2365212"/>
              <a:ext cx="10254" cy="569991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直线连接符 8"/>
            <p:cNvCxnSpPr/>
            <p:nvPr/>
          </p:nvCxnSpPr>
          <p:spPr>
            <a:xfrm flipV="1">
              <a:off x="4272066" y="2365212"/>
              <a:ext cx="0" cy="577441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直线连接符 9"/>
            <p:cNvCxnSpPr/>
            <p:nvPr/>
          </p:nvCxnSpPr>
          <p:spPr>
            <a:xfrm flipV="1">
              <a:off x="4922287" y="2364094"/>
              <a:ext cx="0" cy="577441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文本框 10"/>
            <p:cNvSpPr txBox="1"/>
            <p:nvPr/>
          </p:nvSpPr>
          <p:spPr>
            <a:xfrm>
              <a:off x="1570644" y="2086546"/>
              <a:ext cx="712681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zh-CN" sz="1100" b="1" dirty="0" smtClean="0">
                  <a:latin typeface="Arial" charset="0"/>
                  <a:ea typeface="Arial" charset="0"/>
                  <a:cs typeface="Arial" charset="0"/>
                </a:rPr>
                <a:t>CpG_1</a:t>
              </a:r>
              <a:endParaRPr kumimoji="1" lang="zh-CN" altLang="en-US" sz="1100" b="1" dirty="0">
                <a:latin typeface="Arial" charset="0"/>
                <a:ea typeface="Arial" charset="0"/>
                <a:cs typeface="Arial" charset="0"/>
              </a:endParaRPr>
            </a:p>
          </p:txBody>
        </p:sp>
        <p:sp>
          <p:nvSpPr>
            <p:cNvPr id="12" name="文本框 11"/>
            <p:cNvSpPr txBox="1"/>
            <p:nvPr/>
          </p:nvSpPr>
          <p:spPr>
            <a:xfrm>
              <a:off x="2351701" y="2074182"/>
              <a:ext cx="712681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zh-CN" sz="1100" b="1" dirty="0" smtClean="0">
                  <a:latin typeface="Arial" charset="0"/>
                  <a:ea typeface="Arial" charset="0"/>
                  <a:cs typeface="Arial" charset="0"/>
                </a:rPr>
                <a:t>CpG_2</a:t>
              </a:r>
              <a:endParaRPr kumimoji="1" lang="zh-CN" altLang="en-US" sz="1100" b="1" dirty="0">
                <a:latin typeface="Arial" charset="0"/>
                <a:ea typeface="Arial" charset="0"/>
                <a:cs typeface="Arial" charset="0"/>
              </a:endParaRPr>
            </a:p>
          </p:txBody>
        </p:sp>
        <p:sp>
          <p:nvSpPr>
            <p:cNvPr id="13" name="文本框 12"/>
            <p:cNvSpPr txBox="1"/>
            <p:nvPr/>
          </p:nvSpPr>
          <p:spPr>
            <a:xfrm>
              <a:off x="2627901" y="1723687"/>
              <a:ext cx="647491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zh-CN" sz="1100" b="1" dirty="0" smtClean="0">
                  <a:latin typeface="Arial" charset="0"/>
                  <a:ea typeface="Arial" charset="0"/>
                  <a:cs typeface="Arial" charset="0"/>
                </a:rPr>
                <a:t>CpG_3</a:t>
              </a:r>
              <a:endParaRPr kumimoji="1" lang="zh-CN" altLang="en-US" sz="1100" b="1" dirty="0">
                <a:latin typeface="Arial" charset="0"/>
                <a:ea typeface="Arial" charset="0"/>
                <a:cs typeface="Arial" charset="0"/>
              </a:endParaRPr>
            </a:p>
          </p:txBody>
        </p:sp>
        <p:cxnSp>
          <p:nvCxnSpPr>
            <p:cNvPr id="15" name="直线连接符 14"/>
            <p:cNvCxnSpPr/>
            <p:nvPr/>
          </p:nvCxnSpPr>
          <p:spPr>
            <a:xfrm flipV="1">
              <a:off x="1902271" y="2357762"/>
              <a:ext cx="0" cy="577441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文本框 16"/>
            <p:cNvSpPr txBox="1"/>
            <p:nvPr/>
          </p:nvSpPr>
          <p:spPr>
            <a:xfrm>
              <a:off x="3372452" y="2066242"/>
              <a:ext cx="707817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zh-CN" sz="1100" b="1" dirty="0" smtClean="0">
                  <a:latin typeface="Arial" charset="0"/>
                  <a:ea typeface="Arial" charset="0"/>
                  <a:cs typeface="Arial" charset="0"/>
                </a:rPr>
                <a:t>CpG_5 </a:t>
              </a:r>
              <a:endParaRPr kumimoji="1" lang="zh-CN" altLang="en-US" sz="1100" b="1" dirty="0">
                <a:latin typeface="Arial" charset="0"/>
                <a:ea typeface="Arial" charset="0"/>
                <a:cs typeface="Arial" charset="0"/>
              </a:endParaRPr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3974376" y="2061564"/>
              <a:ext cx="671415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zh-CN" sz="1100" b="1" dirty="0" smtClean="0">
                  <a:latin typeface="Arial" charset="0"/>
                  <a:ea typeface="Arial" charset="0"/>
                  <a:cs typeface="Arial" charset="0"/>
                </a:rPr>
                <a:t>CpG_6 </a:t>
              </a:r>
              <a:endParaRPr kumimoji="1" lang="zh-CN" altLang="en-US" sz="1100" b="1" dirty="0">
                <a:latin typeface="Arial" charset="0"/>
                <a:ea typeface="Arial" charset="0"/>
                <a:cs typeface="Arial" charset="0"/>
              </a:endParaRPr>
            </a:p>
          </p:txBody>
        </p:sp>
        <p:cxnSp>
          <p:nvCxnSpPr>
            <p:cNvPr id="19" name="直线连接符 18"/>
            <p:cNvCxnSpPr/>
            <p:nvPr/>
          </p:nvCxnSpPr>
          <p:spPr>
            <a:xfrm flipV="1">
              <a:off x="5518440" y="2362518"/>
              <a:ext cx="0" cy="577441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直线连接符 20"/>
            <p:cNvCxnSpPr/>
            <p:nvPr/>
          </p:nvCxnSpPr>
          <p:spPr>
            <a:xfrm flipV="1">
              <a:off x="6777981" y="2362518"/>
              <a:ext cx="0" cy="577441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文本框 22"/>
            <p:cNvSpPr txBox="1"/>
            <p:nvPr/>
          </p:nvSpPr>
          <p:spPr>
            <a:xfrm>
              <a:off x="4621287" y="2061564"/>
              <a:ext cx="671415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zh-CN" sz="1100" b="1" dirty="0" smtClean="0">
                  <a:latin typeface="Arial" charset="0"/>
                  <a:ea typeface="Arial" charset="0"/>
                  <a:cs typeface="Arial" charset="0"/>
                </a:rPr>
                <a:t>CpG_7 </a:t>
              </a:r>
              <a:endParaRPr kumimoji="1" lang="zh-CN" altLang="en-US" sz="1100" b="1" dirty="0">
                <a:latin typeface="Arial" charset="0"/>
                <a:ea typeface="Arial" charset="0"/>
                <a:cs typeface="Arial" charset="0"/>
              </a:endParaRPr>
            </a:p>
          </p:txBody>
        </p:sp>
        <p:sp>
          <p:nvSpPr>
            <p:cNvPr id="24" name="文本框 23"/>
            <p:cNvSpPr txBox="1"/>
            <p:nvPr/>
          </p:nvSpPr>
          <p:spPr>
            <a:xfrm>
              <a:off x="5148686" y="2067678"/>
              <a:ext cx="797390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zh-CN" sz="1100" b="1" dirty="0" smtClean="0">
                  <a:latin typeface="Arial" charset="0"/>
                  <a:ea typeface="Arial" charset="0"/>
                  <a:cs typeface="Arial" charset="0"/>
                </a:rPr>
                <a:t>CpG_8 </a:t>
              </a:r>
              <a:endParaRPr kumimoji="1" lang="zh-CN" altLang="en-US" sz="1100" b="1" dirty="0">
                <a:latin typeface="Arial" charset="0"/>
                <a:ea typeface="Arial" charset="0"/>
                <a:cs typeface="Arial" charset="0"/>
              </a:endParaRPr>
            </a:p>
          </p:txBody>
        </p:sp>
        <p:sp>
          <p:nvSpPr>
            <p:cNvPr id="25" name="文本框 24"/>
            <p:cNvSpPr txBox="1"/>
            <p:nvPr/>
          </p:nvSpPr>
          <p:spPr>
            <a:xfrm>
              <a:off x="5540180" y="1689107"/>
              <a:ext cx="714570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zh-CN" sz="1100" b="1" dirty="0" smtClean="0">
                  <a:latin typeface="Arial" charset="0"/>
                  <a:ea typeface="Arial" charset="0"/>
                  <a:cs typeface="Arial" charset="0"/>
                </a:rPr>
                <a:t>CpG_9</a:t>
              </a:r>
              <a:endParaRPr kumimoji="1" lang="zh-CN" altLang="en-US" sz="1100" b="1" dirty="0">
                <a:latin typeface="Arial" charset="0"/>
                <a:ea typeface="Arial" charset="0"/>
                <a:cs typeface="Arial" charset="0"/>
              </a:endParaRPr>
            </a:p>
          </p:txBody>
        </p:sp>
        <p:sp>
          <p:nvSpPr>
            <p:cNvPr id="30" name="文本框 29"/>
            <p:cNvSpPr txBox="1"/>
            <p:nvPr/>
          </p:nvSpPr>
          <p:spPr>
            <a:xfrm>
              <a:off x="6473475" y="2067678"/>
              <a:ext cx="741012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zh-CN" sz="1100" b="1" dirty="0" smtClean="0">
                  <a:latin typeface="Arial" charset="0"/>
                  <a:ea typeface="Arial" charset="0"/>
                  <a:cs typeface="Arial" charset="0"/>
                </a:rPr>
                <a:t>CpG_11 </a:t>
              </a:r>
              <a:endParaRPr kumimoji="1" lang="zh-CN" altLang="en-US" sz="1100" b="1" dirty="0">
                <a:latin typeface="Arial" charset="0"/>
                <a:ea typeface="Arial" charset="0"/>
                <a:cs typeface="Arial" charset="0"/>
              </a:endParaRPr>
            </a:p>
          </p:txBody>
        </p:sp>
        <p:grpSp>
          <p:nvGrpSpPr>
            <p:cNvPr id="32" name="Group 31"/>
            <p:cNvGrpSpPr/>
            <p:nvPr/>
          </p:nvGrpSpPr>
          <p:grpSpPr>
            <a:xfrm>
              <a:off x="6014909" y="1979033"/>
              <a:ext cx="91440" cy="962035"/>
              <a:chOff x="5786309" y="1985383"/>
              <a:chExt cx="195719" cy="962035"/>
            </a:xfrm>
          </p:grpSpPr>
          <p:cxnSp>
            <p:nvCxnSpPr>
              <p:cNvPr id="20" name="直线连接符 19"/>
              <p:cNvCxnSpPr/>
              <p:nvPr/>
            </p:nvCxnSpPr>
            <p:spPr>
              <a:xfrm flipV="1">
                <a:off x="5972071" y="2215898"/>
                <a:ext cx="9745" cy="731520"/>
              </a:xfrm>
              <a:prstGeom prst="line">
                <a:avLst/>
              </a:prstGeom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直线连接符 19"/>
              <p:cNvCxnSpPr/>
              <p:nvPr/>
            </p:nvCxnSpPr>
            <p:spPr>
              <a:xfrm flipH="1" flipV="1">
                <a:off x="5786309" y="1985383"/>
                <a:ext cx="195719" cy="232181"/>
              </a:xfrm>
              <a:prstGeom prst="line">
                <a:avLst/>
              </a:prstGeom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3" name="Group 32"/>
            <p:cNvGrpSpPr/>
            <p:nvPr/>
          </p:nvGrpSpPr>
          <p:grpSpPr>
            <a:xfrm flipH="1">
              <a:off x="6134099" y="1977846"/>
              <a:ext cx="91440" cy="962035"/>
              <a:chOff x="5786309" y="1985383"/>
              <a:chExt cx="195719" cy="962035"/>
            </a:xfrm>
          </p:grpSpPr>
          <p:cxnSp>
            <p:nvCxnSpPr>
              <p:cNvPr id="34" name="直线连接符 19"/>
              <p:cNvCxnSpPr/>
              <p:nvPr/>
            </p:nvCxnSpPr>
            <p:spPr>
              <a:xfrm flipV="1">
                <a:off x="5972071" y="2215898"/>
                <a:ext cx="9745" cy="731520"/>
              </a:xfrm>
              <a:prstGeom prst="line">
                <a:avLst/>
              </a:prstGeom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直线连接符 19"/>
              <p:cNvCxnSpPr/>
              <p:nvPr/>
            </p:nvCxnSpPr>
            <p:spPr>
              <a:xfrm flipH="1" flipV="1">
                <a:off x="5786309" y="1985383"/>
                <a:ext cx="195719" cy="232181"/>
              </a:xfrm>
              <a:prstGeom prst="line">
                <a:avLst/>
              </a:prstGeom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6" name="文本框 24"/>
            <p:cNvSpPr txBox="1"/>
            <p:nvPr/>
          </p:nvSpPr>
          <p:spPr>
            <a:xfrm>
              <a:off x="6022780" y="1689107"/>
              <a:ext cx="908798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zh-CN" sz="1100" b="1" dirty="0" smtClean="0">
                  <a:latin typeface="Arial" charset="0"/>
                  <a:ea typeface="Arial" charset="0"/>
                  <a:cs typeface="Arial" charset="0"/>
                </a:rPr>
                <a:t>CpG_10 </a:t>
              </a:r>
              <a:endParaRPr kumimoji="1" lang="zh-CN" altLang="en-US" sz="1100" b="1" dirty="0">
                <a:latin typeface="Arial" charset="0"/>
                <a:ea typeface="Arial" charset="0"/>
                <a:cs typeface="Arial" charset="0"/>
              </a:endParaRPr>
            </a:p>
          </p:txBody>
        </p:sp>
        <p:grpSp>
          <p:nvGrpSpPr>
            <p:cNvPr id="37" name="Group 36"/>
            <p:cNvGrpSpPr/>
            <p:nvPr/>
          </p:nvGrpSpPr>
          <p:grpSpPr>
            <a:xfrm>
              <a:off x="3103942" y="1982613"/>
              <a:ext cx="91440" cy="962035"/>
              <a:chOff x="5786309" y="1985383"/>
              <a:chExt cx="195719" cy="962035"/>
            </a:xfrm>
          </p:grpSpPr>
          <p:cxnSp>
            <p:nvCxnSpPr>
              <p:cNvPr id="38" name="直线连接符 19"/>
              <p:cNvCxnSpPr/>
              <p:nvPr/>
            </p:nvCxnSpPr>
            <p:spPr>
              <a:xfrm flipV="1">
                <a:off x="5972071" y="2215898"/>
                <a:ext cx="9745" cy="731520"/>
              </a:xfrm>
              <a:prstGeom prst="line">
                <a:avLst/>
              </a:prstGeom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直线连接符 19"/>
              <p:cNvCxnSpPr/>
              <p:nvPr/>
            </p:nvCxnSpPr>
            <p:spPr>
              <a:xfrm flipH="1" flipV="1">
                <a:off x="5786309" y="1985383"/>
                <a:ext cx="195719" cy="232181"/>
              </a:xfrm>
              <a:prstGeom prst="line">
                <a:avLst/>
              </a:prstGeom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0" name="Group 39"/>
            <p:cNvGrpSpPr/>
            <p:nvPr/>
          </p:nvGrpSpPr>
          <p:grpSpPr>
            <a:xfrm flipH="1">
              <a:off x="3223132" y="1981426"/>
              <a:ext cx="91440" cy="962035"/>
              <a:chOff x="5786309" y="1985383"/>
              <a:chExt cx="195719" cy="962035"/>
            </a:xfrm>
          </p:grpSpPr>
          <p:cxnSp>
            <p:nvCxnSpPr>
              <p:cNvPr id="41" name="直线连接符 19"/>
              <p:cNvCxnSpPr/>
              <p:nvPr/>
            </p:nvCxnSpPr>
            <p:spPr>
              <a:xfrm flipV="1">
                <a:off x="5972071" y="2215898"/>
                <a:ext cx="9745" cy="731520"/>
              </a:xfrm>
              <a:prstGeom prst="line">
                <a:avLst/>
              </a:prstGeom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直线连接符 19"/>
              <p:cNvCxnSpPr/>
              <p:nvPr/>
            </p:nvCxnSpPr>
            <p:spPr>
              <a:xfrm flipH="1" flipV="1">
                <a:off x="5786309" y="1985383"/>
                <a:ext cx="195719" cy="232181"/>
              </a:xfrm>
              <a:prstGeom prst="line">
                <a:avLst/>
              </a:prstGeom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3" name="文本框 12"/>
            <p:cNvSpPr txBox="1"/>
            <p:nvPr/>
          </p:nvSpPr>
          <p:spPr>
            <a:xfrm>
              <a:off x="3148601" y="1723687"/>
              <a:ext cx="1767964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zh-CN" sz="1100" b="1" dirty="0" smtClean="0">
                  <a:solidFill>
                    <a:srgbClr val="FF0000"/>
                  </a:solidFill>
                  <a:latin typeface="Arial" charset="0"/>
                  <a:ea typeface="Arial" charset="0"/>
                  <a:cs typeface="Arial" charset="0"/>
                </a:rPr>
                <a:t>CpG_4 (cg18620571) </a:t>
              </a:r>
              <a:endParaRPr kumimoji="1" lang="zh-CN" altLang="en-US" sz="1100" b="1" dirty="0">
                <a:solidFill>
                  <a:srgbClr val="FF0000"/>
                </a:solidFill>
                <a:latin typeface="Arial" charset="0"/>
                <a:ea typeface="Arial" charset="0"/>
                <a:cs typeface="Arial" charset="0"/>
              </a:endParaRPr>
            </a:p>
          </p:txBody>
        </p:sp>
      </p:grpSp>
      <p:sp>
        <p:nvSpPr>
          <p:cNvPr id="47" name="TextBox 46"/>
          <p:cNvSpPr txBox="1"/>
          <p:nvPr/>
        </p:nvSpPr>
        <p:spPr>
          <a:xfrm>
            <a:off x="118188" y="79847"/>
            <a:ext cx="28005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Figure S4</a:t>
            </a:r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894281" y="763971"/>
            <a:ext cx="1051809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Target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sequence for the </a:t>
            </a:r>
            <a:r>
              <a:rPr lang="en-US" i="1" dirty="0">
                <a:latin typeface="Arial" panose="020B0604020202020204" pitchFamily="34" charset="0"/>
                <a:cs typeface="Arial" panose="020B0604020202020204" pitchFamily="34" charset="0"/>
              </a:rPr>
              <a:t>TNFAIP2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amplicon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(cg18620571). The target sequence (marked yellow highlights) and its covered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CpG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sites (red letters) analyzed by pyrosequencing assay (marked green highlights) of </a:t>
            </a:r>
            <a:r>
              <a:rPr lang="en-US" i="1" dirty="0">
                <a:latin typeface="Arial" panose="020B0604020202020204" pitchFamily="34" charset="0"/>
                <a:cs typeface="Arial" panose="020B0604020202020204" pitchFamily="34" charset="0"/>
              </a:rPr>
              <a:t>TNFAIP2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amplicon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~324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bp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(cg18620571) is shown.</a:t>
            </a:r>
          </a:p>
        </p:txBody>
      </p:sp>
    </p:spTree>
    <p:extLst>
      <p:ext uri="{BB962C8B-B14F-4D97-AF65-F5344CB8AC3E}">
        <p14:creationId xmlns:p14="http://schemas.microsoft.com/office/powerpoint/2010/main" val="18374686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781985" y="2190918"/>
            <a:ext cx="10546211" cy="3122213"/>
            <a:chOff x="781985" y="2041418"/>
            <a:chExt cx="10546211" cy="3122213"/>
          </a:xfrm>
        </p:grpSpPr>
        <p:sp>
          <p:nvSpPr>
            <p:cNvPr id="8" name="矩形 7"/>
            <p:cNvSpPr/>
            <p:nvPr/>
          </p:nvSpPr>
          <p:spPr>
            <a:xfrm>
              <a:off x="781985" y="2639321"/>
              <a:ext cx="10518099" cy="4572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9" name="右箭头 8"/>
            <p:cNvSpPr/>
            <p:nvPr/>
          </p:nvSpPr>
          <p:spPr>
            <a:xfrm>
              <a:off x="1860884" y="2904169"/>
              <a:ext cx="8919411" cy="228600"/>
            </a:xfrm>
            <a:prstGeom prst="rightArrow">
              <a:avLst/>
            </a:prstGeom>
            <a:solidFill>
              <a:schemeClr val="accent2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10" name="文本框 9"/>
            <p:cNvSpPr txBox="1"/>
            <p:nvPr/>
          </p:nvSpPr>
          <p:spPr>
            <a:xfrm>
              <a:off x="4340682" y="3127159"/>
              <a:ext cx="343274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zh-CN" sz="1400" b="1" dirty="0" smtClean="0">
                  <a:latin typeface="Arial" charset="0"/>
                  <a:ea typeface="Arial" charset="0"/>
                  <a:cs typeface="Arial" charset="0"/>
                </a:rPr>
                <a:t>BID </a:t>
              </a:r>
              <a:r>
                <a:rPr kumimoji="1" lang="en-US" altLang="zh-CN" sz="1400" b="1" dirty="0">
                  <a:latin typeface="Arial" charset="0"/>
                  <a:ea typeface="Arial" charset="0"/>
                  <a:cs typeface="Arial" charset="0"/>
                </a:rPr>
                <a:t>A</a:t>
              </a:r>
              <a:r>
                <a:rPr kumimoji="1" lang="en-US" altLang="zh-CN" sz="1400" b="1" dirty="0" smtClean="0">
                  <a:latin typeface="Arial" charset="0"/>
                  <a:ea typeface="Arial" charset="0"/>
                  <a:cs typeface="Arial" charset="0"/>
                </a:rPr>
                <a:t>mplicon  (</a:t>
              </a:r>
              <a:r>
                <a:rPr lang="en-US" altLang="zh-CN" sz="1400" b="1" dirty="0" smtClean="0">
                  <a:latin typeface="Arial" charset="0"/>
                  <a:ea typeface="Arial" charset="0"/>
                  <a:cs typeface="Arial" charset="0"/>
                </a:rPr>
                <a:t>cg01388022)</a:t>
              </a:r>
              <a:r>
                <a:rPr lang="zh-CN" altLang="zh-CN" sz="1400" b="1" dirty="0" smtClean="0">
                  <a:effectLst/>
                  <a:latin typeface="Arial" charset="0"/>
                  <a:ea typeface="Arial" charset="0"/>
                  <a:cs typeface="Arial" charset="0"/>
                </a:rPr>
                <a:t> </a:t>
              </a:r>
              <a:endParaRPr kumimoji="1" lang="zh-CN" altLang="en-US" sz="1400" b="1" dirty="0">
                <a:latin typeface="Arial" charset="0"/>
                <a:ea typeface="Arial" charset="0"/>
                <a:cs typeface="Arial" charset="0"/>
              </a:endParaRPr>
            </a:p>
          </p:txBody>
        </p:sp>
        <p:cxnSp>
          <p:nvCxnSpPr>
            <p:cNvPr id="15" name="直线连接符 14"/>
            <p:cNvCxnSpPr/>
            <p:nvPr/>
          </p:nvCxnSpPr>
          <p:spPr>
            <a:xfrm flipV="1">
              <a:off x="2417505" y="2283522"/>
              <a:ext cx="0" cy="577441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直线连接符 15"/>
            <p:cNvCxnSpPr/>
            <p:nvPr/>
          </p:nvCxnSpPr>
          <p:spPr>
            <a:xfrm flipV="1">
              <a:off x="3389351" y="2283521"/>
              <a:ext cx="0" cy="577441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直线连接符 16"/>
            <p:cNvCxnSpPr/>
            <p:nvPr/>
          </p:nvCxnSpPr>
          <p:spPr>
            <a:xfrm flipV="1">
              <a:off x="3851779" y="2283520"/>
              <a:ext cx="0" cy="577441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直线连接符 17"/>
            <p:cNvCxnSpPr/>
            <p:nvPr/>
          </p:nvCxnSpPr>
          <p:spPr>
            <a:xfrm flipV="1">
              <a:off x="4699464" y="2283452"/>
              <a:ext cx="0" cy="577441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文本框 18"/>
            <p:cNvSpPr txBox="1"/>
            <p:nvPr/>
          </p:nvSpPr>
          <p:spPr>
            <a:xfrm>
              <a:off x="2133599" y="2042614"/>
              <a:ext cx="712681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zh-CN" sz="1100" b="1" dirty="0" smtClean="0">
                  <a:latin typeface="Arial" charset="0"/>
                  <a:ea typeface="Arial" charset="0"/>
                  <a:cs typeface="Arial" charset="0"/>
                </a:rPr>
                <a:t>CpG_1</a:t>
              </a:r>
              <a:endParaRPr kumimoji="1" lang="zh-CN" altLang="en-US" sz="1100" b="1" dirty="0">
                <a:latin typeface="Arial" charset="0"/>
                <a:ea typeface="Arial" charset="0"/>
                <a:cs typeface="Arial" charset="0"/>
              </a:endParaRPr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3070763" y="2041418"/>
              <a:ext cx="712681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zh-CN" sz="1100" b="1" dirty="0" smtClean="0">
                  <a:latin typeface="Arial" charset="0"/>
                  <a:ea typeface="Arial" charset="0"/>
                  <a:cs typeface="Arial" charset="0"/>
                </a:rPr>
                <a:t>CpG_2</a:t>
              </a:r>
              <a:endParaRPr kumimoji="1" lang="zh-CN" altLang="en-US" sz="1100" b="1" dirty="0">
                <a:latin typeface="Arial" charset="0"/>
                <a:ea typeface="Arial" charset="0"/>
                <a:cs typeface="Arial" charset="0"/>
              </a:endParaRPr>
            </a:p>
          </p:txBody>
        </p:sp>
        <p:sp>
          <p:nvSpPr>
            <p:cNvPr id="21" name="文本框 20"/>
            <p:cNvSpPr txBox="1"/>
            <p:nvPr/>
          </p:nvSpPr>
          <p:spPr>
            <a:xfrm>
              <a:off x="3592041" y="2041418"/>
              <a:ext cx="712681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zh-CN" sz="1100" b="1" dirty="0" smtClean="0">
                  <a:latin typeface="Arial" charset="0"/>
                  <a:ea typeface="Arial" charset="0"/>
                  <a:cs typeface="Arial" charset="0"/>
                </a:rPr>
                <a:t>CpG_3</a:t>
              </a:r>
              <a:endParaRPr kumimoji="1" lang="zh-CN" altLang="en-US" sz="1100" b="1" dirty="0">
                <a:latin typeface="Arial" charset="0"/>
                <a:ea typeface="Arial" charset="0"/>
                <a:cs typeface="Arial" charset="0"/>
              </a:endParaRPr>
            </a:p>
          </p:txBody>
        </p:sp>
        <p:sp>
          <p:nvSpPr>
            <p:cNvPr id="22" name="文本框 21"/>
            <p:cNvSpPr txBox="1"/>
            <p:nvPr/>
          </p:nvSpPr>
          <p:spPr>
            <a:xfrm>
              <a:off x="4228711" y="2041418"/>
              <a:ext cx="1609105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zh-CN" sz="1100" b="1" dirty="0" smtClean="0">
                  <a:solidFill>
                    <a:srgbClr val="FF0000"/>
                  </a:solidFill>
                  <a:latin typeface="Arial" charset="0"/>
                  <a:ea typeface="Arial" charset="0"/>
                  <a:cs typeface="Arial" charset="0"/>
                </a:rPr>
                <a:t>CpG_4 (cg01388022)</a:t>
              </a:r>
              <a:endParaRPr kumimoji="1" lang="zh-CN" altLang="en-US" sz="1100" b="1" dirty="0">
                <a:solidFill>
                  <a:srgbClr val="FF0000"/>
                </a:solidFill>
                <a:latin typeface="Arial" charset="0"/>
                <a:ea typeface="Arial" charset="0"/>
                <a:cs typeface="Arial" charset="0"/>
              </a:endParaRPr>
            </a:p>
          </p:txBody>
        </p:sp>
        <p:sp>
          <p:nvSpPr>
            <p:cNvPr id="2" name="矩形 1"/>
            <p:cNvSpPr/>
            <p:nvPr/>
          </p:nvSpPr>
          <p:spPr>
            <a:xfrm>
              <a:off x="785068" y="3563193"/>
              <a:ext cx="10543128" cy="160043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400" kern="0" dirty="0" smtClean="0">
                  <a:solidFill>
                    <a:srgbClr val="000000"/>
                  </a:solidFill>
                  <a:latin typeface="Arial" charset="0"/>
                  <a:ea typeface="Arial" charset="0"/>
                  <a:cs typeface="Arial" charset="0"/>
                </a:rPr>
                <a:t>CTAACTCAGAAACAGAAAATCAAATACTGACTGTTCTCACTTATAAGTGG</a:t>
              </a:r>
              <a:r>
                <a:rPr lang="en-US" altLang="zh-CN" sz="1400" kern="0" dirty="0" smtClean="0">
                  <a:solidFill>
                    <a:srgbClr val="000000"/>
                  </a:solidFill>
                  <a:highlight>
                    <a:srgbClr val="FFFF00"/>
                  </a:highlight>
                  <a:latin typeface="Arial" charset="0"/>
                  <a:ea typeface="Arial" charset="0"/>
                  <a:cs typeface="Arial" charset="0"/>
                </a:rPr>
                <a:t>GAGCTAAACAATGGGTGCCCATGGACACGAAGAT</a:t>
              </a:r>
            </a:p>
            <a:p>
              <a:r>
                <a:rPr lang="en-US" altLang="zh-CN" sz="1100" b="1" kern="0" dirty="0" smtClean="0">
                  <a:solidFill>
                    <a:srgbClr val="000000"/>
                  </a:solidFill>
                  <a:latin typeface="Arial" charset="0"/>
                  <a:ea typeface="Arial" charset="0"/>
                  <a:cs typeface="Arial" charset="0"/>
                </a:rPr>
                <a:t>                                                 CpG_1                                                            CpG_2          CpG_3                   CpG_4</a:t>
              </a:r>
              <a:endParaRPr lang="en-US" altLang="zh-CN" sz="1100" b="1" kern="0" dirty="0">
                <a:solidFill>
                  <a:srgbClr val="000000"/>
                </a:solidFill>
                <a:highlight>
                  <a:srgbClr val="FFFF00"/>
                </a:highlight>
                <a:latin typeface="Arial" charset="0"/>
                <a:ea typeface="Arial" charset="0"/>
                <a:cs typeface="Arial" charset="0"/>
              </a:endParaRPr>
            </a:p>
            <a:p>
              <a:r>
                <a:rPr lang="en-US" altLang="zh-CN" sz="1400" kern="0" dirty="0" smtClean="0">
                  <a:solidFill>
                    <a:srgbClr val="000000"/>
                  </a:solidFill>
                  <a:highlight>
                    <a:srgbClr val="FFFF00"/>
                  </a:highlight>
                  <a:latin typeface="Arial" charset="0"/>
                  <a:ea typeface="Arial" charset="0"/>
                  <a:cs typeface="Arial" charset="0"/>
                </a:rPr>
                <a:t>GGAGAGAGCAGGC</a:t>
              </a:r>
              <a:r>
                <a:rPr lang="en-US" altLang="zh-CN" sz="1400" kern="0" dirty="0" smtClean="0">
                  <a:solidFill>
                    <a:srgbClr val="000000"/>
                  </a:solidFill>
                  <a:highlight>
                    <a:srgbClr val="00FF00"/>
                  </a:highlight>
                  <a:latin typeface="Arial" charset="0"/>
                  <a:ea typeface="Arial" charset="0"/>
                  <a:cs typeface="Arial" charset="0"/>
                </a:rPr>
                <a:t>AC</a:t>
              </a:r>
              <a:r>
                <a:rPr lang="en-US" altLang="zh-CN" sz="1400" kern="0" dirty="0" smtClean="0">
                  <a:solidFill>
                    <a:srgbClr val="FF0000"/>
                  </a:solidFill>
                  <a:highlight>
                    <a:srgbClr val="00FF00"/>
                  </a:highlight>
                  <a:latin typeface="Arial" charset="0"/>
                  <a:ea typeface="Arial" charset="0"/>
                  <a:cs typeface="Arial" charset="0"/>
                </a:rPr>
                <a:t>CG</a:t>
              </a:r>
              <a:r>
                <a:rPr lang="en-US" altLang="zh-CN" sz="1400" kern="0" dirty="0" smtClean="0">
                  <a:solidFill>
                    <a:srgbClr val="000000"/>
                  </a:solidFill>
                  <a:highlight>
                    <a:srgbClr val="00FF00"/>
                  </a:highlight>
                  <a:latin typeface="Arial" charset="0"/>
                  <a:ea typeface="Arial" charset="0"/>
                  <a:cs typeface="Arial" charset="0"/>
                </a:rPr>
                <a:t>GGCACTTTACAGTAGGGAGG</a:t>
              </a:r>
              <a:r>
                <a:rPr lang="en-US" altLang="zh-CN" sz="1400" kern="0" dirty="0" smtClean="0">
                  <a:solidFill>
                    <a:srgbClr val="FF0000"/>
                  </a:solidFill>
                  <a:highlight>
                    <a:srgbClr val="00FF00"/>
                  </a:highlight>
                  <a:latin typeface="Arial" charset="0"/>
                  <a:ea typeface="Arial" charset="0"/>
                  <a:cs typeface="Arial" charset="0"/>
                </a:rPr>
                <a:t>CG</a:t>
              </a:r>
              <a:r>
                <a:rPr lang="en-US" altLang="zh-CN" sz="1400" kern="0" dirty="0" smtClean="0">
                  <a:solidFill>
                    <a:srgbClr val="000000"/>
                  </a:solidFill>
                  <a:highlight>
                    <a:srgbClr val="00FF00"/>
                  </a:highlight>
                  <a:latin typeface="Arial" charset="0"/>
                  <a:ea typeface="Arial" charset="0"/>
                  <a:cs typeface="Arial" charset="0"/>
                </a:rPr>
                <a:t>GGGG</a:t>
              </a:r>
              <a:r>
                <a:rPr lang="en-US" altLang="zh-CN" sz="1400" kern="0" dirty="0" smtClean="0">
                  <a:solidFill>
                    <a:srgbClr val="FF0000"/>
                  </a:solidFill>
                  <a:highlight>
                    <a:srgbClr val="00FF00"/>
                  </a:highlight>
                  <a:latin typeface="Arial" charset="0"/>
                  <a:ea typeface="Arial" charset="0"/>
                  <a:cs typeface="Arial" charset="0"/>
                </a:rPr>
                <a:t>CG</a:t>
              </a:r>
              <a:r>
                <a:rPr lang="en-US" altLang="zh-CN" sz="1400" kern="0" dirty="0" smtClean="0">
                  <a:solidFill>
                    <a:srgbClr val="000000"/>
                  </a:solidFill>
                  <a:highlight>
                    <a:srgbClr val="00FF00"/>
                  </a:highlight>
                  <a:latin typeface="Arial" charset="0"/>
                  <a:ea typeface="Arial" charset="0"/>
                  <a:cs typeface="Arial" charset="0"/>
                </a:rPr>
                <a:t>GGGGAG</a:t>
              </a:r>
              <a:r>
                <a:rPr lang="en-US" altLang="zh-CN" sz="1400" kern="0" dirty="0" smtClean="0">
                  <a:solidFill>
                    <a:srgbClr val="FF0000"/>
                  </a:solidFill>
                  <a:highlight>
                    <a:srgbClr val="00FF00"/>
                  </a:highlight>
                  <a:latin typeface="Arial" charset="0"/>
                  <a:ea typeface="Arial" charset="0"/>
                  <a:cs typeface="Arial" charset="0"/>
                </a:rPr>
                <a:t>CG</a:t>
              </a:r>
              <a:r>
                <a:rPr lang="en-US" altLang="zh-CN" sz="1400" kern="0" dirty="0" smtClean="0">
                  <a:highlight>
                    <a:srgbClr val="00FF00"/>
                  </a:highlight>
                  <a:latin typeface="Arial" charset="0"/>
                  <a:ea typeface="Arial" charset="0"/>
                  <a:cs typeface="Arial" charset="0"/>
                </a:rPr>
                <a:t>C</a:t>
              </a:r>
              <a:r>
                <a:rPr lang="en-US" altLang="zh-CN" sz="1400" kern="0" dirty="0" smtClean="0">
                  <a:solidFill>
                    <a:srgbClr val="000000"/>
                  </a:solidFill>
                  <a:highlight>
                    <a:srgbClr val="FFFF00"/>
                  </a:highlight>
                  <a:latin typeface="Arial" charset="0"/>
                  <a:ea typeface="Arial" charset="0"/>
                  <a:cs typeface="Arial" charset="0"/>
                </a:rPr>
                <a:t>AGAAAGAGTCCCTCTCCATGCGATACCGGAAGCCCAGTCCCCACCAGTGCACAATATTCCCATGTGACAAACATGTACACGTGCCCCTGAATCTAAAATAAAATAAAATAAGGTGCTTGTGTATTGCTATTCAGCCTTTACTTCTCCAAAGTTGTTTCTGAAGAGAGGAAAAACTGTATGCAAAATTCCACTGCATCAATTCCTAACAATTCTTGTACGGAGCAGCCGCATGGCACAAGACAGCTTACAAACAGGATGTGCTTCATTCCTGCCTCAAGCGACAGTCCTGGTGACACAGTTAGTGCTGGGCTA</a:t>
              </a:r>
              <a:r>
                <a:rPr lang="en-US" altLang="zh-CN" sz="1400" kern="0" dirty="0" smtClean="0">
                  <a:solidFill>
                    <a:srgbClr val="000000"/>
                  </a:solidFill>
                  <a:latin typeface="Arial" charset="0"/>
                  <a:ea typeface="Arial" charset="0"/>
                  <a:cs typeface="Arial" charset="0"/>
                </a:rPr>
                <a:t>AGCTGTGTCACCCAAAAAGAAAAGCGCAAGTCCTAACCCCAAGTACCTGT</a:t>
              </a:r>
              <a:endParaRPr lang="zh-CN" altLang="zh-CN" sz="1400" kern="100" dirty="0">
                <a:latin typeface="Arial" charset="0"/>
                <a:ea typeface="Arial" charset="0"/>
                <a:cs typeface="Arial" charset="0"/>
              </a:endParaRPr>
            </a:p>
          </p:txBody>
        </p:sp>
      </p:grpSp>
      <p:sp>
        <p:nvSpPr>
          <p:cNvPr id="24" name="TextBox 23"/>
          <p:cNvSpPr txBox="1"/>
          <p:nvPr/>
        </p:nvSpPr>
        <p:spPr>
          <a:xfrm>
            <a:off x="118188" y="79847"/>
            <a:ext cx="28005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Figure S5</a:t>
            </a:r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781986" y="762903"/>
            <a:ext cx="1052322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Target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sequence for the </a:t>
            </a:r>
            <a:r>
              <a:rPr lang="en-US" i="1" dirty="0">
                <a:latin typeface="Arial" panose="020B0604020202020204" pitchFamily="34" charset="0"/>
                <a:cs typeface="Arial" panose="020B0604020202020204" pitchFamily="34" charset="0"/>
              </a:rPr>
              <a:t>BID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amplicon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(cg01388022). The target sequence (marked yellow highlights) and its covered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CpG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sites (red letters) analyzed by pyrosequencing assay (marked green highlights) of </a:t>
            </a:r>
            <a:r>
              <a:rPr lang="en-US" i="1" dirty="0">
                <a:latin typeface="Arial" panose="020B0604020202020204" pitchFamily="34" charset="0"/>
                <a:cs typeface="Arial" panose="020B0604020202020204" pitchFamily="34" charset="0"/>
              </a:rPr>
              <a:t>BID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amplicon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~400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bp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(cg01388022) is shown.</a:t>
            </a:r>
          </a:p>
        </p:txBody>
      </p:sp>
    </p:spTree>
    <p:extLst>
      <p:ext uri="{BB962C8B-B14F-4D97-AF65-F5344CB8AC3E}">
        <p14:creationId xmlns:p14="http://schemas.microsoft.com/office/powerpoint/2010/main" val="20936896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746324" y="1975987"/>
            <a:ext cx="10540037" cy="3476911"/>
            <a:chOff x="746324" y="1922543"/>
            <a:chExt cx="10540037" cy="3476911"/>
          </a:xfrm>
        </p:grpSpPr>
        <p:sp>
          <p:nvSpPr>
            <p:cNvPr id="4" name="矩形 3"/>
            <p:cNvSpPr/>
            <p:nvPr/>
          </p:nvSpPr>
          <p:spPr>
            <a:xfrm>
              <a:off x="746324" y="2793917"/>
              <a:ext cx="10518099" cy="4572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5" name="右箭头 4"/>
            <p:cNvSpPr/>
            <p:nvPr/>
          </p:nvSpPr>
          <p:spPr>
            <a:xfrm>
              <a:off x="1249640" y="3089498"/>
              <a:ext cx="8965604" cy="228600"/>
            </a:xfrm>
            <a:prstGeom prst="rightArrow">
              <a:avLst/>
            </a:prstGeom>
            <a:solidFill>
              <a:schemeClr val="accent2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4288999" y="3326876"/>
              <a:ext cx="3432747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zh-CN" sz="1400" b="1" dirty="0" smtClean="0">
                  <a:latin typeface="Arial" charset="0"/>
                  <a:ea typeface="Arial" charset="0"/>
                  <a:cs typeface="Arial" charset="0"/>
                </a:rPr>
                <a:t>GABRB1 </a:t>
              </a:r>
              <a:r>
                <a:rPr kumimoji="1" lang="en-US" altLang="zh-CN" sz="1400" b="1" dirty="0">
                  <a:latin typeface="Arial" charset="0"/>
                  <a:ea typeface="Arial" charset="0"/>
                  <a:cs typeface="Arial" charset="0"/>
                </a:rPr>
                <a:t>A</a:t>
              </a:r>
              <a:r>
                <a:rPr kumimoji="1" lang="en-US" altLang="zh-CN" sz="1400" b="1" dirty="0" smtClean="0">
                  <a:latin typeface="Arial" charset="0"/>
                  <a:ea typeface="Arial" charset="0"/>
                  <a:cs typeface="Arial" charset="0"/>
                </a:rPr>
                <a:t>mplicon  (</a:t>
              </a:r>
              <a:r>
                <a:rPr lang="en-US" altLang="zh-CN" sz="1400" b="1" dirty="0" smtClean="0">
                  <a:latin typeface="Arial" charset="0"/>
                  <a:ea typeface="Arial" charset="0"/>
                  <a:cs typeface="Arial" charset="0"/>
                </a:rPr>
                <a:t>cg15393297)</a:t>
              </a:r>
              <a:r>
                <a:rPr lang="zh-CN" altLang="zh-CN" sz="1400" b="1" dirty="0" smtClean="0">
                  <a:effectLst/>
                  <a:latin typeface="Arial" charset="0"/>
                  <a:ea typeface="Arial" charset="0"/>
                  <a:cs typeface="Arial" charset="0"/>
                </a:rPr>
                <a:t> </a:t>
              </a:r>
              <a:endParaRPr kumimoji="1" lang="en-US" altLang="zh-CN" sz="1400" b="1" dirty="0" smtClean="0">
                <a:latin typeface="Arial" charset="0"/>
                <a:ea typeface="Arial" charset="0"/>
                <a:cs typeface="Arial" charset="0"/>
              </a:endParaRPr>
            </a:p>
            <a:p>
              <a:pPr algn="ctr"/>
              <a:endParaRPr kumimoji="1" lang="zh-CN" altLang="en-US" sz="1400" b="1" dirty="0">
                <a:latin typeface="Arial" charset="0"/>
                <a:ea typeface="Arial" charset="0"/>
                <a:cs typeface="Arial" charset="0"/>
              </a:endParaRPr>
            </a:p>
          </p:txBody>
        </p:sp>
        <p:cxnSp>
          <p:nvCxnSpPr>
            <p:cNvPr id="7" name="直线连接符 6"/>
            <p:cNvCxnSpPr/>
            <p:nvPr/>
          </p:nvCxnSpPr>
          <p:spPr>
            <a:xfrm flipV="1">
              <a:off x="2381844" y="2492070"/>
              <a:ext cx="0" cy="577441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直线连接符 7"/>
            <p:cNvCxnSpPr/>
            <p:nvPr/>
          </p:nvCxnSpPr>
          <p:spPr>
            <a:xfrm flipV="1">
              <a:off x="3585876" y="2501246"/>
              <a:ext cx="0" cy="577441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直线连接符 8"/>
            <p:cNvCxnSpPr/>
            <p:nvPr/>
          </p:nvCxnSpPr>
          <p:spPr>
            <a:xfrm flipV="1">
              <a:off x="4124110" y="2499518"/>
              <a:ext cx="0" cy="577441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直线连接符 9"/>
            <p:cNvCxnSpPr/>
            <p:nvPr/>
          </p:nvCxnSpPr>
          <p:spPr>
            <a:xfrm flipV="1">
              <a:off x="4774331" y="2498400"/>
              <a:ext cx="0" cy="577441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文本框 10"/>
            <p:cNvSpPr txBox="1"/>
            <p:nvPr/>
          </p:nvSpPr>
          <p:spPr>
            <a:xfrm>
              <a:off x="1188772" y="1922543"/>
              <a:ext cx="2218202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zh-CN" sz="1100" b="1" dirty="0" smtClean="0">
                  <a:solidFill>
                    <a:srgbClr val="FF0000"/>
                  </a:solidFill>
                  <a:latin typeface="Arial" charset="0"/>
                  <a:ea typeface="Arial" charset="0"/>
                  <a:cs typeface="Arial" charset="0"/>
                </a:rPr>
                <a:t>CpG_1 (</a:t>
              </a:r>
              <a:r>
                <a:rPr kumimoji="1" lang="en-US" altLang="zh-CN" sz="1100" b="1" dirty="0">
                  <a:solidFill>
                    <a:srgbClr val="FF0000"/>
                  </a:solidFill>
                  <a:latin typeface="Arial" charset="0"/>
                  <a:ea typeface="Arial" charset="0"/>
                  <a:cs typeface="Arial" charset="0"/>
                </a:rPr>
                <a:t>cg15393297)</a:t>
              </a:r>
              <a:endParaRPr kumimoji="1" lang="zh-CN" altLang="en-US" sz="1100" b="1" dirty="0">
                <a:solidFill>
                  <a:srgbClr val="FF0000"/>
                </a:solidFill>
                <a:latin typeface="Arial" charset="0"/>
                <a:ea typeface="Arial" charset="0"/>
                <a:cs typeface="Arial" charset="0"/>
              </a:endParaRPr>
            </a:p>
            <a:p>
              <a:pPr algn="ctr"/>
              <a:endParaRPr kumimoji="1" lang="zh-CN" altLang="en-US" sz="1100" b="1" dirty="0">
                <a:solidFill>
                  <a:srgbClr val="FF0000"/>
                </a:solidFill>
                <a:latin typeface="Arial" charset="0"/>
                <a:ea typeface="Arial" charset="0"/>
                <a:cs typeface="Arial" charset="0"/>
              </a:endParaRPr>
            </a:p>
          </p:txBody>
        </p:sp>
        <p:sp>
          <p:nvSpPr>
            <p:cNvPr id="12" name="文本框 11"/>
            <p:cNvSpPr txBox="1"/>
            <p:nvPr/>
          </p:nvSpPr>
          <p:spPr>
            <a:xfrm>
              <a:off x="2080175" y="2208488"/>
              <a:ext cx="712681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zh-CN" sz="1100" b="1" dirty="0" smtClean="0">
                  <a:latin typeface="Arial" charset="0"/>
                  <a:ea typeface="Arial" charset="0"/>
                  <a:cs typeface="Arial" charset="0"/>
                </a:rPr>
                <a:t>CpG_2</a:t>
              </a:r>
              <a:endParaRPr kumimoji="1" lang="zh-CN" altLang="en-US" sz="1100" b="1" dirty="0">
                <a:latin typeface="Arial" charset="0"/>
                <a:ea typeface="Arial" charset="0"/>
                <a:cs typeface="Arial" charset="0"/>
              </a:endParaRPr>
            </a:p>
          </p:txBody>
        </p:sp>
        <p:sp>
          <p:nvSpPr>
            <p:cNvPr id="13" name="文本框 12"/>
            <p:cNvSpPr txBox="1"/>
            <p:nvPr/>
          </p:nvSpPr>
          <p:spPr>
            <a:xfrm>
              <a:off x="2694293" y="2199344"/>
              <a:ext cx="712681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zh-CN" sz="1100" b="1" dirty="0" smtClean="0">
                  <a:latin typeface="Arial" charset="0"/>
                  <a:ea typeface="Arial" charset="0"/>
                  <a:cs typeface="Arial" charset="0"/>
                </a:rPr>
                <a:t>CpG_3</a:t>
              </a:r>
              <a:endParaRPr kumimoji="1" lang="zh-CN" altLang="en-US" sz="1100" b="1" dirty="0">
                <a:latin typeface="Arial" charset="0"/>
                <a:ea typeface="Arial" charset="0"/>
                <a:cs typeface="Arial" charset="0"/>
              </a:endParaRPr>
            </a:p>
          </p:txBody>
        </p:sp>
        <p:sp>
          <p:nvSpPr>
            <p:cNvPr id="14" name="文本框 13"/>
            <p:cNvSpPr txBox="1"/>
            <p:nvPr/>
          </p:nvSpPr>
          <p:spPr>
            <a:xfrm>
              <a:off x="3272607" y="2211317"/>
              <a:ext cx="707817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zh-CN" sz="1100" b="1" dirty="0" smtClean="0">
                  <a:latin typeface="Arial" charset="0"/>
                  <a:ea typeface="Arial" charset="0"/>
                  <a:cs typeface="Arial" charset="0"/>
                </a:rPr>
                <a:t>CpG_4 </a:t>
              </a:r>
              <a:endParaRPr kumimoji="1" lang="zh-CN" altLang="en-US" sz="1100" b="1" dirty="0">
                <a:latin typeface="Arial" charset="0"/>
                <a:ea typeface="Arial" charset="0"/>
                <a:cs typeface="Arial" charset="0"/>
              </a:endParaRPr>
            </a:p>
          </p:txBody>
        </p:sp>
        <p:cxnSp>
          <p:nvCxnSpPr>
            <p:cNvPr id="15" name="直线连接符 14"/>
            <p:cNvCxnSpPr/>
            <p:nvPr/>
          </p:nvCxnSpPr>
          <p:spPr>
            <a:xfrm flipH="1" flipV="1">
              <a:off x="1731624" y="2208488"/>
              <a:ext cx="0" cy="861023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直线连接符 15"/>
            <p:cNvCxnSpPr/>
            <p:nvPr/>
          </p:nvCxnSpPr>
          <p:spPr>
            <a:xfrm flipV="1">
              <a:off x="3027654" y="2492068"/>
              <a:ext cx="0" cy="577441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文本框 17"/>
            <p:cNvSpPr txBox="1"/>
            <p:nvPr/>
          </p:nvSpPr>
          <p:spPr>
            <a:xfrm>
              <a:off x="3806043" y="2199344"/>
              <a:ext cx="707817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zh-CN" sz="1100" b="1" dirty="0" smtClean="0">
                  <a:latin typeface="Arial" charset="0"/>
                  <a:ea typeface="Arial" charset="0"/>
                  <a:cs typeface="Arial" charset="0"/>
                </a:rPr>
                <a:t>CpG_5 </a:t>
              </a:r>
              <a:endParaRPr kumimoji="1" lang="zh-CN" altLang="en-US" sz="1100" b="1" dirty="0">
                <a:latin typeface="Arial" charset="0"/>
                <a:ea typeface="Arial" charset="0"/>
                <a:cs typeface="Arial" charset="0"/>
              </a:endParaRPr>
            </a:p>
          </p:txBody>
        </p:sp>
        <p:sp>
          <p:nvSpPr>
            <p:cNvPr id="19" name="文本框 18"/>
            <p:cNvSpPr txBox="1"/>
            <p:nvPr/>
          </p:nvSpPr>
          <p:spPr>
            <a:xfrm>
              <a:off x="4470961" y="2199344"/>
              <a:ext cx="1573336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zh-CN" sz="1100" b="1" dirty="0" smtClean="0">
                  <a:latin typeface="Arial" charset="0"/>
                  <a:ea typeface="Arial" charset="0"/>
                  <a:cs typeface="Arial" charset="0"/>
                </a:rPr>
                <a:t>CpG_6</a:t>
              </a:r>
              <a:endParaRPr kumimoji="1" lang="zh-CN" altLang="en-US" sz="1100" b="1" dirty="0">
                <a:latin typeface="Arial" charset="0"/>
                <a:ea typeface="Arial" charset="0"/>
                <a:cs typeface="Arial" charset="0"/>
              </a:endParaRPr>
            </a:p>
          </p:txBody>
        </p:sp>
        <p:sp>
          <p:nvSpPr>
            <p:cNvPr id="21" name="矩形 20"/>
            <p:cNvSpPr/>
            <p:nvPr/>
          </p:nvSpPr>
          <p:spPr>
            <a:xfrm>
              <a:off x="802232" y="3799016"/>
              <a:ext cx="10484129" cy="160043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dist">
                <a:spcAft>
                  <a:spcPts val="0"/>
                </a:spcAft>
              </a:pPr>
              <a:r>
                <a:rPr lang="en-US" altLang="zh-CN" sz="1400" dirty="0" smtClean="0">
                  <a:solidFill>
                    <a:srgbClr val="000000"/>
                  </a:solidFill>
                  <a:latin typeface="Arial" charset="0"/>
                  <a:ea typeface="Times New Roman" charset="0"/>
                </a:rPr>
                <a:t>CCATTAGAACAGACCTCAGTGTACATAGTAAAGCCAATAGACGACATTAAAAAGAGAAAAGGTGATGGGGAAAAACATTCGG</a:t>
              </a:r>
              <a:r>
                <a:rPr lang="en-US" altLang="zh-CN" sz="1400" dirty="0" smtClean="0">
                  <a:solidFill>
                    <a:srgbClr val="000000"/>
                  </a:solidFill>
                  <a:highlight>
                    <a:srgbClr val="FFFF00"/>
                  </a:highlight>
                  <a:latin typeface="Arial" charset="0"/>
                  <a:ea typeface="Times New Roman" charset="0"/>
                </a:rPr>
                <a:t>GACCACTTGTCTATGGAATTCACATCAGTCAAGTCGGGGATCTTGACTTTGAGCTGGGAGGCACGCCTGCGGATGCGCCCCTTGCTGGGTACCCCGTGCCGGTCCAGGGCGCGCCCGTAGGCCTCGCGGCTGCTCAGGGGCTTGCGGTACTGGATGCTGGCGCTGT</a:t>
              </a:r>
            </a:p>
            <a:p>
              <a:r>
                <a:rPr lang="en-US" altLang="zh-CN" sz="1100" b="1" dirty="0" smtClean="0">
                  <a:solidFill>
                    <a:srgbClr val="000000"/>
                  </a:solidFill>
                  <a:latin typeface="Arial" charset="0"/>
                  <a:ea typeface="Times New Roman" charset="0"/>
                </a:rPr>
                <a:t>                                                                                      CpG_1        CpG_2  CpG_3                         CpG_4                   CpG_5                   CpG_6</a:t>
              </a:r>
              <a:endParaRPr lang="en-US" altLang="zh-CN" sz="1100" b="1" dirty="0">
                <a:solidFill>
                  <a:srgbClr val="000000"/>
                </a:solidFill>
                <a:highlight>
                  <a:srgbClr val="FFFF00"/>
                </a:highlight>
                <a:latin typeface="Arial" charset="0"/>
                <a:ea typeface="Times New Roman" charset="0"/>
              </a:endParaRPr>
            </a:p>
            <a:p>
              <a:pPr algn="dist">
                <a:spcAft>
                  <a:spcPts val="0"/>
                </a:spcAft>
              </a:pPr>
              <a:r>
                <a:rPr lang="en-US" altLang="zh-CN" sz="1400" dirty="0" smtClean="0">
                  <a:solidFill>
                    <a:srgbClr val="000000"/>
                  </a:solidFill>
                  <a:highlight>
                    <a:srgbClr val="FFFF00"/>
                  </a:highlight>
                  <a:latin typeface="Arial" charset="0"/>
                  <a:ea typeface="Times New Roman" charset="0"/>
                </a:rPr>
                <a:t>CATAGGAGTACATGGTGGCC</a:t>
              </a:r>
              <a:r>
                <a:rPr lang="en-US" altLang="zh-CN" sz="1400" dirty="0" smtClean="0">
                  <a:solidFill>
                    <a:srgbClr val="000000"/>
                  </a:solidFill>
                  <a:highlight>
                    <a:srgbClr val="00FF00"/>
                  </a:highlight>
                  <a:latin typeface="Arial" charset="0"/>
                  <a:ea typeface="Times New Roman" charset="0"/>
                </a:rPr>
                <a:t>TTGGGGT</a:t>
              </a:r>
              <a:r>
                <a:rPr lang="en-US" altLang="zh-CN" sz="1400" dirty="0" smtClean="0">
                  <a:solidFill>
                    <a:srgbClr val="FF0000"/>
                  </a:solidFill>
                  <a:highlight>
                    <a:srgbClr val="00FF00"/>
                  </a:highlight>
                  <a:latin typeface="Arial" charset="0"/>
                  <a:ea typeface="Times New Roman" charset="0"/>
                </a:rPr>
                <a:t>CG</a:t>
              </a:r>
              <a:r>
                <a:rPr lang="en-US" altLang="zh-CN" sz="1400" dirty="0" smtClean="0">
                  <a:solidFill>
                    <a:srgbClr val="000000"/>
                  </a:solidFill>
                  <a:highlight>
                    <a:srgbClr val="00FF00"/>
                  </a:highlight>
                  <a:latin typeface="Arial" charset="0"/>
                  <a:ea typeface="Times New Roman" charset="0"/>
                </a:rPr>
                <a:t>CTCA</a:t>
              </a:r>
              <a:r>
                <a:rPr lang="en-US" altLang="zh-CN" sz="1400" dirty="0" smtClean="0">
                  <a:solidFill>
                    <a:srgbClr val="FF0000"/>
                  </a:solidFill>
                  <a:highlight>
                    <a:srgbClr val="00FF00"/>
                  </a:highlight>
                  <a:latin typeface="Arial" charset="0"/>
                  <a:ea typeface="Times New Roman" charset="0"/>
                </a:rPr>
                <a:t>CG</a:t>
              </a:r>
              <a:r>
                <a:rPr lang="en-US" altLang="zh-CN" sz="1400" dirty="0" smtClean="0">
                  <a:solidFill>
                    <a:srgbClr val="000000"/>
                  </a:solidFill>
                  <a:highlight>
                    <a:srgbClr val="00FF00"/>
                  </a:highlight>
                  <a:latin typeface="Arial" charset="0"/>
                  <a:ea typeface="Times New Roman" charset="0"/>
                </a:rPr>
                <a:t>CT</a:t>
              </a:r>
              <a:r>
                <a:rPr lang="en-US" altLang="zh-CN" sz="1400" dirty="0" smtClean="0">
                  <a:solidFill>
                    <a:srgbClr val="FF0000"/>
                  </a:solidFill>
                  <a:highlight>
                    <a:srgbClr val="00FF00"/>
                  </a:highlight>
                  <a:latin typeface="Arial" charset="0"/>
                  <a:ea typeface="Times New Roman" charset="0"/>
                </a:rPr>
                <a:t>CG</a:t>
              </a:r>
              <a:r>
                <a:rPr lang="en-US" altLang="zh-CN" sz="1400" dirty="0" smtClean="0">
                  <a:solidFill>
                    <a:srgbClr val="000000"/>
                  </a:solidFill>
                  <a:highlight>
                    <a:srgbClr val="00FF00"/>
                  </a:highlight>
                  <a:latin typeface="Arial" charset="0"/>
                  <a:ea typeface="Times New Roman" charset="0"/>
                </a:rPr>
                <a:t>TGAGCACTTC</a:t>
              </a:r>
              <a:r>
                <a:rPr lang="en-US" altLang="zh-CN" sz="1400" dirty="0" smtClean="0">
                  <a:solidFill>
                    <a:srgbClr val="FF0000"/>
                  </a:solidFill>
                  <a:highlight>
                    <a:srgbClr val="00FF00"/>
                  </a:highlight>
                  <a:latin typeface="Arial" charset="0"/>
                  <a:ea typeface="Times New Roman" charset="0"/>
                </a:rPr>
                <a:t>CG</a:t>
              </a:r>
              <a:r>
                <a:rPr lang="en-US" altLang="zh-CN" sz="1400" dirty="0" smtClean="0">
                  <a:solidFill>
                    <a:srgbClr val="000000"/>
                  </a:solidFill>
                  <a:highlight>
                    <a:srgbClr val="00FF00"/>
                  </a:highlight>
                  <a:latin typeface="Arial" charset="0"/>
                  <a:ea typeface="Times New Roman" charset="0"/>
                </a:rPr>
                <a:t>AGCCACT</a:t>
              </a:r>
              <a:r>
                <a:rPr lang="en-US" altLang="zh-CN" sz="1400" dirty="0" smtClean="0">
                  <a:solidFill>
                    <a:srgbClr val="FF0000"/>
                  </a:solidFill>
                  <a:highlight>
                    <a:srgbClr val="00FF00"/>
                  </a:highlight>
                  <a:latin typeface="Arial" charset="0"/>
                  <a:ea typeface="Times New Roman" charset="0"/>
                </a:rPr>
                <a:t>CG</a:t>
              </a:r>
              <a:r>
                <a:rPr lang="en-US" altLang="zh-CN" sz="1400" dirty="0" smtClean="0">
                  <a:solidFill>
                    <a:srgbClr val="000000"/>
                  </a:solidFill>
                  <a:highlight>
                    <a:srgbClr val="00FF00"/>
                  </a:highlight>
                  <a:latin typeface="Arial" charset="0"/>
                  <a:ea typeface="Times New Roman" charset="0"/>
                </a:rPr>
                <a:t>TCTCATTC</a:t>
              </a:r>
              <a:r>
                <a:rPr lang="en-US" altLang="zh-CN" sz="1400" dirty="0" smtClean="0">
                  <a:solidFill>
                    <a:srgbClr val="FF0000"/>
                  </a:solidFill>
                  <a:highlight>
                    <a:srgbClr val="00FF00"/>
                  </a:highlight>
                  <a:latin typeface="Arial" charset="0"/>
                  <a:ea typeface="Times New Roman" charset="0"/>
                </a:rPr>
                <a:t>CG</a:t>
              </a:r>
              <a:r>
                <a:rPr lang="en-US" altLang="zh-CN" sz="1400" dirty="0" smtClean="0">
                  <a:solidFill>
                    <a:srgbClr val="000000"/>
                  </a:solidFill>
                  <a:highlight>
                    <a:srgbClr val="00FF00"/>
                  </a:highlight>
                  <a:latin typeface="Arial" charset="0"/>
                  <a:ea typeface="Times New Roman" charset="0"/>
                </a:rPr>
                <a:t>GATTTCCAGGGTGCTGAGGAGAATG</a:t>
              </a:r>
              <a:r>
                <a:rPr lang="en-US" altLang="zh-CN" sz="1400" dirty="0" smtClean="0">
                  <a:solidFill>
                    <a:srgbClr val="000000"/>
                  </a:solidFill>
                  <a:highlight>
                    <a:srgbClr val="FFFF00"/>
                  </a:highlight>
                  <a:latin typeface="Arial" charset="0"/>
                  <a:ea typeface="Times New Roman" charset="0"/>
                </a:rPr>
                <a:t>TTACCGTGGGCGTCGACCTGATGGCAAAAAGAACAGGCTCGGACACAAGTTGCAGGACCTTTGCCTGTTTTCATTAAC</a:t>
              </a:r>
              <a:r>
                <a:rPr lang="en-US" altLang="zh-CN" sz="1400" dirty="0" smtClean="0">
                  <a:solidFill>
                    <a:srgbClr val="000000"/>
                  </a:solidFill>
                  <a:latin typeface="Arial" charset="0"/>
                  <a:ea typeface="Times New Roman" charset="0"/>
                </a:rPr>
                <a:t>CTGTTACTAATGATACCCCATAAGGCTCATTAAACACTGTGTTCCTAAACATCTGGCTTGATGTGCCTCCCTGATGTGG</a:t>
              </a:r>
              <a:endParaRPr lang="zh-CN" altLang="zh-CN" sz="1400" dirty="0">
                <a:latin typeface="Times New Roman" charset="0"/>
              </a:endParaRPr>
            </a:p>
          </p:txBody>
        </p:sp>
      </p:grpSp>
      <p:sp>
        <p:nvSpPr>
          <p:cNvPr id="23" name="TextBox 22"/>
          <p:cNvSpPr txBox="1"/>
          <p:nvPr/>
        </p:nvSpPr>
        <p:spPr>
          <a:xfrm>
            <a:off x="118188" y="79847"/>
            <a:ext cx="28005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Figure S6</a:t>
            </a:r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746324" y="763972"/>
            <a:ext cx="1051809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Target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sequence for the </a:t>
            </a:r>
            <a:r>
              <a:rPr lang="en-US" i="1" dirty="0">
                <a:latin typeface="Arial" panose="020B0604020202020204" pitchFamily="34" charset="0"/>
                <a:cs typeface="Arial" panose="020B0604020202020204" pitchFamily="34" charset="0"/>
              </a:rPr>
              <a:t>GABRB1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amplicon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(cg15393297). The target sequence (marked yellow highlights) and its covered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CpG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sites (red letters) analyzed by pyrosequencing assay (marked green highlights) of </a:t>
            </a:r>
            <a:r>
              <a:rPr lang="en-US" i="1" dirty="0">
                <a:latin typeface="Arial" panose="020B0604020202020204" pitchFamily="34" charset="0"/>
                <a:cs typeface="Arial" panose="020B0604020202020204" pitchFamily="34" charset="0"/>
              </a:rPr>
              <a:t>GABRB1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amplicon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~ 339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bp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(cg15393297) is shown.</a:t>
            </a:r>
          </a:p>
        </p:txBody>
      </p:sp>
    </p:spTree>
    <p:extLst>
      <p:ext uri="{BB962C8B-B14F-4D97-AF65-F5344CB8AC3E}">
        <p14:creationId xmlns:p14="http://schemas.microsoft.com/office/powerpoint/2010/main" val="118390731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extBox 24"/>
          <p:cNvSpPr txBox="1"/>
          <p:nvPr/>
        </p:nvSpPr>
        <p:spPr>
          <a:xfrm>
            <a:off x="118188" y="79847"/>
            <a:ext cx="28005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Figure S7</a:t>
            </a:r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634875" y="1842844"/>
            <a:ext cx="10957376" cy="4034990"/>
            <a:chOff x="779259" y="875768"/>
            <a:chExt cx="10957376" cy="4034990"/>
          </a:xfrm>
        </p:grpSpPr>
        <p:sp>
          <p:nvSpPr>
            <p:cNvPr id="2" name="矩形 1"/>
            <p:cNvSpPr/>
            <p:nvPr/>
          </p:nvSpPr>
          <p:spPr>
            <a:xfrm>
              <a:off x="1015304" y="2283094"/>
              <a:ext cx="10518099" cy="4572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3" name="右箭头 2"/>
            <p:cNvSpPr/>
            <p:nvPr/>
          </p:nvSpPr>
          <p:spPr>
            <a:xfrm>
              <a:off x="1801906" y="2571437"/>
              <a:ext cx="6010835" cy="228600"/>
            </a:xfrm>
            <a:prstGeom prst="rightArrow">
              <a:avLst/>
            </a:prstGeom>
            <a:solidFill>
              <a:schemeClr val="accent2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4" name="文本框 3"/>
            <p:cNvSpPr txBox="1"/>
            <p:nvPr/>
          </p:nvSpPr>
          <p:spPr>
            <a:xfrm>
              <a:off x="4201293" y="2760947"/>
              <a:ext cx="3432747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400" b="1" kern="0" dirty="0" smtClean="0">
                  <a:latin typeface="Arial" charset="0"/>
                  <a:ea typeface="Arial" charset="0"/>
                  <a:cs typeface="Arial" charset="0"/>
                </a:rPr>
                <a:t>ATXN7&amp;THOC7‍</a:t>
              </a:r>
              <a:r>
                <a:rPr lang="en-US" altLang="zh-CN" sz="1400" kern="0" dirty="0" smtClean="0">
                  <a:latin typeface="Arial" charset="0"/>
                  <a:ea typeface="Arial" charset="0"/>
                  <a:cs typeface="Arial" charset="0"/>
                </a:rPr>
                <a:t> </a:t>
              </a:r>
              <a:r>
                <a:rPr kumimoji="1" lang="en-US" altLang="zh-CN" sz="1400" b="1" dirty="0" smtClean="0">
                  <a:latin typeface="Arial" charset="0"/>
                  <a:ea typeface="Arial" charset="0"/>
                  <a:cs typeface="Arial" charset="0"/>
                </a:rPr>
                <a:t>(</a:t>
              </a:r>
              <a:r>
                <a:rPr lang="en-US" altLang="zh-CN" sz="1400" b="1" kern="0" dirty="0">
                  <a:solidFill>
                    <a:srgbClr val="000000"/>
                  </a:solidFill>
                  <a:latin typeface="Arial" charset="0"/>
                  <a:ea typeface="Arial" charset="0"/>
                  <a:cs typeface="Arial" charset="0"/>
                </a:rPr>
                <a:t>cg07753241</a:t>
              </a:r>
              <a:r>
                <a:rPr lang="en-US" altLang="zh-CN" sz="1400" b="1" dirty="0" smtClean="0">
                  <a:latin typeface="Arial" charset="0"/>
                  <a:ea typeface="Arial" charset="0"/>
                  <a:cs typeface="Arial" charset="0"/>
                </a:rPr>
                <a:t>)</a:t>
              </a:r>
              <a:r>
                <a:rPr lang="zh-CN" altLang="zh-CN" sz="1400" b="1" dirty="0" smtClean="0">
                  <a:effectLst/>
                  <a:latin typeface="Arial" charset="0"/>
                  <a:ea typeface="Arial" charset="0"/>
                  <a:cs typeface="Arial" charset="0"/>
                </a:rPr>
                <a:t> </a:t>
              </a:r>
              <a:endParaRPr kumimoji="1" lang="en-US" altLang="zh-CN" sz="1400" b="1" dirty="0" smtClean="0">
                <a:latin typeface="Arial" charset="0"/>
                <a:ea typeface="Arial" charset="0"/>
                <a:cs typeface="Arial" charset="0"/>
              </a:endParaRPr>
            </a:p>
            <a:p>
              <a:pPr algn="ctr"/>
              <a:endParaRPr kumimoji="1" lang="zh-CN" altLang="en-US" sz="1400" b="1" dirty="0">
                <a:latin typeface="Arial" charset="0"/>
                <a:ea typeface="Arial" charset="0"/>
                <a:cs typeface="Arial" charset="0"/>
              </a:endParaRPr>
            </a:p>
          </p:txBody>
        </p:sp>
        <p:cxnSp>
          <p:nvCxnSpPr>
            <p:cNvPr id="5" name="直线连接符 4"/>
            <p:cNvCxnSpPr/>
            <p:nvPr/>
          </p:nvCxnSpPr>
          <p:spPr>
            <a:xfrm flipV="1">
              <a:off x="2799624" y="1560124"/>
              <a:ext cx="0" cy="1005840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直线连接符 5"/>
            <p:cNvCxnSpPr/>
            <p:nvPr/>
          </p:nvCxnSpPr>
          <p:spPr>
            <a:xfrm flipH="1" flipV="1">
              <a:off x="3849163" y="1988695"/>
              <a:ext cx="10254" cy="569991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直线连接符 7"/>
            <p:cNvCxnSpPr/>
            <p:nvPr/>
          </p:nvCxnSpPr>
          <p:spPr>
            <a:xfrm flipV="1">
              <a:off x="5001555" y="1988695"/>
              <a:ext cx="0" cy="577441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文本框 9"/>
            <p:cNvSpPr txBox="1"/>
            <p:nvPr/>
          </p:nvSpPr>
          <p:spPr>
            <a:xfrm>
              <a:off x="2547890" y="1285576"/>
              <a:ext cx="1684111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zh-CN" sz="1100" b="1" dirty="0" smtClean="0">
                  <a:solidFill>
                    <a:srgbClr val="FF0000"/>
                  </a:solidFill>
                  <a:latin typeface="Arial" charset="0"/>
                  <a:ea typeface="Arial" charset="0"/>
                  <a:cs typeface="Arial" charset="0"/>
                </a:rPr>
                <a:t>CpG_1 (</a:t>
              </a:r>
              <a:r>
                <a:rPr kumimoji="1" lang="en-US" altLang="zh-CN" sz="1100" b="1" dirty="0">
                  <a:solidFill>
                    <a:srgbClr val="FF0000"/>
                  </a:solidFill>
                  <a:latin typeface="Arial" charset="0"/>
                  <a:ea typeface="Arial" charset="0"/>
                  <a:cs typeface="Arial" charset="0"/>
                </a:rPr>
                <a:t>cg07753241) </a:t>
              </a:r>
              <a:endParaRPr kumimoji="1" lang="zh-CN" altLang="en-US" sz="1100" b="1" dirty="0">
                <a:solidFill>
                  <a:srgbClr val="FF0000"/>
                </a:solidFill>
                <a:latin typeface="Arial" charset="0"/>
                <a:ea typeface="Arial" charset="0"/>
                <a:cs typeface="Arial" charset="0"/>
              </a:endParaRPr>
            </a:p>
          </p:txBody>
        </p:sp>
        <p:sp>
          <p:nvSpPr>
            <p:cNvPr id="14" name="文本框 13"/>
            <p:cNvSpPr txBox="1"/>
            <p:nvPr/>
          </p:nvSpPr>
          <p:spPr>
            <a:xfrm>
              <a:off x="3264868" y="1569405"/>
              <a:ext cx="797281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zh-CN" sz="1100" b="1" dirty="0" smtClean="0">
                  <a:latin typeface="Arial" charset="0"/>
                  <a:ea typeface="Arial" charset="0"/>
                  <a:cs typeface="Arial" charset="0"/>
                </a:rPr>
                <a:t>CpG_2 </a:t>
              </a:r>
              <a:endParaRPr kumimoji="1" lang="zh-CN" altLang="en-US" sz="1100" b="1" dirty="0">
                <a:latin typeface="Arial" charset="0"/>
                <a:ea typeface="Arial" charset="0"/>
                <a:cs typeface="Arial" charset="0"/>
              </a:endParaRPr>
            </a:p>
          </p:txBody>
        </p:sp>
        <p:cxnSp>
          <p:nvCxnSpPr>
            <p:cNvPr id="16" name="直线连接符 15"/>
            <p:cNvCxnSpPr/>
            <p:nvPr/>
          </p:nvCxnSpPr>
          <p:spPr>
            <a:xfrm flipV="1">
              <a:off x="5639464" y="1673168"/>
              <a:ext cx="0" cy="914400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直线连接符 16"/>
            <p:cNvCxnSpPr/>
            <p:nvPr/>
          </p:nvCxnSpPr>
          <p:spPr>
            <a:xfrm flipV="1">
              <a:off x="6257947" y="1297941"/>
              <a:ext cx="9745" cy="1280160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直线连接符 17"/>
            <p:cNvCxnSpPr/>
            <p:nvPr/>
          </p:nvCxnSpPr>
          <p:spPr>
            <a:xfrm flipV="1">
              <a:off x="6899005" y="1986001"/>
              <a:ext cx="0" cy="577441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文本框 18"/>
            <p:cNvSpPr txBox="1"/>
            <p:nvPr/>
          </p:nvSpPr>
          <p:spPr>
            <a:xfrm>
              <a:off x="4363097" y="1540663"/>
              <a:ext cx="822022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zh-CN" sz="1100" b="1" dirty="0" smtClean="0">
                  <a:latin typeface="Arial" charset="0"/>
                  <a:ea typeface="Arial" charset="0"/>
                  <a:cs typeface="Arial" charset="0"/>
                </a:rPr>
                <a:t>CpG_4 </a:t>
              </a:r>
              <a:endParaRPr kumimoji="1" lang="zh-CN" altLang="en-US" sz="1100" b="1" dirty="0">
                <a:latin typeface="Arial" charset="0"/>
                <a:ea typeface="Arial" charset="0"/>
                <a:cs typeface="Arial" charset="0"/>
              </a:endParaRPr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5065166" y="1221913"/>
              <a:ext cx="797390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zh-CN" sz="1100" b="1" dirty="0" smtClean="0">
                  <a:latin typeface="Arial" charset="0"/>
                  <a:ea typeface="Arial" charset="0"/>
                  <a:cs typeface="Arial" charset="0"/>
                </a:rPr>
                <a:t>CpG_6</a:t>
              </a:r>
              <a:endParaRPr kumimoji="1" lang="zh-CN" altLang="en-US" sz="1100" b="1" dirty="0">
                <a:latin typeface="Arial" charset="0"/>
                <a:ea typeface="Arial" charset="0"/>
                <a:cs typeface="Arial" charset="0"/>
              </a:endParaRPr>
            </a:p>
          </p:txBody>
        </p:sp>
        <p:sp>
          <p:nvSpPr>
            <p:cNvPr id="21" name="文本框 20"/>
            <p:cNvSpPr txBox="1"/>
            <p:nvPr/>
          </p:nvSpPr>
          <p:spPr>
            <a:xfrm>
              <a:off x="5699634" y="875768"/>
              <a:ext cx="908798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zh-CN" sz="1100" b="1" dirty="0" smtClean="0">
                  <a:latin typeface="Arial" charset="0"/>
                  <a:ea typeface="Arial" charset="0"/>
                  <a:cs typeface="Arial" charset="0"/>
                </a:rPr>
                <a:t>CpG_8</a:t>
              </a:r>
              <a:endParaRPr kumimoji="1" lang="zh-CN" altLang="en-US" sz="1100" b="1" dirty="0">
                <a:latin typeface="Arial" charset="0"/>
                <a:ea typeface="Arial" charset="0"/>
                <a:cs typeface="Arial" charset="0"/>
              </a:endParaRPr>
            </a:p>
          </p:txBody>
        </p:sp>
        <p:sp>
          <p:nvSpPr>
            <p:cNvPr id="22" name="文本框 21"/>
            <p:cNvSpPr txBox="1"/>
            <p:nvPr/>
          </p:nvSpPr>
          <p:spPr>
            <a:xfrm>
              <a:off x="6255212" y="1568946"/>
              <a:ext cx="1757971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zh-CN" sz="1100" b="1" dirty="0" smtClean="0">
                  <a:latin typeface="Arial" charset="0"/>
                  <a:ea typeface="Arial" charset="0"/>
                  <a:cs typeface="Arial" charset="0"/>
                </a:rPr>
                <a:t>CpG_10   CpG_11</a:t>
              </a:r>
              <a:endParaRPr kumimoji="1" lang="zh-CN" altLang="en-US" sz="1100" b="1" dirty="0">
                <a:latin typeface="Arial" charset="0"/>
                <a:ea typeface="Arial" charset="0"/>
                <a:cs typeface="Arial" charset="0"/>
              </a:endParaRPr>
            </a:p>
          </p:txBody>
        </p:sp>
        <p:sp>
          <p:nvSpPr>
            <p:cNvPr id="7" name="矩形 6"/>
            <p:cNvSpPr/>
            <p:nvPr/>
          </p:nvSpPr>
          <p:spPr>
            <a:xfrm>
              <a:off x="779259" y="3310320"/>
              <a:ext cx="10957376" cy="160043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dist">
                <a:spcAft>
                  <a:spcPts val="0"/>
                </a:spcAft>
              </a:pPr>
              <a:r>
                <a:rPr lang="en-US" altLang="zh-CN" sz="1400" dirty="0" smtClean="0">
                  <a:latin typeface="Arial" charset="0"/>
                </a:rPr>
                <a:t>GCCGCGGCCGCCCCCGGGGAGTACCGGGAGCGCGGGGAGCGCGGGTCCCGCGGCGGCGGCGGCGGCGGCGGCGGCGCGGCGCGGCGCGGCTCAGGCGTCGGAGCAGGCGGCCGCGGGCGCCGCCGCCT</a:t>
              </a:r>
              <a:r>
                <a:rPr lang="en-US" altLang="zh-CN" sz="1400" dirty="0" smtClean="0">
                  <a:highlight>
                    <a:srgbClr val="FFFF00"/>
                  </a:highlight>
                  <a:latin typeface="Arial" charset="0"/>
                </a:rPr>
                <a:t>CCTCCTCCATGGCTGTTTACCCGGCTGCATTGTGGGA</a:t>
              </a:r>
            </a:p>
            <a:p>
              <a:r>
                <a:rPr lang="en-US" altLang="zh-CN" sz="1100" dirty="0" smtClean="0">
                  <a:latin typeface="Arial" charset="0"/>
                </a:rPr>
                <a:t>                               </a:t>
              </a:r>
              <a:r>
                <a:rPr lang="en-US" altLang="zh-CN" sz="1100" b="1" dirty="0" smtClean="0">
                  <a:latin typeface="Arial" charset="0"/>
                </a:rPr>
                <a:t>CpG_1  CpG_2,3                  CpG_4,5                                    CpG_6,7      CpG_8,9    CpG_10,11</a:t>
              </a:r>
              <a:endParaRPr lang="en-US" altLang="zh-CN" sz="1100" b="1" dirty="0">
                <a:highlight>
                  <a:srgbClr val="FFFF00"/>
                </a:highlight>
                <a:latin typeface="Arial" charset="0"/>
              </a:endParaRPr>
            </a:p>
            <a:p>
              <a:pPr algn="dist">
                <a:spcAft>
                  <a:spcPts val="0"/>
                </a:spcAft>
              </a:pPr>
              <a:r>
                <a:rPr lang="en-US" altLang="zh-CN" sz="1400" dirty="0" smtClean="0">
                  <a:highlight>
                    <a:srgbClr val="FFFF00"/>
                  </a:highlight>
                  <a:latin typeface="Arial" charset="0"/>
                </a:rPr>
                <a:t>GTTTGACCT</a:t>
              </a:r>
              <a:r>
                <a:rPr lang="en-US" altLang="zh-CN" sz="1400" dirty="0" smtClean="0">
                  <a:highlight>
                    <a:srgbClr val="00FF00"/>
                  </a:highlight>
                  <a:latin typeface="Arial" charset="0"/>
                </a:rPr>
                <a:t>C</a:t>
              </a:r>
              <a:r>
                <a:rPr lang="en-US" altLang="zh-CN" sz="1400" dirty="0" smtClean="0">
                  <a:solidFill>
                    <a:srgbClr val="FF0000"/>
                  </a:solidFill>
                  <a:highlight>
                    <a:srgbClr val="00FF00"/>
                  </a:highlight>
                  <a:latin typeface="Arial" charset="0"/>
                </a:rPr>
                <a:t>CG</a:t>
              </a:r>
              <a:r>
                <a:rPr lang="en-US" altLang="zh-CN" sz="1400" dirty="0" smtClean="0">
                  <a:highlight>
                    <a:srgbClr val="00FF00"/>
                  </a:highlight>
                  <a:latin typeface="Arial" charset="0"/>
                </a:rPr>
                <a:t>C</a:t>
              </a:r>
              <a:r>
                <a:rPr lang="en-US" altLang="zh-CN" sz="1400" dirty="0" smtClean="0">
                  <a:solidFill>
                    <a:srgbClr val="FF0000"/>
                  </a:solidFill>
                  <a:highlight>
                    <a:srgbClr val="00FF00"/>
                  </a:highlight>
                  <a:latin typeface="Arial" charset="0"/>
                </a:rPr>
                <a:t>CG</a:t>
              </a:r>
              <a:r>
                <a:rPr lang="en-US" altLang="zh-CN" sz="1400" dirty="0" smtClean="0">
                  <a:highlight>
                    <a:srgbClr val="00FF00"/>
                  </a:highlight>
                  <a:latin typeface="Arial" charset="0"/>
                </a:rPr>
                <a:t>C</a:t>
              </a:r>
              <a:r>
                <a:rPr lang="en-US" altLang="zh-CN" sz="1400" dirty="0" smtClean="0">
                  <a:solidFill>
                    <a:srgbClr val="FF0000"/>
                  </a:solidFill>
                  <a:highlight>
                    <a:srgbClr val="00FF00"/>
                  </a:highlight>
                  <a:latin typeface="Arial" charset="0"/>
                </a:rPr>
                <a:t>CG</a:t>
              </a:r>
              <a:r>
                <a:rPr lang="en-US" altLang="zh-CN" sz="1400" dirty="0" smtClean="0">
                  <a:highlight>
                    <a:srgbClr val="00FF00"/>
                  </a:highlight>
                  <a:latin typeface="Arial" charset="0"/>
                </a:rPr>
                <a:t>CCAAC</a:t>
              </a:r>
              <a:r>
                <a:rPr lang="en-US" altLang="zh-CN" sz="1400" dirty="0" smtClean="0">
                  <a:solidFill>
                    <a:srgbClr val="FF0000"/>
                  </a:solidFill>
                  <a:highlight>
                    <a:srgbClr val="00FF00"/>
                  </a:highlight>
                  <a:latin typeface="Arial" charset="0"/>
                </a:rPr>
                <a:t>CG</a:t>
              </a:r>
              <a:r>
                <a:rPr lang="en-US" altLang="zh-CN" sz="1400" dirty="0" smtClean="0">
                  <a:highlight>
                    <a:srgbClr val="00FF00"/>
                  </a:highlight>
                  <a:latin typeface="Arial" charset="0"/>
                </a:rPr>
                <a:t>C</a:t>
              </a:r>
              <a:r>
                <a:rPr lang="en-US" altLang="zh-CN" sz="1400" dirty="0" smtClean="0">
                  <a:solidFill>
                    <a:srgbClr val="FF0000"/>
                  </a:solidFill>
                  <a:highlight>
                    <a:srgbClr val="00FF00"/>
                  </a:highlight>
                  <a:latin typeface="Arial" charset="0"/>
                </a:rPr>
                <a:t>CG</a:t>
              </a:r>
              <a:r>
                <a:rPr lang="en-US" altLang="zh-CN" sz="1400" dirty="0" smtClean="0">
                  <a:highlight>
                    <a:srgbClr val="00FF00"/>
                  </a:highlight>
                  <a:latin typeface="Arial" charset="0"/>
                </a:rPr>
                <a:t>CCTCAGCTTG</a:t>
              </a:r>
              <a:r>
                <a:rPr lang="en-US" altLang="zh-CN" sz="1400" dirty="0" smtClean="0">
                  <a:solidFill>
                    <a:srgbClr val="FF0000"/>
                  </a:solidFill>
                  <a:highlight>
                    <a:srgbClr val="00FF00"/>
                  </a:highlight>
                  <a:latin typeface="Arial" charset="0"/>
                </a:rPr>
                <a:t>CG</a:t>
              </a:r>
              <a:r>
                <a:rPr lang="en-US" altLang="zh-CN" sz="1400" dirty="0" smtClean="0">
                  <a:highlight>
                    <a:srgbClr val="00FF00"/>
                  </a:highlight>
                  <a:latin typeface="Arial" charset="0"/>
                </a:rPr>
                <a:t>C</a:t>
              </a:r>
              <a:r>
                <a:rPr lang="en-US" altLang="zh-CN" sz="1400" dirty="0" smtClean="0">
                  <a:solidFill>
                    <a:srgbClr val="FF0000"/>
                  </a:solidFill>
                  <a:highlight>
                    <a:srgbClr val="00FF00"/>
                  </a:highlight>
                  <a:latin typeface="Arial" charset="0"/>
                </a:rPr>
                <a:t>CG</a:t>
              </a:r>
              <a:r>
                <a:rPr lang="en-US" altLang="zh-CN" sz="1400" dirty="0" smtClean="0">
                  <a:highlight>
                    <a:srgbClr val="00FF00"/>
                  </a:highlight>
                  <a:latin typeface="Arial" charset="0"/>
                </a:rPr>
                <a:t>C</a:t>
              </a:r>
              <a:r>
                <a:rPr lang="en-US" altLang="zh-CN" sz="1400" dirty="0" smtClean="0">
                  <a:solidFill>
                    <a:srgbClr val="FF0000"/>
                  </a:solidFill>
                  <a:highlight>
                    <a:srgbClr val="00FF00"/>
                  </a:highlight>
                  <a:latin typeface="Arial" charset="0"/>
                </a:rPr>
                <a:t>CG</a:t>
              </a:r>
              <a:r>
                <a:rPr lang="en-US" altLang="zh-CN" sz="1400" dirty="0" smtClean="0">
                  <a:highlight>
                    <a:srgbClr val="00FF00"/>
                  </a:highlight>
                  <a:latin typeface="Arial" charset="0"/>
                </a:rPr>
                <a:t>C</a:t>
              </a:r>
              <a:r>
                <a:rPr lang="en-US" altLang="zh-CN" sz="1400" dirty="0" smtClean="0">
                  <a:solidFill>
                    <a:srgbClr val="FF0000"/>
                  </a:solidFill>
                  <a:highlight>
                    <a:srgbClr val="00FF00"/>
                  </a:highlight>
                  <a:latin typeface="Arial" charset="0"/>
                </a:rPr>
                <a:t>CG</a:t>
              </a:r>
              <a:r>
                <a:rPr lang="en-US" altLang="zh-CN" sz="1400" dirty="0" smtClean="0">
                  <a:highlight>
                    <a:srgbClr val="00FF00"/>
                  </a:highlight>
                  <a:latin typeface="Arial" charset="0"/>
                </a:rPr>
                <a:t>C</a:t>
              </a:r>
              <a:r>
                <a:rPr lang="en-US" altLang="zh-CN" sz="1400" dirty="0" smtClean="0">
                  <a:solidFill>
                    <a:srgbClr val="FF0000"/>
                  </a:solidFill>
                  <a:highlight>
                    <a:srgbClr val="00FF00"/>
                  </a:highlight>
                  <a:latin typeface="Arial" charset="0"/>
                </a:rPr>
                <a:t>CG</a:t>
              </a:r>
              <a:r>
                <a:rPr lang="en-US" altLang="zh-CN" sz="1400" dirty="0" smtClean="0">
                  <a:highlight>
                    <a:srgbClr val="00FF00"/>
                  </a:highlight>
                  <a:latin typeface="Arial" charset="0"/>
                </a:rPr>
                <a:t>C</a:t>
              </a:r>
              <a:r>
                <a:rPr lang="en-US" altLang="zh-CN" sz="1400" dirty="0" smtClean="0">
                  <a:solidFill>
                    <a:srgbClr val="FF0000"/>
                  </a:solidFill>
                  <a:highlight>
                    <a:srgbClr val="00FF00"/>
                  </a:highlight>
                  <a:latin typeface="Arial" charset="0"/>
                </a:rPr>
                <a:t>CG</a:t>
              </a:r>
              <a:r>
                <a:rPr lang="en-US" altLang="zh-CN" sz="1400" dirty="0" smtClean="0">
                  <a:highlight>
                    <a:srgbClr val="00FF00"/>
                  </a:highlight>
                  <a:latin typeface="Arial" charset="0"/>
                </a:rPr>
                <a:t>CCGCCGCCGCGCACGCCATGGGAGCCGTGACTGACG</a:t>
              </a:r>
              <a:r>
                <a:rPr lang="en-US" altLang="zh-CN" sz="1400" dirty="0" smtClean="0">
                  <a:highlight>
                    <a:srgbClr val="FFFF00"/>
                  </a:highlight>
                  <a:latin typeface="Arial" charset="0"/>
                </a:rPr>
                <a:t>GTGAGGCCCCGCTCGCCGCCACACGCGCCCGCTGCACGGCCCGCTGGGCCTCCCCTGAGACCCCTG</a:t>
              </a:r>
              <a:r>
                <a:rPr lang="en-US" altLang="zh-CN" sz="1400" dirty="0" smtClean="0">
                  <a:latin typeface="Arial" charset="0"/>
                </a:rPr>
                <a:t>GCCTCCCGGCCCGCTTCCGGGAACCCCTCGGCCTCCCCGGCCTCTTCGCCAGAGCGCTTCGGCCTTCCCGACCTCTCCCCGGAGCCCCGGGCCTCCCCGGCTGCTTCCCTGAGTCCTTCCTCCTCTCGCCAGAGCCCGAGCGCCCCTCGGAGACCCTCGGCTTTCCCCGTCCGCTCTC</a:t>
              </a:r>
              <a:endParaRPr lang="zh-CN" altLang="zh-CN" sz="1400" dirty="0">
                <a:latin typeface="Times New Roman" charset="0"/>
              </a:endParaRPr>
            </a:p>
          </p:txBody>
        </p:sp>
        <p:cxnSp>
          <p:nvCxnSpPr>
            <p:cNvPr id="29" name="直线连接符 4"/>
            <p:cNvCxnSpPr/>
            <p:nvPr/>
          </p:nvCxnSpPr>
          <p:spPr>
            <a:xfrm flipV="1">
              <a:off x="3902552" y="1989261"/>
              <a:ext cx="0" cy="576072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文本框 13"/>
            <p:cNvSpPr txBox="1"/>
            <p:nvPr/>
          </p:nvSpPr>
          <p:spPr>
            <a:xfrm>
              <a:off x="3838388" y="1565389"/>
              <a:ext cx="797281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zh-CN" sz="1100" b="1" dirty="0" smtClean="0">
                  <a:latin typeface="Arial" charset="0"/>
                  <a:ea typeface="Arial" charset="0"/>
                  <a:cs typeface="Arial" charset="0"/>
                </a:rPr>
                <a:t>CpG_3 </a:t>
              </a:r>
              <a:endParaRPr kumimoji="1" lang="zh-CN" altLang="en-US" sz="1100" b="1" dirty="0">
                <a:latin typeface="Arial" charset="0"/>
                <a:ea typeface="Arial" charset="0"/>
                <a:cs typeface="Arial" charset="0"/>
              </a:endParaRPr>
            </a:p>
          </p:txBody>
        </p:sp>
        <p:sp>
          <p:nvSpPr>
            <p:cNvPr id="31" name="文本框 18"/>
            <p:cNvSpPr txBox="1"/>
            <p:nvPr/>
          </p:nvSpPr>
          <p:spPr>
            <a:xfrm>
              <a:off x="4954588" y="1537115"/>
              <a:ext cx="822022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zh-CN" sz="1100" b="1" dirty="0" smtClean="0">
                  <a:latin typeface="Arial" charset="0"/>
                  <a:ea typeface="Arial" charset="0"/>
                  <a:cs typeface="Arial" charset="0"/>
                </a:rPr>
                <a:t>CpG_5 </a:t>
              </a:r>
              <a:endParaRPr kumimoji="1" lang="zh-CN" altLang="en-US" sz="1100" b="1" dirty="0">
                <a:latin typeface="Arial" charset="0"/>
                <a:ea typeface="Arial" charset="0"/>
                <a:cs typeface="Arial" charset="0"/>
              </a:endParaRPr>
            </a:p>
          </p:txBody>
        </p:sp>
        <p:cxnSp>
          <p:nvCxnSpPr>
            <p:cNvPr id="32" name="直线连接符 4"/>
            <p:cNvCxnSpPr/>
            <p:nvPr/>
          </p:nvCxnSpPr>
          <p:spPr>
            <a:xfrm flipV="1">
              <a:off x="4969384" y="1997277"/>
              <a:ext cx="0" cy="576072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直线连接符 15"/>
            <p:cNvCxnSpPr/>
            <p:nvPr/>
          </p:nvCxnSpPr>
          <p:spPr>
            <a:xfrm flipV="1">
              <a:off x="5683576" y="1669152"/>
              <a:ext cx="0" cy="914400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文本框 19"/>
            <p:cNvSpPr txBox="1"/>
            <p:nvPr/>
          </p:nvSpPr>
          <p:spPr>
            <a:xfrm>
              <a:off x="5638302" y="1219046"/>
              <a:ext cx="797390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zh-CN" sz="1100" b="1" dirty="0" smtClean="0">
                  <a:latin typeface="Arial" charset="0"/>
                  <a:ea typeface="Arial" charset="0"/>
                  <a:cs typeface="Arial" charset="0"/>
                </a:rPr>
                <a:t>CpG_7</a:t>
              </a:r>
              <a:endParaRPr kumimoji="1" lang="zh-CN" altLang="en-US" sz="1100" b="1" dirty="0">
                <a:latin typeface="Arial" charset="0"/>
                <a:ea typeface="Arial" charset="0"/>
                <a:cs typeface="Arial" charset="0"/>
              </a:endParaRPr>
            </a:p>
          </p:txBody>
        </p:sp>
        <p:cxnSp>
          <p:nvCxnSpPr>
            <p:cNvPr id="35" name="直线连接符 16"/>
            <p:cNvCxnSpPr/>
            <p:nvPr/>
          </p:nvCxnSpPr>
          <p:spPr>
            <a:xfrm flipV="1">
              <a:off x="6290027" y="1293925"/>
              <a:ext cx="9745" cy="1280160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文本框 20"/>
            <p:cNvSpPr txBox="1"/>
            <p:nvPr/>
          </p:nvSpPr>
          <p:spPr>
            <a:xfrm>
              <a:off x="6273154" y="883784"/>
              <a:ext cx="908798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zh-CN" sz="1100" b="1" dirty="0" smtClean="0">
                  <a:latin typeface="Arial" charset="0"/>
                  <a:ea typeface="Arial" charset="0"/>
                  <a:cs typeface="Arial" charset="0"/>
                </a:rPr>
                <a:t>CpG_9 </a:t>
              </a:r>
              <a:endParaRPr kumimoji="1" lang="zh-CN" altLang="en-US" sz="1100" b="1" dirty="0">
                <a:latin typeface="Arial" charset="0"/>
                <a:ea typeface="Arial" charset="0"/>
                <a:cs typeface="Arial" charset="0"/>
              </a:endParaRPr>
            </a:p>
          </p:txBody>
        </p:sp>
        <p:cxnSp>
          <p:nvCxnSpPr>
            <p:cNvPr id="37" name="直线连接符 17"/>
            <p:cNvCxnSpPr/>
            <p:nvPr/>
          </p:nvCxnSpPr>
          <p:spPr>
            <a:xfrm flipV="1">
              <a:off x="6931085" y="1981985"/>
              <a:ext cx="0" cy="577441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直线连接符 19"/>
            <p:cNvCxnSpPr/>
            <p:nvPr/>
          </p:nvCxnSpPr>
          <p:spPr>
            <a:xfrm flipH="1" flipV="1">
              <a:off x="4875869" y="1754425"/>
              <a:ext cx="91440" cy="232181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直线连接符 19"/>
            <p:cNvCxnSpPr/>
            <p:nvPr/>
          </p:nvCxnSpPr>
          <p:spPr>
            <a:xfrm flipV="1">
              <a:off x="5007091" y="1753238"/>
              <a:ext cx="91440" cy="232181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直线连接符 19"/>
            <p:cNvCxnSpPr/>
            <p:nvPr/>
          </p:nvCxnSpPr>
          <p:spPr>
            <a:xfrm flipH="1" flipV="1">
              <a:off x="5553677" y="1445609"/>
              <a:ext cx="91440" cy="232181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直线连接符 19"/>
            <p:cNvCxnSpPr/>
            <p:nvPr/>
          </p:nvCxnSpPr>
          <p:spPr>
            <a:xfrm flipV="1">
              <a:off x="5684899" y="1444422"/>
              <a:ext cx="91440" cy="232181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直线连接符 19"/>
            <p:cNvCxnSpPr/>
            <p:nvPr/>
          </p:nvCxnSpPr>
          <p:spPr>
            <a:xfrm flipH="1" flipV="1">
              <a:off x="6183357" y="1100697"/>
              <a:ext cx="91440" cy="232181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直线连接符 19"/>
            <p:cNvCxnSpPr/>
            <p:nvPr/>
          </p:nvCxnSpPr>
          <p:spPr>
            <a:xfrm flipV="1">
              <a:off x="6302547" y="1099510"/>
              <a:ext cx="91440" cy="232181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直线连接符 19"/>
            <p:cNvCxnSpPr/>
            <p:nvPr/>
          </p:nvCxnSpPr>
          <p:spPr>
            <a:xfrm flipH="1" flipV="1">
              <a:off x="6809021" y="1786521"/>
              <a:ext cx="91440" cy="232181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直线连接符 19"/>
            <p:cNvCxnSpPr/>
            <p:nvPr/>
          </p:nvCxnSpPr>
          <p:spPr>
            <a:xfrm flipV="1">
              <a:off x="6928211" y="1785334"/>
              <a:ext cx="91440" cy="232181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直线连接符 19"/>
            <p:cNvCxnSpPr/>
            <p:nvPr/>
          </p:nvCxnSpPr>
          <p:spPr>
            <a:xfrm flipH="1" flipV="1">
              <a:off x="3764925" y="1810585"/>
              <a:ext cx="91440" cy="232181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直线连接符 19"/>
            <p:cNvCxnSpPr/>
            <p:nvPr/>
          </p:nvCxnSpPr>
          <p:spPr>
            <a:xfrm flipV="1">
              <a:off x="3884115" y="1809398"/>
              <a:ext cx="91440" cy="232181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" name="Rectangle 10"/>
          <p:cNvSpPr/>
          <p:nvPr/>
        </p:nvSpPr>
        <p:spPr>
          <a:xfrm>
            <a:off x="870921" y="614071"/>
            <a:ext cx="1051809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Target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sequence for the </a:t>
            </a:r>
            <a:r>
              <a:rPr lang="en-US" i="1" dirty="0">
                <a:latin typeface="Arial" panose="020B0604020202020204" pitchFamily="34" charset="0"/>
                <a:cs typeface="Arial" panose="020B0604020202020204" pitchFamily="34" charset="0"/>
              </a:rPr>
              <a:t>ATXN7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lang="en-US" i="1" dirty="0">
                <a:latin typeface="Arial" panose="020B0604020202020204" pitchFamily="34" charset="0"/>
                <a:cs typeface="Arial" panose="020B0604020202020204" pitchFamily="34" charset="0"/>
              </a:rPr>
              <a:t> THOC7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amplicon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(cg07753241). The target sequence (marked yellow highlights) and its covered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CpG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sites (red letters) analyzed by pyrosequencing assay (marked green highlights) of </a:t>
            </a:r>
            <a:r>
              <a:rPr lang="en-US" i="1" dirty="0">
                <a:latin typeface="Arial" panose="020B0604020202020204" pitchFamily="34" charset="0"/>
                <a:cs typeface="Arial" panose="020B0604020202020204" pitchFamily="34" charset="0"/>
              </a:rPr>
              <a:t>ATXN7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lang="en-US" i="1" dirty="0">
                <a:latin typeface="Arial" panose="020B0604020202020204" pitchFamily="34" charset="0"/>
                <a:cs typeface="Arial" panose="020B0604020202020204" pitchFamily="34" charset="0"/>
              </a:rPr>
              <a:t> THOC7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amplicon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(cg07753241) is shown.</a:t>
            </a:r>
          </a:p>
        </p:txBody>
      </p:sp>
    </p:spTree>
    <p:extLst>
      <p:ext uri="{BB962C8B-B14F-4D97-AF65-F5344CB8AC3E}">
        <p14:creationId xmlns:p14="http://schemas.microsoft.com/office/powerpoint/2010/main" val="362380453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777573" y="2327035"/>
            <a:ext cx="10596282" cy="3190551"/>
            <a:chOff x="705381" y="2043225"/>
            <a:chExt cx="10596282" cy="3190551"/>
          </a:xfrm>
        </p:grpSpPr>
        <p:sp>
          <p:nvSpPr>
            <p:cNvPr id="2" name="矩形 1"/>
            <p:cNvSpPr/>
            <p:nvPr/>
          </p:nvSpPr>
          <p:spPr>
            <a:xfrm>
              <a:off x="705381" y="3633338"/>
              <a:ext cx="10596282" cy="160043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spcAft>
                  <a:spcPts val="0"/>
                </a:spcAft>
              </a:pPr>
              <a:r>
                <a:rPr lang="en-US" altLang="zh-CN" sz="1400" dirty="0" smtClean="0">
                  <a:solidFill>
                    <a:srgbClr val="000000"/>
                  </a:solidFill>
                  <a:latin typeface="Arial" charset="0"/>
                  <a:ea typeface="Times New Roman" charset="0"/>
                </a:rPr>
                <a:t>GCTCCCGCTCAATGCCCACCTCTCGGCCTCATGGCTGCTTCCCTGCCATTGGTTTCCTACCGGGTGGTTCTTATCCCCATGCCACCTTCCTTGTCTGCTCTGAAGCAGCTGGGTCAGCGCGGAGCTCCCTCGGGCTCTCCTGGGTGTGGAGCCGCAGGTGCAGAGGGACGGCCCAGGCCAACTCTAGCCCCAGGGTCTCTGAGGCCGG</a:t>
              </a:r>
              <a:r>
                <a:rPr lang="en-US" altLang="zh-CN" sz="1400" dirty="0" smtClean="0">
                  <a:solidFill>
                    <a:srgbClr val="000000"/>
                  </a:solidFill>
                  <a:highlight>
                    <a:srgbClr val="FFFF00"/>
                  </a:highlight>
                  <a:latin typeface="Arial" charset="0"/>
                </a:rPr>
                <a:t>GGCTGGTGGTGCAGGACACACCCAGGGCGTGGGGTCCCA</a:t>
              </a:r>
            </a:p>
            <a:p>
              <a:r>
                <a:rPr lang="en-US" altLang="zh-CN" sz="1400" dirty="0" smtClean="0">
                  <a:solidFill>
                    <a:srgbClr val="000000"/>
                  </a:solidFill>
                  <a:latin typeface="Arial" charset="0"/>
                  <a:ea typeface="Times New Roman" charset="0"/>
                </a:rPr>
                <a:t>                          </a:t>
              </a:r>
              <a:r>
                <a:rPr lang="en-US" altLang="zh-CN" sz="1100" b="1" dirty="0" err="1" smtClean="0">
                  <a:solidFill>
                    <a:srgbClr val="000000"/>
                  </a:solidFill>
                  <a:latin typeface="Arial" charset="0"/>
                  <a:ea typeface="Times New Roman" charset="0"/>
                </a:rPr>
                <a:t>CpG</a:t>
              </a:r>
              <a:endParaRPr lang="en-US" altLang="zh-CN" sz="1100" b="1" dirty="0" smtClean="0">
                <a:solidFill>
                  <a:srgbClr val="000000"/>
                </a:solidFill>
                <a:highlight>
                  <a:srgbClr val="FFFF00"/>
                </a:highlight>
                <a:latin typeface="Arial" charset="0"/>
              </a:endParaRPr>
            </a:p>
            <a:p>
              <a:pPr>
                <a:spcAft>
                  <a:spcPts val="0"/>
                </a:spcAft>
              </a:pPr>
              <a:r>
                <a:rPr lang="en-US" altLang="zh-CN" sz="1400" dirty="0" smtClean="0">
                  <a:solidFill>
                    <a:srgbClr val="000000"/>
                  </a:solidFill>
                  <a:highlight>
                    <a:srgbClr val="FFFF00"/>
                  </a:highlight>
                  <a:latin typeface="Arial" charset="0"/>
                </a:rPr>
                <a:t>GGCTTAGGGA</a:t>
              </a:r>
              <a:r>
                <a:rPr lang="en-US" altLang="zh-CN" sz="1400" dirty="0" smtClean="0">
                  <a:solidFill>
                    <a:srgbClr val="000000"/>
                  </a:solidFill>
                  <a:highlight>
                    <a:srgbClr val="00FF00"/>
                  </a:highlight>
                  <a:latin typeface="Arial" charset="0"/>
                </a:rPr>
                <a:t>T</a:t>
              </a:r>
              <a:r>
                <a:rPr lang="en-US" altLang="zh-CN" sz="1400" dirty="0" smtClean="0">
                  <a:solidFill>
                    <a:srgbClr val="FF0000"/>
                  </a:solidFill>
                  <a:highlight>
                    <a:srgbClr val="00FF00"/>
                  </a:highlight>
                  <a:latin typeface="Arial" charset="0"/>
                </a:rPr>
                <a:t>CG</a:t>
              </a:r>
              <a:r>
                <a:rPr lang="en-US" altLang="zh-CN" sz="1400" dirty="0" smtClean="0">
                  <a:solidFill>
                    <a:srgbClr val="000000"/>
                  </a:solidFill>
                  <a:highlight>
                    <a:srgbClr val="00FF00"/>
                  </a:highlight>
                  <a:latin typeface="Arial" charset="0"/>
                </a:rPr>
                <a:t>GCAGGGGTGGCTCCCCA</a:t>
              </a:r>
              <a:r>
                <a:rPr lang="en-US" altLang="zh-CN" sz="1400" dirty="0" smtClean="0">
                  <a:solidFill>
                    <a:srgbClr val="000000"/>
                  </a:solidFill>
                  <a:highlight>
                    <a:srgbClr val="FFFF00"/>
                  </a:highlight>
                  <a:latin typeface="Arial" charset="0"/>
                </a:rPr>
                <a:t>ACCACCAGGACCCCGGCAGGATGGGCC</a:t>
              </a:r>
              <a:r>
                <a:rPr lang="en-US" altLang="zh-CN" sz="1400" dirty="0" smtClean="0">
                  <a:solidFill>
                    <a:srgbClr val="000000"/>
                  </a:solidFill>
                  <a:latin typeface="Arial" charset="0"/>
                  <a:ea typeface="Times New Roman" charset="0"/>
                </a:rPr>
                <a:t>CTGGCGCTTCTGGAGGGAGATTCACTGTGGTAACCGTCAGCTGCCTTTGTTTATGAGTTGTAAGTCTGCTTCTTGTGAAGTGCGTTTCACACTCAGGGTGTTTGCACTCAGAAAGCGGGTCCTGGTTTTAAAAGCATAAGTTTTGTTCTCTAGAAAATGACATCAACTTTAGACGTCAGATTGCCTGTCCAGCACA</a:t>
              </a:r>
              <a:endParaRPr lang="zh-CN" altLang="zh-CN" sz="1400" dirty="0">
                <a:latin typeface="Times New Roman" charset="0"/>
              </a:endParaRPr>
            </a:p>
          </p:txBody>
        </p:sp>
        <p:sp>
          <p:nvSpPr>
            <p:cNvPr id="3" name="矩形 2"/>
            <p:cNvSpPr/>
            <p:nvPr/>
          </p:nvSpPr>
          <p:spPr>
            <a:xfrm>
              <a:off x="705381" y="2617035"/>
              <a:ext cx="10518099" cy="4572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4" name="右箭头 3"/>
            <p:cNvSpPr/>
            <p:nvPr/>
          </p:nvSpPr>
          <p:spPr>
            <a:xfrm>
              <a:off x="4108806" y="2914784"/>
              <a:ext cx="4700337" cy="228600"/>
            </a:xfrm>
            <a:prstGeom prst="rightArrow">
              <a:avLst/>
            </a:prstGeom>
            <a:solidFill>
              <a:schemeClr val="accent2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4284122" y="3134182"/>
              <a:ext cx="343274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zh-CN" sz="1400" b="1" dirty="0" smtClean="0">
                  <a:latin typeface="Arial" charset="0"/>
                  <a:ea typeface="Arial" charset="0"/>
                  <a:cs typeface="Arial" charset="0"/>
                </a:rPr>
                <a:t>AHRR </a:t>
              </a:r>
              <a:r>
                <a:rPr kumimoji="1" lang="en-US" altLang="zh-CN" sz="1400" b="1" dirty="0">
                  <a:latin typeface="Arial" charset="0"/>
                  <a:ea typeface="Arial" charset="0"/>
                  <a:cs typeface="Arial" charset="0"/>
                </a:rPr>
                <a:t>A</a:t>
              </a:r>
              <a:r>
                <a:rPr kumimoji="1" lang="en-US" altLang="zh-CN" sz="1400" b="1" dirty="0" smtClean="0">
                  <a:latin typeface="Arial" charset="0"/>
                  <a:ea typeface="Arial" charset="0"/>
                  <a:cs typeface="Arial" charset="0"/>
                </a:rPr>
                <a:t>mplicon  (</a:t>
              </a:r>
              <a:r>
                <a:rPr lang="en-US" altLang="zh-CN" sz="1400" b="1" dirty="0" smtClean="0">
                  <a:latin typeface="Arial" charset="0"/>
                  <a:ea typeface="Arial" charset="0"/>
                  <a:cs typeface="Arial" charset="0"/>
                </a:rPr>
                <a:t>cg21161138)</a:t>
              </a:r>
              <a:r>
                <a:rPr lang="zh-CN" altLang="zh-CN" sz="1400" b="1" dirty="0" smtClean="0">
                  <a:effectLst/>
                  <a:latin typeface="Arial" charset="0"/>
                  <a:ea typeface="Arial" charset="0"/>
                  <a:cs typeface="Arial" charset="0"/>
                </a:rPr>
                <a:t> </a:t>
              </a:r>
              <a:endParaRPr kumimoji="1" lang="zh-CN" altLang="en-US" sz="1400" b="1" dirty="0">
                <a:latin typeface="Arial" charset="0"/>
                <a:ea typeface="Arial" charset="0"/>
                <a:cs typeface="Arial" charset="0"/>
              </a:endParaRPr>
            </a:p>
          </p:txBody>
        </p:sp>
        <p:cxnSp>
          <p:nvCxnSpPr>
            <p:cNvPr id="25" name="直线连接符 24"/>
            <p:cNvCxnSpPr/>
            <p:nvPr/>
          </p:nvCxnSpPr>
          <p:spPr>
            <a:xfrm flipV="1">
              <a:off x="6684845" y="2309502"/>
              <a:ext cx="0" cy="577441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文本框 25"/>
            <p:cNvSpPr txBox="1"/>
            <p:nvPr/>
          </p:nvSpPr>
          <p:spPr>
            <a:xfrm>
              <a:off x="5892238" y="2043225"/>
              <a:ext cx="1642545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zh-CN" sz="1100" b="1" dirty="0" err="1" smtClean="0">
                  <a:solidFill>
                    <a:srgbClr val="FF0000"/>
                  </a:solidFill>
                  <a:latin typeface="Arial" charset="0"/>
                  <a:ea typeface="Arial" charset="0"/>
                  <a:cs typeface="Arial" charset="0"/>
                </a:rPr>
                <a:t>CpG</a:t>
              </a:r>
              <a:r>
                <a:rPr kumimoji="1" lang="en-US" altLang="zh-CN" sz="1100" b="1" dirty="0" smtClean="0">
                  <a:solidFill>
                    <a:srgbClr val="FF0000"/>
                  </a:solidFill>
                  <a:latin typeface="Arial" charset="0"/>
                  <a:ea typeface="Arial" charset="0"/>
                  <a:cs typeface="Arial" charset="0"/>
                </a:rPr>
                <a:t> (cg21161138) </a:t>
              </a:r>
              <a:endParaRPr kumimoji="1" lang="zh-CN" altLang="en-US" sz="1100" b="1" dirty="0">
                <a:solidFill>
                  <a:srgbClr val="FF0000"/>
                </a:solidFill>
                <a:latin typeface="Arial" charset="0"/>
                <a:ea typeface="Arial" charset="0"/>
                <a:cs typeface="Arial" charset="0"/>
              </a:endParaRPr>
            </a:p>
          </p:txBody>
        </p:sp>
      </p:grpSp>
      <p:sp>
        <p:nvSpPr>
          <p:cNvPr id="13" name="TextBox 12"/>
          <p:cNvSpPr txBox="1"/>
          <p:nvPr/>
        </p:nvSpPr>
        <p:spPr>
          <a:xfrm>
            <a:off x="118188" y="79847"/>
            <a:ext cx="28005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Figure S8</a:t>
            </a:r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777573" y="947921"/>
            <a:ext cx="105181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Target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sequence for the </a:t>
            </a:r>
            <a:r>
              <a:rPr lang="en-US" i="1" dirty="0">
                <a:latin typeface="Arial" panose="020B0604020202020204" pitchFamily="34" charset="0"/>
                <a:cs typeface="Arial" panose="020B0604020202020204" pitchFamily="34" charset="0"/>
              </a:rPr>
              <a:t>AHRR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amplicon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(cg21161138). The target sequence (marked yellow highlights) and its covered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CpG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sites (red letters) analyzed by pyrosequencing assay (marked green highlights) of </a:t>
            </a:r>
            <a:r>
              <a:rPr lang="en-US" i="1" dirty="0">
                <a:latin typeface="Arial" panose="020B0604020202020204" pitchFamily="34" charset="0"/>
                <a:cs typeface="Arial" panose="020B0604020202020204" pitchFamily="34" charset="0"/>
              </a:rPr>
              <a:t>AHRR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amplicon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(cg21161138) is shown.</a:t>
            </a:r>
          </a:p>
        </p:txBody>
      </p:sp>
    </p:spTree>
    <p:extLst>
      <p:ext uri="{BB962C8B-B14F-4D97-AF65-F5344CB8AC3E}">
        <p14:creationId xmlns:p14="http://schemas.microsoft.com/office/powerpoint/2010/main" val="140899800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850233" y="2091412"/>
            <a:ext cx="10668000" cy="3207925"/>
            <a:chOff x="850233" y="2664032"/>
            <a:chExt cx="10668000" cy="3207925"/>
          </a:xfrm>
        </p:grpSpPr>
        <p:sp>
          <p:nvSpPr>
            <p:cNvPr id="2" name="矩形 1"/>
            <p:cNvSpPr/>
            <p:nvPr/>
          </p:nvSpPr>
          <p:spPr>
            <a:xfrm>
              <a:off x="850233" y="4271519"/>
              <a:ext cx="10668000" cy="160043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spcAft>
                  <a:spcPts val="0"/>
                </a:spcAft>
              </a:pPr>
              <a:r>
                <a:rPr lang="en-US" altLang="zh-CN" sz="1400" dirty="0" smtClean="0">
                  <a:solidFill>
                    <a:srgbClr val="000000"/>
                  </a:solidFill>
                  <a:latin typeface="Arial" charset="0"/>
                  <a:ea typeface="Arial" charset="0"/>
                  <a:cs typeface="Arial" charset="0"/>
                </a:rPr>
                <a:t>TCCCTCCCACCTGTGGAACTGAGTGAGCAGCAGCAGCAATGTCCCACCTTTCCTGCTCTCCTCAAGCTCTCCTCAAGCTCTGTCTCTTCTGGCAGGCACAGGAGAGTGGCCTGAAGGCTGGCAGGAGGTTGCCGCCCCTCCAACCTGGAATTCCTGGCAGCAGCAGC</a:t>
              </a:r>
            </a:p>
            <a:p>
              <a:r>
                <a:rPr lang="en-US" altLang="zh-CN" sz="1100" b="1" dirty="0" smtClean="0">
                  <a:solidFill>
                    <a:srgbClr val="000000"/>
                  </a:solidFill>
                  <a:latin typeface="Arial" charset="0"/>
                  <a:ea typeface="Arial" charset="0"/>
                  <a:cs typeface="Arial" charset="0"/>
                </a:rPr>
                <a:t>                                                                                                                                                                                                                                    </a:t>
              </a:r>
              <a:r>
                <a:rPr lang="en-US" altLang="zh-CN" sz="1100" b="1" dirty="0" err="1" smtClean="0">
                  <a:solidFill>
                    <a:srgbClr val="000000"/>
                  </a:solidFill>
                  <a:latin typeface="Arial" charset="0"/>
                  <a:ea typeface="Arial" charset="0"/>
                  <a:cs typeface="Arial" charset="0"/>
                </a:rPr>
                <a:t>CpG</a:t>
              </a:r>
              <a:endParaRPr lang="en-US" altLang="zh-CN" sz="1100" b="1" dirty="0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endParaRPr>
            </a:p>
            <a:p>
              <a:pPr>
                <a:spcAft>
                  <a:spcPts val="0"/>
                </a:spcAft>
              </a:pPr>
              <a:r>
                <a:rPr lang="en-US" altLang="zh-CN" sz="1400" dirty="0" smtClean="0">
                  <a:solidFill>
                    <a:srgbClr val="000000"/>
                  </a:solidFill>
                  <a:latin typeface="Arial" charset="0"/>
                  <a:ea typeface="Arial" charset="0"/>
                  <a:cs typeface="Arial" charset="0"/>
                </a:rPr>
                <a:t>GGCTAGGCCTTCCTCGGAGGCCCGACCCCCTCCTCCT</a:t>
              </a:r>
              <a:r>
                <a:rPr lang="en-US" altLang="zh-CN" sz="1400" dirty="0" smtClean="0">
                  <a:solidFill>
                    <a:srgbClr val="000000"/>
                  </a:solidFill>
                  <a:highlight>
                    <a:srgbClr val="FFFF00"/>
                  </a:highlight>
                  <a:latin typeface="Arial" charset="0"/>
                  <a:ea typeface="Arial" charset="0"/>
                  <a:cs typeface="Arial" charset="0"/>
                </a:rPr>
                <a:t>TCTTGGTTCAGCTCAGGACTCTGAGGGTTGCT</a:t>
              </a:r>
              <a:r>
                <a:rPr lang="en-US" altLang="zh-CN" sz="1400" dirty="0" smtClean="0">
                  <a:solidFill>
                    <a:srgbClr val="000000"/>
                  </a:solidFill>
                  <a:highlight>
                    <a:srgbClr val="00FF00"/>
                  </a:highlight>
                  <a:latin typeface="Arial" charset="0"/>
                  <a:ea typeface="Arial" charset="0"/>
                  <a:cs typeface="Arial" charset="0"/>
                </a:rPr>
                <a:t>G</a:t>
              </a:r>
              <a:r>
                <a:rPr lang="en-US" altLang="zh-CN" sz="1400" dirty="0" smtClean="0">
                  <a:solidFill>
                    <a:srgbClr val="FF0000"/>
                  </a:solidFill>
                  <a:highlight>
                    <a:srgbClr val="00FF00"/>
                  </a:highlight>
                  <a:latin typeface="Arial" charset="0"/>
                  <a:ea typeface="Arial" charset="0"/>
                  <a:cs typeface="Arial" charset="0"/>
                </a:rPr>
                <a:t>CG</a:t>
              </a:r>
              <a:r>
                <a:rPr lang="en-US" altLang="zh-CN" sz="1400" dirty="0" smtClean="0">
                  <a:solidFill>
                    <a:srgbClr val="000000"/>
                  </a:solidFill>
                  <a:highlight>
                    <a:srgbClr val="00FF00"/>
                  </a:highlight>
                  <a:latin typeface="Arial" charset="0"/>
                  <a:ea typeface="Arial" charset="0"/>
                  <a:cs typeface="Arial" charset="0"/>
                </a:rPr>
                <a:t>TGGAGGCAGTGCATGCCCTGGGCA</a:t>
              </a:r>
              <a:r>
                <a:rPr lang="en-US" altLang="zh-CN" sz="1400" dirty="0" smtClean="0">
                  <a:solidFill>
                    <a:srgbClr val="000000"/>
                  </a:solidFill>
                  <a:highlight>
                    <a:srgbClr val="FFFF00"/>
                  </a:highlight>
                  <a:latin typeface="Arial" charset="0"/>
                  <a:ea typeface="Arial" charset="0"/>
                  <a:cs typeface="Arial" charset="0"/>
                </a:rPr>
                <a:t>CAGTGCCC</a:t>
              </a:r>
              <a:r>
                <a:rPr lang="en-US" altLang="zh-CN" sz="1400" dirty="0" smtClean="0">
                  <a:solidFill>
                    <a:srgbClr val="000000"/>
                  </a:solidFill>
                  <a:latin typeface="Arial" charset="0"/>
                  <a:ea typeface="Arial" charset="0"/>
                  <a:cs typeface="Arial" charset="0"/>
                </a:rPr>
                <a:t>AGTTCCTGCCCACCCAGGAAGTAGACTTCGGGTGGAGGCAGTAGGCTGGGGAGGGGCGGGGAGCTTGGACAGGAAGGAGCCTTGCTCATTGCCCGGCAGACACAAGACTGGGCCCTCATAAACTCAGACAGCCCGGCATGTCACCTGTTGTACCTGCCCTTTCAGCTCTGTGACCCGGGACAAGTCACCCTCTCCCTTTGAGTTGCCGCAAGAGGTACAGTCACACTGC</a:t>
              </a:r>
              <a:endParaRPr lang="zh-CN" altLang="zh-CN" sz="1400" dirty="0">
                <a:latin typeface="Arial" charset="0"/>
                <a:ea typeface="Arial" charset="0"/>
                <a:cs typeface="Arial" charset="0"/>
              </a:endParaRPr>
            </a:p>
          </p:txBody>
        </p:sp>
        <p:sp>
          <p:nvSpPr>
            <p:cNvPr id="3" name="矩形 2"/>
            <p:cNvSpPr/>
            <p:nvPr/>
          </p:nvSpPr>
          <p:spPr>
            <a:xfrm>
              <a:off x="850233" y="3279280"/>
              <a:ext cx="10518099" cy="4572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4" name="右箭头 3"/>
            <p:cNvSpPr/>
            <p:nvPr/>
          </p:nvSpPr>
          <p:spPr>
            <a:xfrm>
              <a:off x="2607921" y="3562037"/>
              <a:ext cx="4700337" cy="228600"/>
            </a:xfrm>
            <a:prstGeom prst="rightArrow">
              <a:avLst/>
            </a:prstGeom>
            <a:solidFill>
              <a:schemeClr val="accent2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4468979" y="3772848"/>
              <a:ext cx="343274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zh-CN" sz="1400" b="1" dirty="0" smtClean="0">
                  <a:latin typeface="Arial" charset="0"/>
                  <a:ea typeface="Arial" charset="0"/>
                  <a:cs typeface="Arial" charset="0"/>
                </a:rPr>
                <a:t>SERPINA1 </a:t>
              </a:r>
              <a:r>
                <a:rPr kumimoji="1" lang="en-US" altLang="zh-CN" sz="1400" b="1" dirty="0">
                  <a:latin typeface="Arial" charset="0"/>
                  <a:ea typeface="Arial" charset="0"/>
                  <a:cs typeface="Arial" charset="0"/>
                </a:rPr>
                <a:t>A</a:t>
              </a:r>
              <a:r>
                <a:rPr kumimoji="1" lang="en-US" altLang="zh-CN" sz="1400" b="1" dirty="0" smtClean="0">
                  <a:latin typeface="Arial" charset="0"/>
                  <a:ea typeface="Arial" charset="0"/>
                  <a:cs typeface="Arial" charset="0"/>
                </a:rPr>
                <a:t>mplicon  (</a:t>
              </a:r>
              <a:r>
                <a:rPr lang="en-US" altLang="zh-CN" sz="1400" b="1" dirty="0" smtClean="0">
                  <a:latin typeface="Arial" charset="0"/>
                  <a:ea typeface="Arial" charset="0"/>
                  <a:cs typeface="Arial" charset="0"/>
                </a:rPr>
                <a:t>cg02181506)</a:t>
              </a:r>
              <a:r>
                <a:rPr lang="zh-CN" altLang="zh-CN" sz="1400" b="1" dirty="0" smtClean="0">
                  <a:effectLst/>
                  <a:latin typeface="Arial" charset="0"/>
                  <a:ea typeface="Arial" charset="0"/>
                  <a:cs typeface="Arial" charset="0"/>
                </a:rPr>
                <a:t> </a:t>
              </a:r>
              <a:endParaRPr kumimoji="1" lang="zh-CN" altLang="en-US" sz="1400" b="1" dirty="0">
                <a:latin typeface="Arial" charset="0"/>
                <a:ea typeface="Arial" charset="0"/>
                <a:cs typeface="Arial" charset="0"/>
              </a:endParaRPr>
            </a:p>
          </p:txBody>
        </p:sp>
        <p:cxnSp>
          <p:nvCxnSpPr>
            <p:cNvPr id="6" name="直线连接符 5"/>
            <p:cNvCxnSpPr/>
            <p:nvPr/>
          </p:nvCxnSpPr>
          <p:spPr>
            <a:xfrm flipV="1">
              <a:off x="4262960" y="2958801"/>
              <a:ext cx="0" cy="577441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文本框 6"/>
            <p:cNvSpPr txBox="1"/>
            <p:nvPr/>
          </p:nvSpPr>
          <p:spPr>
            <a:xfrm>
              <a:off x="3504622" y="2664032"/>
              <a:ext cx="1529777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zh-CN" sz="1100" b="1" dirty="0" err="1" smtClean="0">
                  <a:solidFill>
                    <a:srgbClr val="FF0000"/>
                  </a:solidFill>
                  <a:latin typeface="Arial" charset="0"/>
                  <a:ea typeface="Arial" charset="0"/>
                  <a:cs typeface="Arial" charset="0"/>
                </a:rPr>
                <a:t>CpG</a:t>
              </a:r>
              <a:r>
                <a:rPr kumimoji="1" lang="en-US" altLang="zh-CN" sz="1100" b="1" dirty="0" smtClean="0">
                  <a:solidFill>
                    <a:srgbClr val="FF0000"/>
                  </a:solidFill>
                  <a:latin typeface="Arial" charset="0"/>
                  <a:ea typeface="Arial" charset="0"/>
                  <a:cs typeface="Arial" charset="0"/>
                </a:rPr>
                <a:t> (cg02181506) </a:t>
              </a:r>
              <a:endParaRPr kumimoji="1" lang="zh-CN" altLang="en-US" sz="1100" b="1" dirty="0">
                <a:solidFill>
                  <a:srgbClr val="FF0000"/>
                </a:solidFill>
                <a:latin typeface="Arial" charset="0"/>
                <a:ea typeface="Arial" charset="0"/>
                <a:cs typeface="Arial" charset="0"/>
              </a:endParaRPr>
            </a:p>
          </p:txBody>
        </p:sp>
      </p:grpSp>
      <p:sp>
        <p:nvSpPr>
          <p:cNvPr id="13" name="TextBox 12"/>
          <p:cNvSpPr txBox="1"/>
          <p:nvPr/>
        </p:nvSpPr>
        <p:spPr>
          <a:xfrm>
            <a:off x="118188" y="79847"/>
            <a:ext cx="28005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Figure S9</a:t>
            </a:r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850232" y="823944"/>
            <a:ext cx="105181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Target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sequence for the </a:t>
            </a:r>
            <a:r>
              <a:rPr lang="en-US" i="1" dirty="0">
                <a:latin typeface="Arial" panose="020B0604020202020204" pitchFamily="34" charset="0"/>
                <a:cs typeface="Arial" panose="020B0604020202020204" pitchFamily="34" charset="0"/>
              </a:rPr>
              <a:t>SERPINA1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amplicon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(cg02181506). The target sequence (marked yellow highlights) and its covered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CpG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sites (red letters) analyzed by pyrosequencing assay (marked green highlights) of </a:t>
            </a:r>
            <a:r>
              <a:rPr lang="en-US" i="1" dirty="0">
                <a:latin typeface="Arial" panose="020B0604020202020204" pitchFamily="34" charset="0"/>
                <a:cs typeface="Arial" panose="020B0604020202020204" pitchFamily="34" charset="0"/>
              </a:rPr>
              <a:t>SERPINA1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amplicon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(cg02181506) is shown.</a:t>
            </a:r>
          </a:p>
        </p:txBody>
      </p:sp>
    </p:spTree>
    <p:extLst>
      <p:ext uri="{BB962C8B-B14F-4D97-AF65-F5344CB8AC3E}">
        <p14:creationId xmlns:p14="http://schemas.microsoft.com/office/powerpoint/2010/main" val="111424499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4144</TotalTime>
  <Words>1070</Words>
  <Application>Microsoft Office PowerPoint</Application>
  <PresentationFormat>Widescreen</PresentationFormat>
  <Paragraphs>110</Paragraphs>
  <Slides>13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21" baseType="lpstr">
      <vt:lpstr>宋体</vt:lpstr>
      <vt:lpstr>Arial</vt:lpstr>
      <vt:lpstr>Calibri</vt:lpstr>
      <vt:lpstr>Calibri Light</vt:lpstr>
      <vt:lpstr>Cambria</vt:lpstr>
      <vt:lpstr>Courier</vt:lpstr>
      <vt:lpstr>Times New Roman</vt:lpstr>
      <vt:lpstr>Office 主题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Microsoft Office 用户</dc:creator>
  <cp:lastModifiedBy>Sundar, Isaac K</cp:lastModifiedBy>
  <cp:revision>102</cp:revision>
  <dcterms:created xsi:type="dcterms:W3CDTF">2016-11-13T23:17:05Z</dcterms:created>
  <dcterms:modified xsi:type="dcterms:W3CDTF">2017-04-03T18:47:22Z</dcterms:modified>
</cp:coreProperties>
</file>