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10" d="100"/>
          <a:sy n="110" d="100"/>
        </p:scale>
        <p:origin x="-1656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tlas.pasteur.fr\@home\article_tlse\response_to_the_reviewer\supplementfi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tlas.pasteur.fr\@home\article_tlse\response_to_the_reviewer\supplementfi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tlas.pasteur.fr\@home\article_tlse\response_to_the_reviewer\supplementfi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err="1" smtClean="0"/>
              <a:t>Polyubiquitin</a:t>
            </a:r>
            <a:r>
              <a:rPr lang="en-US" sz="1200" dirty="0" smtClean="0"/>
              <a:t> proteins </a:t>
            </a:r>
            <a:r>
              <a:rPr lang="en-US" sz="1200" baseline="0" dirty="0" smtClean="0"/>
              <a:t> </a:t>
            </a:r>
          </a:p>
          <a:p>
            <a:pPr>
              <a:defRPr sz="1200"/>
            </a:pPr>
            <a:r>
              <a:rPr lang="en-US" sz="1200" baseline="0" dirty="0" smtClean="0"/>
              <a:t>(</a:t>
            </a:r>
            <a:r>
              <a:rPr lang="en-US" sz="1200" baseline="0" dirty="0"/>
              <a:t>P0CG48, </a:t>
            </a:r>
            <a:r>
              <a:rPr lang="en-US" sz="1200" dirty="0"/>
              <a:t>UBC)</a:t>
            </a:r>
          </a:p>
        </c:rich>
      </c:tx>
      <c:layout>
        <c:manualLayout>
          <c:xMode val="edge"/>
          <c:yMode val="edge"/>
          <c:x val="0.2210206692913386"/>
          <c:y val="3.225806451612903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568870067712124"/>
          <c:y val="0.14370661184830114"/>
          <c:w val="0.81389113125565182"/>
          <c:h val="0.700268588011824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Sheet1!$W$56</c:f>
              <c:strCache>
                <c:ptCount val="1"/>
                <c:pt idx="0">
                  <c:v>UBC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Sheet1!$W$57:$W$64</c:f>
              <c:numCache>
                <c:formatCode>0.0</c:formatCode>
                <c:ptCount val="8"/>
                <c:pt idx="0">
                  <c:v>1.7402</c:v>
                </c:pt>
                <c:pt idx="1">
                  <c:v>1.6367</c:v>
                </c:pt>
                <c:pt idx="2">
                  <c:v>1.70062</c:v>
                </c:pt>
                <c:pt idx="3">
                  <c:v>1.69451</c:v>
                </c:pt>
                <c:pt idx="4">
                  <c:v>1.1240000000000001</c:v>
                </c:pt>
                <c:pt idx="5">
                  <c:v>0.45254</c:v>
                </c:pt>
                <c:pt idx="6">
                  <c:v>0.77820999999999996</c:v>
                </c:pt>
                <c:pt idx="7">
                  <c:v>0.58377100000000004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933696"/>
        <c:axId val="134142208"/>
      </c:barChart>
      <c:catAx>
        <c:axId val="1339336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134142208"/>
        <c:crosses val="autoZero"/>
        <c:auto val="1"/>
        <c:lblAlgn val="ctr"/>
        <c:lblOffset val="100"/>
        <c:noMultiLvlLbl val="0"/>
      </c:catAx>
      <c:valAx>
        <c:axId val="134142208"/>
        <c:scaling>
          <c:orientation val="minMax"/>
          <c:max val="5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33933696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Example </a:t>
            </a:r>
            <a:r>
              <a:rPr lang="en-US" sz="1200" dirty="0" smtClean="0"/>
              <a:t>of</a:t>
            </a:r>
            <a:r>
              <a:rPr lang="en-US" sz="1200" baseline="0" dirty="0" smtClean="0"/>
              <a:t> </a:t>
            </a:r>
            <a:r>
              <a:rPr lang="en-US" sz="1200" dirty="0" smtClean="0"/>
              <a:t> </a:t>
            </a:r>
            <a:r>
              <a:rPr lang="en-US" sz="1200" dirty="0"/>
              <a:t>20S </a:t>
            </a:r>
            <a:r>
              <a:rPr lang="en-US" sz="1200" dirty="0" smtClean="0"/>
              <a:t>regulator proteins</a:t>
            </a:r>
            <a:endParaRPr lang="en-US" sz="1200" dirty="0"/>
          </a:p>
        </c:rich>
      </c:tx>
      <c:layout>
        <c:manualLayout>
          <c:xMode val="edge"/>
          <c:yMode val="edge"/>
          <c:x val="0.2306294757757474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9494869959436882E-2"/>
          <c:y val="6.3388888888888884E-2"/>
          <c:w val="0.85722285850632307"/>
          <c:h val="0.769351268591426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Sheet1!$Q$56</c:f>
              <c:strCache>
                <c:ptCount val="1"/>
                <c:pt idx="0">
                  <c:v>PSMD3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Sheet1!$Q$57:$Q$64</c:f>
              <c:numCache>
                <c:formatCode>0.0</c:formatCode>
                <c:ptCount val="8"/>
                <c:pt idx="0">
                  <c:v>0.99278999999999995</c:v>
                </c:pt>
                <c:pt idx="1">
                  <c:v>1.0367999999999999</c:v>
                </c:pt>
                <c:pt idx="2">
                  <c:v>1.0944400000000001</c:v>
                </c:pt>
                <c:pt idx="3">
                  <c:v>0.97125099999999998</c:v>
                </c:pt>
                <c:pt idx="4">
                  <c:v>1.5139</c:v>
                </c:pt>
                <c:pt idx="5">
                  <c:v>1.5</c:v>
                </c:pt>
                <c:pt idx="6">
                  <c:v>1.6126400000000001</c:v>
                </c:pt>
                <c:pt idx="7">
                  <c:v>1.5</c:v>
                </c:pt>
              </c:numCache>
            </c:numRef>
          </c:val>
        </c:ser>
        <c:ser>
          <c:idx val="1"/>
          <c:order val="1"/>
          <c:tx>
            <c:strRef>
              <c:f>Sheet1!$R$56</c:f>
              <c:strCache>
                <c:ptCount val="1"/>
                <c:pt idx="0">
                  <c:v>PSME1 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Sheet1!$R$57:$R$64</c:f>
              <c:numCache>
                <c:formatCode>0.0</c:formatCode>
                <c:ptCount val="8"/>
                <c:pt idx="0">
                  <c:v>0.95021</c:v>
                </c:pt>
                <c:pt idx="1">
                  <c:v>0.88583000000000001</c:v>
                </c:pt>
                <c:pt idx="2">
                  <c:v>0.87627100000000002</c:v>
                </c:pt>
                <c:pt idx="3">
                  <c:v>0.95895699999999995</c:v>
                </c:pt>
                <c:pt idx="4">
                  <c:v>1.3529</c:v>
                </c:pt>
                <c:pt idx="5">
                  <c:v>1.4</c:v>
                </c:pt>
                <c:pt idx="6">
                  <c:v>2.0792999999999999</c:v>
                </c:pt>
                <c:pt idx="7">
                  <c:v>2.1409899999999999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807552"/>
        <c:axId val="134809088"/>
      </c:barChart>
      <c:catAx>
        <c:axId val="1348075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134809088"/>
        <c:crosses val="autoZero"/>
        <c:auto val="1"/>
        <c:lblAlgn val="ctr"/>
        <c:lblOffset val="100"/>
        <c:noMultiLvlLbl val="0"/>
      </c:catAx>
      <c:valAx>
        <c:axId val="134809088"/>
        <c:scaling>
          <c:orientation val="minMax"/>
          <c:max val="5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34807552"/>
        <c:crosses val="autoZero"/>
        <c:crossBetween val="between"/>
        <c:majorUnit val="1"/>
        <c:minorUnit val="0.2"/>
      </c:valAx>
    </c:plotArea>
    <c:legend>
      <c:legendPos val="r"/>
      <c:layout>
        <c:manualLayout>
          <c:xMode val="edge"/>
          <c:yMode val="edge"/>
          <c:x val="0.1164146981627296"/>
          <c:y val="6.8379265091863553E-2"/>
          <c:w val="0.15025196850393702"/>
          <c:h val="0.20768591426071742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5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HSP proteins</a:t>
            </a:r>
            <a:endParaRPr lang="en-US" sz="12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6.3042268970110074E-2"/>
          <c:y val="6.1695477720457359E-2"/>
          <c:w val="0.71887108638783337"/>
          <c:h val="0.814715660542432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Sheet1!$G$56</c:f>
              <c:strCache>
                <c:ptCount val="1"/>
                <c:pt idx="0">
                  <c:v>DNAJB6 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Sheet1!$G$57:$G$64</c:f>
              <c:numCache>
                <c:formatCode>0.0</c:formatCode>
                <c:ptCount val="8"/>
                <c:pt idx="0">
                  <c:v>1.4540999999999999</c:v>
                </c:pt>
                <c:pt idx="1">
                  <c:v>1.3986000000000001</c:v>
                </c:pt>
                <c:pt idx="2">
                  <c:v>1.5</c:v>
                </c:pt>
                <c:pt idx="3">
                  <c:v>1.60609</c:v>
                </c:pt>
                <c:pt idx="4">
                  <c:v>1.8641000000000001</c:v>
                </c:pt>
                <c:pt idx="5">
                  <c:v>0</c:v>
                </c:pt>
                <c:pt idx="6">
                  <c:v>1.7577499999999999</c:v>
                </c:pt>
                <c:pt idx="7">
                  <c:v>1.8</c:v>
                </c:pt>
              </c:numCache>
            </c:numRef>
          </c:val>
        </c:ser>
        <c:ser>
          <c:idx val="1"/>
          <c:order val="1"/>
          <c:tx>
            <c:strRef>
              <c:f>Sheet1!$H$56</c:f>
              <c:strCache>
                <c:ptCount val="1"/>
                <c:pt idx="0">
                  <c:v>DNAJB1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Sheet1!$H$57:$H$64</c:f>
              <c:numCache>
                <c:formatCode>0.0</c:formatCode>
                <c:ptCount val="8"/>
                <c:pt idx="0">
                  <c:v>2.8018000000000001</c:v>
                </c:pt>
                <c:pt idx="1">
                  <c:v>2.5529999999999999</c:v>
                </c:pt>
                <c:pt idx="2">
                  <c:v>2.12961</c:v>
                </c:pt>
                <c:pt idx="3">
                  <c:v>1.57013</c:v>
                </c:pt>
                <c:pt idx="4">
                  <c:v>3.2686999999999999</c:v>
                </c:pt>
                <c:pt idx="5">
                  <c:v>2.581</c:v>
                </c:pt>
                <c:pt idx="6">
                  <c:v>1.52149</c:v>
                </c:pt>
                <c:pt idx="7">
                  <c:v>1.5</c:v>
                </c:pt>
              </c:numCache>
            </c:numRef>
          </c:val>
        </c:ser>
        <c:ser>
          <c:idx val="2"/>
          <c:order val="2"/>
          <c:tx>
            <c:strRef>
              <c:f>Sheet1!$I$56</c:f>
              <c:strCache>
                <c:ptCount val="1"/>
                <c:pt idx="0">
                  <c:v>HSPB1, HSP27 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Sheet1!$I$57:$I$64</c:f>
              <c:numCache>
                <c:formatCode>0.0</c:formatCode>
                <c:ptCount val="8"/>
                <c:pt idx="0">
                  <c:v>1.8694999999999999</c:v>
                </c:pt>
                <c:pt idx="1">
                  <c:v>1.3668</c:v>
                </c:pt>
                <c:pt idx="2">
                  <c:v>1.1132500000000001</c:v>
                </c:pt>
                <c:pt idx="3">
                  <c:v>1.1173200000000001</c:v>
                </c:pt>
                <c:pt idx="4">
                  <c:v>3.0628000000000002</c:v>
                </c:pt>
                <c:pt idx="5">
                  <c:v>0</c:v>
                </c:pt>
                <c:pt idx="6">
                  <c:v>2.8520099999999999</c:v>
                </c:pt>
                <c:pt idx="7">
                  <c:v>1.6837899999999999</c:v>
                </c:pt>
              </c:numCache>
            </c:numRef>
          </c:val>
        </c:ser>
        <c:ser>
          <c:idx val="3"/>
          <c:order val="3"/>
          <c:tx>
            <c:strRef>
              <c:f>Sheet1!$J$56</c:f>
              <c:strCache>
                <c:ptCount val="1"/>
                <c:pt idx="0">
                  <c:v>HSP71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Sheet1!$J$57:$J$64</c:f>
              <c:numCache>
                <c:formatCode>0.0</c:formatCode>
                <c:ptCount val="8"/>
                <c:pt idx="0">
                  <c:v>11.414</c:v>
                </c:pt>
                <c:pt idx="1">
                  <c:v>9.1568000000000005</c:v>
                </c:pt>
                <c:pt idx="2">
                  <c:v>4.8477800000000002</c:v>
                </c:pt>
                <c:pt idx="3">
                  <c:v>3.8064800000000001</c:v>
                </c:pt>
                <c:pt idx="4">
                  <c:v>9.6327999999999996</c:v>
                </c:pt>
                <c:pt idx="5">
                  <c:v>8.3269000000000002</c:v>
                </c:pt>
                <c:pt idx="6">
                  <c:v>3.6899000000000002</c:v>
                </c:pt>
                <c:pt idx="7">
                  <c:v>2.2781099999999999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868992"/>
        <c:axId val="134870528"/>
      </c:barChart>
      <c:catAx>
        <c:axId val="134868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134870528"/>
        <c:crosses val="autoZero"/>
        <c:auto val="1"/>
        <c:lblAlgn val="ctr"/>
        <c:lblOffset val="100"/>
        <c:noMultiLvlLbl val="0"/>
      </c:catAx>
      <c:valAx>
        <c:axId val="134870528"/>
        <c:scaling>
          <c:orientation val="minMax"/>
          <c:max val="12"/>
          <c:min val="0"/>
        </c:scaling>
        <c:delete val="0"/>
        <c:axPos val="l"/>
        <c:numFmt formatCode="0.0" sourceLinked="1"/>
        <c:majorTickMark val="out"/>
        <c:minorTickMark val="none"/>
        <c:tickLblPos val="nextTo"/>
        <c:crossAx val="1348689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389635223339546"/>
          <c:y val="2.3605643044619443E-2"/>
          <c:w val="0.23252718166193587"/>
          <c:h val="0.2777887139107611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Cell cycle</a:t>
            </a:r>
            <a:r>
              <a:rPr lang="en-US" sz="1200" baseline="0" dirty="0" smtClean="0"/>
              <a:t> proteins</a:t>
            </a:r>
            <a:endParaRPr lang="en-US" sz="1200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4557961504811902E-2"/>
          <c:y val="2.7191413488978813E-2"/>
          <c:w val="0.86292093746524534"/>
          <c:h val="0.847833759847423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Sheet1!$C$56</c:f>
              <c:strCache>
                <c:ptCount val="1"/>
                <c:pt idx="0">
                  <c:v>BCCIP 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Sheet1!$C$57:$C$64</c:f>
              <c:numCache>
                <c:formatCode>0.0</c:formatCode>
                <c:ptCount val="8"/>
                <c:pt idx="0">
                  <c:v>1.0041</c:v>
                </c:pt>
                <c:pt idx="1">
                  <c:v>0.89619000000000004</c:v>
                </c:pt>
                <c:pt idx="2">
                  <c:v>0.92524099999999998</c:v>
                </c:pt>
                <c:pt idx="3">
                  <c:v>0.96824200000000005</c:v>
                </c:pt>
                <c:pt idx="4">
                  <c:v>2.3696999999999999</c:v>
                </c:pt>
                <c:pt idx="5">
                  <c:v>1.7192000000000001</c:v>
                </c:pt>
                <c:pt idx="6">
                  <c:v>1.1877200000000001</c:v>
                </c:pt>
                <c:pt idx="7">
                  <c:v>1.7082299999999999</c:v>
                </c:pt>
              </c:numCache>
            </c:numRef>
          </c:val>
        </c:ser>
        <c:ser>
          <c:idx val="1"/>
          <c:order val="1"/>
          <c:tx>
            <c:strRef>
              <c:f>Sheet1!$E$56</c:f>
              <c:strCache>
                <c:ptCount val="1"/>
                <c:pt idx="0">
                  <c:v>CCNB1 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Sheet1!$E$57:$E$64</c:f>
              <c:numCache>
                <c:formatCode>0.0</c:formatCode>
                <c:ptCount val="8"/>
                <c:pt idx="0">
                  <c:v>2</c:v>
                </c:pt>
                <c:pt idx="1">
                  <c:v>1.9867999999999999</c:v>
                </c:pt>
                <c:pt idx="2">
                  <c:v>0</c:v>
                </c:pt>
                <c:pt idx="3">
                  <c:v>1.10175</c:v>
                </c:pt>
                <c:pt idx="4">
                  <c:v>1.7514000000000001</c:v>
                </c:pt>
                <c:pt idx="5">
                  <c:v>2.5491000000000001</c:v>
                </c:pt>
                <c:pt idx="6">
                  <c:v>2.2999999999999998</c:v>
                </c:pt>
                <c:pt idx="7">
                  <c:v>2.4058099999999998</c:v>
                </c:pt>
              </c:numCache>
            </c:numRef>
          </c:val>
        </c:ser>
        <c:ser>
          <c:idx val="2"/>
          <c:order val="2"/>
          <c:tx>
            <c:strRef>
              <c:f>Sheet1!$F$56</c:f>
              <c:strCache>
                <c:ptCount val="1"/>
                <c:pt idx="0">
                  <c:v>CDC2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Sheet1!$F$57:$F$64</c:f>
              <c:numCache>
                <c:formatCode>0.0</c:formatCode>
                <c:ptCount val="8"/>
                <c:pt idx="0">
                  <c:v>0.85335000000000005</c:v>
                </c:pt>
                <c:pt idx="1">
                  <c:v>0.97031999999999996</c:v>
                </c:pt>
                <c:pt idx="2">
                  <c:v>0.76161500000000004</c:v>
                </c:pt>
                <c:pt idx="3">
                  <c:v>0.71741200000000005</c:v>
                </c:pt>
                <c:pt idx="4">
                  <c:v>1.7334000000000001</c:v>
                </c:pt>
                <c:pt idx="5">
                  <c:v>1.8797999999999999</c:v>
                </c:pt>
                <c:pt idx="6">
                  <c:v>2.2000000000000002</c:v>
                </c:pt>
                <c:pt idx="7">
                  <c:v>2.2023000000000001</c:v>
                </c:pt>
              </c:numCache>
            </c:numRef>
          </c:val>
        </c:ser>
        <c:ser>
          <c:idx val="3"/>
          <c:order val="3"/>
          <c:tx>
            <c:strRef>
              <c:f>Sheet1!$U$56</c:f>
              <c:strCache>
                <c:ptCount val="1"/>
                <c:pt idx="0">
                  <c:v>STMN3 </c:v>
                </c:pt>
              </c:strCache>
            </c:strRef>
          </c:tx>
          <c:invertIfNegative val="0"/>
          <c:cat>
            <c:strRef>
              <c:f>Sheet1!$B$57:$B$64</c:f>
              <c:strCache>
                <c:ptCount val="8"/>
                <c:pt idx="0">
                  <c:v>R1 H/L KG1a </c:v>
                </c:pt>
                <c:pt idx="1">
                  <c:v>R2 H/L KG1a </c:v>
                </c:pt>
                <c:pt idx="2">
                  <c:v>R1 H/L U937 </c:v>
                </c:pt>
                <c:pt idx="3">
                  <c:v>R 2 H/L U937</c:v>
                </c:pt>
                <c:pt idx="4">
                  <c:v>R1 H/L KG1a</c:v>
                </c:pt>
                <c:pt idx="5">
                  <c:v>R2 H/L KG1a </c:v>
                </c:pt>
                <c:pt idx="6">
                  <c:v>R1 H/L U937 </c:v>
                </c:pt>
                <c:pt idx="7">
                  <c:v>R2 H/L U937 </c:v>
                </c:pt>
              </c:strCache>
            </c:strRef>
          </c:cat>
          <c:val>
            <c:numRef>
              <c:f>Sheet1!$U$57:$U$64</c:f>
              <c:numCache>
                <c:formatCode>0.0</c:formatCode>
                <c:ptCount val="8"/>
                <c:pt idx="0">
                  <c:v>5.5910000000000002</c:v>
                </c:pt>
                <c:pt idx="1">
                  <c:v>5.3219000000000003</c:v>
                </c:pt>
                <c:pt idx="2">
                  <c:v>3</c:v>
                </c:pt>
                <c:pt idx="3">
                  <c:v>3.4590100000000001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2736256"/>
        <c:axId val="272737792"/>
      </c:barChart>
      <c:catAx>
        <c:axId val="272736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/>
            </a:pPr>
            <a:endParaRPr lang="en-US"/>
          </a:p>
        </c:txPr>
        <c:crossAx val="272737792"/>
        <c:crosses val="autoZero"/>
        <c:auto val="1"/>
        <c:lblAlgn val="ctr"/>
        <c:lblOffset val="100"/>
        <c:noMultiLvlLbl val="0"/>
      </c:catAx>
      <c:valAx>
        <c:axId val="272737792"/>
        <c:scaling>
          <c:orientation val="minMax"/>
          <c:max val="12"/>
        </c:scaling>
        <c:delete val="0"/>
        <c:axPos val="l"/>
        <c:numFmt formatCode="0.0" sourceLinked="1"/>
        <c:majorTickMark val="out"/>
        <c:minorTickMark val="none"/>
        <c:tickLblPos val="nextTo"/>
        <c:crossAx val="272736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60322174717437"/>
          <c:y val="1.849333320334464E-2"/>
          <c:w val="0.1622070085572104"/>
          <c:h val="0.32330632817603072"/>
        </c:manualLayout>
      </c:layout>
      <c:overlay val="0"/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96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5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0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86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56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6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52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35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3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8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7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FDCF-E2EA-42BD-8440-14D7224A1952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49A6F-634C-473A-815A-22A5E2018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97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791643"/>
              </p:ext>
            </p:extLst>
          </p:nvPr>
        </p:nvGraphicFramePr>
        <p:xfrm>
          <a:off x="844000" y="447571"/>
          <a:ext cx="30480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40858" y="1970628"/>
            <a:ext cx="251460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301200" y="2885971"/>
            <a:ext cx="10668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07611" y="2905933"/>
            <a:ext cx="6928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Cytoplasm</a:t>
            </a:r>
            <a:endParaRPr lang="en-US" sz="9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466389" y="2885971"/>
            <a:ext cx="10668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06613" y="2888203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Nuclear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040961" y="2953368"/>
            <a:ext cx="1259166" cy="11273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81089" y="2955605"/>
            <a:ext cx="6928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Cytoplasm</a:t>
            </a:r>
            <a:endParaRPr lang="en-US" sz="9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311311" y="2953368"/>
            <a:ext cx="1293140" cy="11273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16569" y="2964641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Nuclear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7800" y="371371"/>
            <a:ext cx="343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A.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44400" y="371371"/>
            <a:ext cx="333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  <a:r>
              <a:rPr lang="en-US" sz="1400" b="1" dirty="0" smtClean="0"/>
              <a:t>.</a:t>
            </a:r>
            <a:endParaRPr lang="en-US" sz="1400" b="1" dirty="0"/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5209231"/>
              </p:ext>
            </p:extLst>
          </p:nvPr>
        </p:nvGraphicFramePr>
        <p:xfrm>
          <a:off x="4708851" y="568820"/>
          <a:ext cx="3103233" cy="22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8" name="Straight Connector 27"/>
          <p:cNvCxnSpPr/>
          <p:nvPr/>
        </p:nvCxnSpPr>
        <p:spPr>
          <a:xfrm>
            <a:off x="5019817" y="1979004"/>
            <a:ext cx="259080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997734"/>
              </p:ext>
            </p:extLst>
          </p:nvPr>
        </p:nvGraphicFramePr>
        <p:xfrm>
          <a:off x="988431" y="3445814"/>
          <a:ext cx="3389715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96246" y="3495571"/>
            <a:ext cx="327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C.</a:t>
            </a:r>
            <a:endParaRPr lang="en-US" sz="1400" b="1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347661" y="6388975"/>
            <a:ext cx="1256421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622790" y="6391171"/>
            <a:ext cx="6928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Cytoplasm</a:t>
            </a:r>
            <a:endParaRPr lang="en-US" sz="900" b="1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664424" y="6388975"/>
            <a:ext cx="1219200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955411" y="6391171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Nuclear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1338202" y="5741430"/>
            <a:ext cx="2566566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38716" y="3502619"/>
            <a:ext cx="342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D</a:t>
            </a:r>
            <a:r>
              <a:rPr lang="en-US" sz="1400" b="1" dirty="0" smtClean="0"/>
              <a:t>.</a:t>
            </a:r>
            <a:endParaRPr lang="en-US" sz="1400" b="1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105400" y="6388975"/>
            <a:ext cx="1389448" cy="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133197" y="6377614"/>
            <a:ext cx="6928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Cytoplasm</a:t>
            </a:r>
            <a:endParaRPr lang="en-US" sz="900" b="1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6474361" y="6388975"/>
            <a:ext cx="1329667" cy="739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775381" y="6391171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Nuclear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34630" y="5825022"/>
            <a:ext cx="25359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b="1" dirty="0" smtClean="0"/>
              <a:t>NQ</a:t>
            </a:r>
            <a:endParaRPr lang="en-US" sz="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885028" y="5830308"/>
            <a:ext cx="25359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b="1" dirty="0" smtClean="0"/>
              <a:t>NQ</a:t>
            </a:r>
            <a:endParaRPr lang="en-US" sz="400" b="1" dirty="0"/>
          </a:p>
        </p:txBody>
      </p:sp>
      <p:graphicFrame>
        <p:nvGraphicFramePr>
          <p:cNvPr id="52" name="Chart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6825509"/>
              </p:ext>
            </p:extLst>
          </p:nvPr>
        </p:nvGraphicFramePr>
        <p:xfrm>
          <a:off x="4740171" y="3527376"/>
          <a:ext cx="3150092" cy="2850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42" name="Straight Connector 41"/>
          <p:cNvCxnSpPr/>
          <p:nvPr/>
        </p:nvCxnSpPr>
        <p:spPr>
          <a:xfrm>
            <a:off x="5094828" y="5797128"/>
            <a:ext cx="2682770" cy="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800124" y="5900478"/>
            <a:ext cx="25359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b="1" dirty="0" smtClean="0"/>
              <a:t>NQ</a:t>
            </a:r>
            <a:endParaRPr lang="en-US" sz="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617172" y="5892289"/>
            <a:ext cx="25359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b="1" dirty="0" smtClean="0"/>
              <a:t>NQ</a:t>
            </a:r>
            <a:endParaRPr lang="en-US" sz="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964260" y="5884100"/>
            <a:ext cx="25359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b="1" dirty="0" smtClean="0"/>
              <a:t>NQ</a:t>
            </a:r>
            <a:endParaRPr lang="en-US" sz="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7311348" y="5875911"/>
            <a:ext cx="25359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b="1" dirty="0" smtClean="0"/>
              <a:t>NQ</a:t>
            </a:r>
            <a:endParaRPr lang="en-US" sz="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658436" y="5867722"/>
            <a:ext cx="25359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" b="1" dirty="0" smtClean="0"/>
              <a:t>NQ</a:t>
            </a:r>
            <a:endParaRPr lang="en-US" sz="400" b="1" dirty="0"/>
          </a:p>
        </p:txBody>
      </p:sp>
    </p:spTree>
    <p:extLst>
      <p:ext uri="{BB962C8B-B14F-4D97-AF65-F5344CB8AC3E}">
        <p14:creationId xmlns:p14="http://schemas.microsoft.com/office/powerpoint/2010/main" val="407750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40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meuse</dc:creator>
  <cp:lastModifiedBy>meuse</cp:lastModifiedBy>
  <cp:revision>38</cp:revision>
  <dcterms:created xsi:type="dcterms:W3CDTF">2016-07-29T20:49:39Z</dcterms:created>
  <dcterms:modified xsi:type="dcterms:W3CDTF">2016-08-09T15:21:18Z</dcterms:modified>
</cp:coreProperties>
</file>