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8" autoAdjust="0"/>
    <p:restoredTop sz="94660"/>
  </p:normalViewPr>
  <p:slideViewPr>
    <p:cSldViewPr snapToGrid="0">
      <p:cViewPr varScale="1">
        <p:scale>
          <a:sx n="54" d="100"/>
          <a:sy n="54" d="100"/>
        </p:scale>
        <p:origin x="102" y="7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E4B0E-9709-478E-B2AF-7FC4781A1ECB}" type="datetimeFigureOut">
              <a:rPr lang="en-US" smtClean="0"/>
              <a:t>2/12/2017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3EF38-DF48-4422-AF39-437952A28E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5193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E4B0E-9709-478E-B2AF-7FC4781A1ECB}" type="datetimeFigureOut">
              <a:rPr lang="en-US" smtClean="0"/>
              <a:t>2/12/2017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3EF38-DF48-4422-AF39-437952A28E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583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E4B0E-9709-478E-B2AF-7FC4781A1ECB}" type="datetimeFigureOut">
              <a:rPr lang="en-US" smtClean="0"/>
              <a:t>2/12/2017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3EF38-DF48-4422-AF39-437952A28E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7456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E4B0E-9709-478E-B2AF-7FC4781A1ECB}" type="datetimeFigureOut">
              <a:rPr lang="en-US" smtClean="0"/>
              <a:t>2/12/2017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3EF38-DF48-4422-AF39-437952A28E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4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E4B0E-9709-478E-B2AF-7FC4781A1ECB}" type="datetimeFigureOut">
              <a:rPr lang="en-US" smtClean="0"/>
              <a:t>2/12/2017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3EF38-DF48-4422-AF39-437952A28E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2357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E4B0E-9709-478E-B2AF-7FC4781A1ECB}" type="datetimeFigureOut">
              <a:rPr lang="en-US" smtClean="0"/>
              <a:t>2/12/2017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3EF38-DF48-4422-AF39-437952A28E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274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E4B0E-9709-478E-B2AF-7FC4781A1ECB}" type="datetimeFigureOut">
              <a:rPr lang="en-US" smtClean="0"/>
              <a:t>2/12/2017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3EF38-DF48-4422-AF39-437952A28E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76346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E4B0E-9709-478E-B2AF-7FC4781A1ECB}" type="datetimeFigureOut">
              <a:rPr lang="en-US" smtClean="0"/>
              <a:t>2/12/2017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3EF38-DF48-4422-AF39-437952A28E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5368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E4B0E-9709-478E-B2AF-7FC4781A1ECB}" type="datetimeFigureOut">
              <a:rPr lang="en-US" smtClean="0"/>
              <a:t>2/12/2017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3EF38-DF48-4422-AF39-437952A28E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988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E4B0E-9709-478E-B2AF-7FC4781A1ECB}" type="datetimeFigureOut">
              <a:rPr lang="en-US" smtClean="0"/>
              <a:t>2/12/2017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3EF38-DF48-4422-AF39-437952A28E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486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E4B0E-9709-478E-B2AF-7FC4781A1ECB}" type="datetimeFigureOut">
              <a:rPr lang="en-US" smtClean="0"/>
              <a:t>2/12/2017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3EF38-DF48-4422-AF39-437952A28E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429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4E4B0E-9709-478E-B2AF-7FC4781A1ECB}" type="datetimeFigureOut">
              <a:rPr lang="en-US" smtClean="0"/>
              <a:t>2/12/2017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73EF38-DF48-4422-AF39-437952A28E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50618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"/><Relationship Id="rId2" Type="http://schemas.openxmlformats.org/officeDocument/2006/relationships/image" Target="../media/image4.t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tif"/><Relationship Id="rId4" Type="http://schemas.openxmlformats.org/officeDocument/2006/relationships/image" Target="../media/image6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83677" y="0"/>
            <a:ext cx="10935000" cy="58631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00" b="1" dirty="0" smtClean="0"/>
              <a:t>Time 1: Mean Nodal Cost = 919.1 (</a:t>
            </a:r>
            <a:r>
              <a:rPr lang="en-US" sz="1700" b="1" dirty="0" err="1" smtClean="0"/>
              <a:t>sd</a:t>
            </a:r>
            <a:r>
              <a:rPr lang="en-US" sz="1700" b="1" dirty="0" smtClean="0"/>
              <a:t>=161.7):</a:t>
            </a:r>
            <a:r>
              <a:rPr lang="en-US" sz="1700" dirty="0" smtClean="0"/>
              <a:t>	</a:t>
            </a:r>
          </a:p>
          <a:p>
            <a:r>
              <a:rPr lang="en-US" sz="1600" b="1" dirty="0" smtClean="0"/>
              <a:t>Region:		IC#	Nodal Cost		Region: 		IC#</a:t>
            </a:r>
            <a:r>
              <a:rPr lang="en-US" sz="1600" dirty="0" smtClean="0"/>
              <a:t>			</a:t>
            </a:r>
          </a:p>
          <a:p>
            <a:r>
              <a:rPr lang="en-US" sz="1600" dirty="0"/>
              <a:t>F</a:t>
            </a:r>
            <a:r>
              <a:rPr lang="en-US" sz="1600" dirty="0" smtClean="0"/>
              <a:t>rontal DMN	23	1255.69		Cerebellum	12	1033.2</a:t>
            </a:r>
          </a:p>
          <a:p>
            <a:r>
              <a:rPr lang="en-US" sz="1600" dirty="0" smtClean="0"/>
              <a:t>Right PFC/ECN 	59	1227.38		 Frontal pole/DMN	23	1005.15</a:t>
            </a:r>
          </a:p>
          <a:p>
            <a:r>
              <a:rPr lang="en-US" sz="1600" dirty="0" smtClean="0"/>
              <a:t>Anterior Insula 	90	1162.79		 </a:t>
            </a:r>
            <a:r>
              <a:rPr lang="en-US" sz="1600" dirty="0" err="1"/>
              <a:t>M</a:t>
            </a:r>
            <a:r>
              <a:rPr lang="en-US" sz="1600" dirty="0" err="1" smtClean="0"/>
              <a:t>edFC-cingualte</a:t>
            </a:r>
            <a:r>
              <a:rPr lang="en-US" sz="1600" dirty="0" smtClean="0"/>
              <a:t>	14	990.79</a:t>
            </a:r>
          </a:p>
          <a:p>
            <a:r>
              <a:rPr lang="en-US" sz="1600" dirty="0" smtClean="0"/>
              <a:t>Cerebellum 	12	1154.29		 Right PFC/ECN	59	951.36</a:t>
            </a:r>
          </a:p>
          <a:p>
            <a:r>
              <a:rPr lang="en-US" sz="1600" dirty="0" smtClean="0"/>
              <a:t>left PFC/parietal ECN	74	1144.57		 Anterior Insula 	90	903.30			</a:t>
            </a:r>
          </a:p>
          <a:p>
            <a:r>
              <a:rPr lang="en-US" sz="1600" dirty="0" smtClean="0"/>
              <a:t>						</a:t>
            </a:r>
          </a:p>
          <a:p>
            <a:r>
              <a:rPr lang="en-US" sz="1700" b="1" dirty="0" smtClean="0"/>
              <a:t>Time 2: Mean Nodal Cost= 756.4 (</a:t>
            </a:r>
            <a:r>
              <a:rPr lang="en-US" sz="1700" b="1" dirty="0" err="1" smtClean="0"/>
              <a:t>sd</a:t>
            </a:r>
            <a:r>
              <a:rPr lang="en-US" sz="1700" b="1" dirty="0" smtClean="0"/>
              <a:t>=132.7): </a:t>
            </a:r>
            <a:r>
              <a:rPr lang="en-US" dirty="0" smtClean="0"/>
              <a:t>	</a:t>
            </a:r>
          </a:p>
          <a:p>
            <a:r>
              <a:rPr lang="en-US" sz="1600" b="1" dirty="0" smtClean="0"/>
              <a:t>Region:		IC#</a:t>
            </a:r>
            <a:r>
              <a:rPr lang="en-US" sz="1600" dirty="0" smtClean="0"/>
              <a:t>	</a:t>
            </a:r>
          </a:p>
          <a:p>
            <a:r>
              <a:rPr lang="en-US" sz="1600" dirty="0"/>
              <a:t>F</a:t>
            </a:r>
            <a:r>
              <a:rPr lang="en-US" sz="1600" dirty="0" smtClean="0"/>
              <a:t>rontal DMN	23	1068.1			</a:t>
            </a:r>
          </a:p>
          <a:p>
            <a:r>
              <a:rPr lang="en-US" sz="1600" dirty="0" smtClean="0"/>
              <a:t>Right PFC/ECN 	59	984.58				</a:t>
            </a:r>
          </a:p>
          <a:p>
            <a:r>
              <a:rPr lang="en-US" sz="1600" dirty="0" smtClean="0"/>
              <a:t>Bilateral PFC/ECN	25	970.57				</a:t>
            </a:r>
          </a:p>
          <a:p>
            <a:r>
              <a:rPr lang="en-US" sz="1600" dirty="0" smtClean="0"/>
              <a:t>Cerebellum	12	968.18				</a:t>
            </a:r>
          </a:p>
          <a:p>
            <a:r>
              <a:rPr lang="en-US" sz="1600" dirty="0" smtClean="0"/>
              <a:t>Anterior Insula	90	953.36				</a:t>
            </a:r>
          </a:p>
          <a:p>
            <a:r>
              <a:rPr lang="en-US" sz="1600" dirty="0" smtClean="0"/>
              <a:t>						</a:t>
            </a:r>
          </a:p>
          <a:p>
            <a:r>
              <a:rPr lang="en-US" sz="1700" b="1" dirty="0" smtClean="0"/>
              <a:t>Time 3: Mean Nodal Cost=797.6 (</a:t>
            </a:r>
            <a:r>
              <a:rPr lang="en-US" sz="1700" b="1" dirty="0" err="1" smtClean="0"/>
              <a:t>sd</a:t>
            </a:r>
            <a:r>
              <a:rPr lang="en-US" sz="1700" b="1" dirty="0" smtClean="0"/>
              <a:t>=130.7):</a:t>
            </a:r>
            <a:r>
              <a:rPr lang="en-US" sz="1600" dirty="0" smtClean="0"/>
              <a:t>					</a:t>
            </a:r>
          </a:p>
          <a:p>
            <a:r>
              <a:rPr lang="en-US" sz="1600" b="1" dirty="0" smtClean="0"/>
              <a:t>Region:		IC#</a:t>
            </a:r>
          </a:p>
          <a:p>
            <a:r>
              <a:rPr lang="en-US" sz="1600" dirty="0"/>
              <a:t>F</a:t>
            </a:r>
            <a:r>
              <a:rPr lang="en-US" sz="1600" dirty="0" smtClean="0"/>
              <a:t>rontal DMN	23	1122.52				</a:t>
            </a:r>
          </a:p>
          <a:p>
            <a:r>
              <a:rPr lang="en-US" sz="1600" dirty="0" smtClean="0"/>
              <a:t>Anterior insula	90	1021.32				</a:t>
            </a:r>
          </a:p>
          <a:p>
            <a:r>
              <a:rPr lang="en-US" sz="1600" dirty="0" smtClean="0"/>
              <a:t>Inferior PFC	74	997.29				</a:t>
            </a:r>
          </a:p>
          <a:p>
            <a:r>
              <a:rPr lang="en-US" sz="1600" dirty="0" smtClean="0"/>
              <a:t>Right PFC/ECN 	59	994.17				</a:t>
            </a:r>
          </a:p>
          <a:p>
            <a:r>
              <a:rPr lang="en-US" sz="1600" dirty="0" smtClean="0"/>
              <a:t>Medial FC-cingulate	29	978.83	</a:t>
            </a:r>
            <a:r>
              <a:rPr lang="en-US" dirty="0" smtClean="0"/>
              <a:t>			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4915" y="1972827"/>
            <a:ext cx="3963060" cy="136038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13437" y="4861564"/>
            <a:ext cx="3944538" cy="140501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13437" y="3393910"/>
            <a:ext cx="3944538" cy="134625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9094464" y="3431035"/>
            <a:ext cx="245420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IC# 59: Right PFC/ECN </a:t>
            </a:r>
          </a:p>
          <a:p>
            <a:r>
              <a:rPr lang="en-US" sz="1600" b="1" dirty="0" smtClean="0"/>
              <a:t>MNI </a:t>
            </a:r>
            <a:r>
              <a:rPr lang="en-US" sz="1600" b="1" dirty="0" err="1" smtClean="0"/>
              <a:t>coord</a:t>
            </a:r>
            <a:r>
              <a:rPr lang="en-US" sz="1600" b="1" dirty="0" smtClean="0"/>
              <a:t>: 33.5, 61.5, 7.5</a:t>
            </a:r>
          </a:p>
          <a:p>
            <a:r>
              <a:rPr lang="en-US" sz="1600" b="1" dirty="0" smtClean="0"/>
              <a:t>ICA dynamic range: 0.035</a:t>
            </a:r>
          </a:p>
          <a:p>
            <a:r>
              <a:rPr lang="en-US" sz="1600" b="1" dirty="0" smtClean="0"/>
              <a:t>Ratio LF/HF: 19.9</a:t>
            </a:r>
            <a:endParaRPr lang="en-US" sz="1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9053091" y="4939584"/>
            <a:ext cx="258755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IC#25: Bilateral PFC/ECN</a:t>
            </a:r>
          </a:p>
          <a:p>
            <a:r>
              <a:rPr lang="en-US" sz="1600" b="1" dirty="0" smtClean="0"/>
              <a:t>MNI </a:t>
            </a:r>
            <a:r>
              <a:rPr lang="en-US" sz="1600" b="1" dirty="0" err="1" smtClean="0"/>
              <a:t>coord</a:t>
            </a:r>
            <a:r>
              <a:rPr lang="en-US" sz="1600" b="1" dirty="0" smtClean="0"/>
              <a:t>: -29.5 60.5, 15.5</a:t>
            </a:r>
          </a:p>
          <a:p>
            <a:r>
              <a:rPr lang="en-US" sz="1600" b="1" dirty="0" smtClean="0"/>
              <a:t>ICA dynamic range: 0.034</a:t>
            </a:r>
          </a:p>
          <a:p>
            <a:r>
              <a:rPr lang="en-US" sz="1600" b="1" dirty="0" smtClean="0"/>
              <a:t>Ratio LF/HF: 18.7</a:t>
            </a:r>
            <a:endParaRPr lang="en-US" sz="16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9057975" y="2081802"/>
            <a:ext cx="260118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IC#23: Frontal DMN</a:t>
            </a:r>
          </a:p>
          <a:p>
            <a:r>
              <a:rPr lang="en-US" sz="1600" b="1" dirty="0" smtClean="0"/>
              <a:t>MNI </a:t>
            </a:r>
            <a:r>
              <a:rPr lang="en-US" sz="1600" b="1" dirty="0" err="1" smtClean="0"/>
              <a:t>coord</a:t>
            </a:r>
            <a:r>
              <a:rPr lang="en-US" sz="1600" b="1" dirty="0" smtClean="0"/>
              <a:t>: -25.5, 63.5, -4.5</a:t>
            </a:r>
          </a:p>
          <a:p>
            <a:r>
              <a:rPr lang="en-US" sz="1600" b="1" dirty="0" smtClean="0"/>
              <a:t>ICA dynamic range: 0.029</a:t>
            </a:r>
          </a:p>
          <a:p>
            <a:r>
              <a:rPr lang="en-US" sz="1600" b="1" dirty="0" smtClean="0"/>
              <a:t>Ratio LF/HF: 10.1</a:t>
            </a:r>
            <a:endParaRPr lang="en-US" sz="1600" b="1" dirty="0"/>
          </a:p>
        </p:txBody>
      </p:sp>
      <p:sp>
        <p:nvSpPr>
          <p:cNvPr id="3" name="Rectangle 2"/>
          <p:cNvSpPr/>
          <p:nvPr/>
        </p:nvSpPr>
        <p:spPr>
          <a:xfrm>
            <a:off x="420414" y="30997"/>
            <a:ext cx="11220228" cy="68235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076393" y="1912125"/>
            <a:ext cx="3706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A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58426" y="3294803"/>
            <a:ext cx="3706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B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113437" y="4829773"/>
            <a:ext cx="3481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C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349747" y="6226167"/>
            <a:ext cx="14860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Figure A-C</a:t>
            </a:r>
            <a:endParaRPr lang="en-US" sz="2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421844" y="-1600"/>
            <a:ext cx="5446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</a:t>
            </a:r>
            <a:endParaRPr lang="en-US" sz="2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411153" y="1908939"/>
            <a:ext cx="3632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</a:t>
            </a:r>
            <a:endParaRPr lang="en-US" sz="24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408112" y="3757284"/>
            <a:ext cx="3308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</a:t>
            </a:r>
            <a:endParaRPr lang="en-US" sz="24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5050960" y="-42023"/>
            <a:ext cx="57702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D </a:t>
            </a:r>
            <a:r>
              <a:rPr lang="en-US" sz="1700" b="1" dirty="0" smtClean="0"/>
              <a:t>HC </a:t>
            </a:r>
            <a:r>
              <a:rPr lang="en-US" sz="1700" b="1" dirty="0"/>
              <a:t>Mean Nodal Cost </a:t>
            </a:r>
            <a:r>
              <a:rPr lang="en-US" sz="1700" b="1" dirty="0" smtClean="0"/>
              <a:t>(time averaged)= </a:t>
            </a:r>
            <a:r>
              <a:rPr lang="en-US" sz="1700" b="1" dirty="0"/>
              <a:t>737.1 (</a:t>
            </a:r>
            <a:r>
              <a:rPr lang="en-US" sz="1700" b="1" dirty="0" err="1"/>
              <a:t>sd</a:t>
            </a:r>
            <a:r>
              <a:rPr lang="en-US" sz="1700" b="1" dirty="0"/>
              <a:t>) =124.6</a:t>
            </a:r>
            <a:r>
              <a:rPr lang="en-US" sz="1700" b="1" dirty="0" smtClean="0"/>
              <a:t>)</a:t>
            </a:r>
            <a:endParaRPr lang="en-US" sz="1700" dirty="0"/>
          </a:p>
        </p:txBody>
      </p:sp>
      <p:sp>
        <p:nvSpPr>
          <p:cNvPr id="19" name="TextBox 18"/>
          <p:cNvSpPr txBox="1"/>
          <p:nvPr/>
        </p:nvSpPr>
        <p:spPr>
          <a:xfrm>
            <a:off x="1614020" y="6266582"/>
            <a:ext cx="15287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Tables A-D</a:t>
            </a:r>
            <a:endParaRPr lang="en-US" sz="2400" b="1" dirty="0"/>
          </a:p>
        </p:txBody>
      </p:sp>
      <p:sp>
        <p:nvSpPr>
          <p:cNvPr id="20" name="Rectangle 19"/>
          <p:cNvSpPr/>
          <p:nvPr/>
        </p:nvSpPr>
        <p:spPr>
          <a:xfrm>
            <a:off x="431506" y="46415"/>
            <a:ext cx="4663409" cy="622016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422245" y="46415"/>
            <a:ext cx="4672670" cy="192641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417868" y="30996"/>
            <a:ext cx="4677047" cy="378848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5094915" y="45291"/>
            <a:ext cx="6540037" cy="192641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306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3" t="22564" r="2663" b="51111"/>
          <a:stretch/>
        </p:blipFill>
        <p:spPr>
          <a:xfrm>
            <a:off x="215455" y="262723"/>
            <a:ext cx="4470846" cy="154374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4" t="22906" b="51111"/>
          <a:stretch/>
        </p:blipFill>
        <p:spPr>
          <a:xfrm>
            <a:off x="5065011" y="303377"/>
            <a:ext cx="4659966" cy="157972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255028" y="-26250"/>
            <a:ext cx="3436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Fig </a:t>
            </a:r>
            <a:r>
              <a:rPr lang="en-US" b="1" dirty="0" smtClean="0"/>
              <a:t>F</a:t>
            </a:r>
            <a:r>
              <a:rPr lang="en-US" b="1" dirty="0" smtClean="0"/>
              <a:t>: </a:t>
            </a:r>
            <a:r>
              <a:rPr lang="en-US" dirty="0" smtClean="0"/>
              <a:t>Philips&gt;Siemens HMC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58570" y="-62603"/>
            <a:ext cx="2706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Fig </a:t>
            </a:r>
            <a:r>
              <a:rPr lang="en-US" b="1" dirty="0"/>
              <a:t>D</a:t>
            </a:r>
            <a:r>
              <a:rPr lang="en-US" b="1" dirty="0" smtClean="0"/>
              <a:t>:  </a:t>
            </a:r>
            <a:r>
              <a:rPr lang="en-US" dirty="0" smtClean="0"/>
              <a:t>Philips &gt;Siemens UP</a:t>
            </a:r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4" t="23589" r="2187" b="26174"/>
          <a:stretch/>
        </p:blipFill>
        <p:spPr>
          <a:xfrm>
            <a:off x="233126" y="2137077"/>
            <a:ext cx="4453175" cy="29069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7" t="11281" r="1480" b="12308"/>
          <a:stretch/>
        </p:blipFill>
        <p:spPr>
          <a:xfrm>
            <a:off x="5065011" y="2181428"/>
            <a:ext cx="4460777" cy="438716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658570" y="1812096"/>
            <a:ext cx="32608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Fig </a:t>
            </a:r>
            <a:r>
              <a:rPr lang="en-US" b="1" dirty="0" smtClean="0"/>
              <a:t>E</a:t>
            </a:r>
            <a:r>
              <a:rPr lang="en-US" b="1" dirty="0" smtClean="0"/>
              <a:t>: </a:t>
            </a:r>
            <a:r>
              <a:rPr lang="en-US" dirty="0" smtClean="0"/>
              <a:t>Siemens HMC&gt;Siemens UP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255027" y="1852678"/>
            <a:ext cx="33189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Fig </a:t>
            </a:r>
            <a:r>
              <a:rPr lang="en-US" b="1" dirty="0"/>
              <a:t>G</a:t>
            </a:r>
            <a:r>
              <a:rPr lang="en-US" b="1" dirty="0" smtClean="0"/>
              <a:t>: </a:t>
            </a:r>
            <a:r>
              <a:rPr lang="en-US" dirty="0"/>
              <a:t>HMC Siemens&gt;HMC </a:t>
            </a:r>
            <a:r>
              <a:rPr lang="en-US" dirty="0" smtClean="0"/>
              <a:t>Philips</a:t>
            </a:r>
            <a:endParaRPr lang="en-US" b="1" dirty="0"/>
          </a:p>
        </p:txBody>
      </p:sp>
      <p:sp>
        <p:nvSpPr>
          <p:cNvPr id="2" name="Rectangle 1"/>
          <p:cNvSpPr/>
          <p:nvPr/>
        </p:nvSpPr>
        <p:spPr>
          <a:xfrm>
            <a:off x="0" y="0"/>
            <a:ext cx="9724977" cy="67752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856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851</TotalTime>
  <Words>128</Words>
  <Application>Microsoft Office PowerPoint</Application>
  <PresentationFormat>Widescreen</PresentationFormat>
  <Paragraphs>48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>College of Liberal Arts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FGH3</dc:creator>
  <cp:lastModifiedBy>Frank Hillary</cp:lastModifiedBy>
  <cp:revision>38</cp:revision>
  <dcterms:created xsi:type="dcterms:W3CDTF">2016-11-19T15:32:38Z</dcterms:created>
  <dcterms:modified xsi:type="dcterms:W3CDTF">2017-02-12T15:46:38Z</dcterms:modified>
</cp:coreProperties>
</file>