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56" r:id="rId6"/>
    <p:sldId id="257" r:id="rId7"/>
    <p:sldId id="258" r:id="rId8"/>
    <p:sldId id="259" r:id="rId9"/>
    <p:sldId id="260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8" d="100"/>
          <a:sy n="108" d="100"/>
        </p:scale>
        <p:origin x="-942" y="186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054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75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49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85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741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0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3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50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39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86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8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2268F-EFD7-4258-8FA0-92503B489373}" type="datetimeFigureOut">
              <a:rPr lang="en-US" smtClean="0"/>
              <a:t>4/19/2017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3105C-57EB-4589-914F-7DC47B59E92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2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06833" y="908720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Gamma-</a:t>
            </a:r>
            <a:r>
              <a:rPr lang="en-US" b="1" dirty="0" err="1">
                <a:latin typeface="+mj-lt"/>
              </a:rPr>
              <a:t>glutamylpolyamine</a:t>
            </a:r>
            <a:r>
              <a:rPr lang="en-US" b="1" dirty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synthetase GlnA3 </a:t>
            </a:r>
            <a:r>
              <a:rPr lang="en-US" b="1" dirty="0">
                <a:latin typeface="+mj-lt"/>
              </a:rPr>
              <a:t>is involved in the first step of</a:t>
            </a:r>
          </a:p>
          <a:p>
            <a:r>
              <a:rPr lang="en-US" b="1" dirty="0">
                <a:latin typeface="+mj-lt"/>
              </a:rPr>
              <a:t>polyamine degradation pathway </a:t>
            </a:r>
            <a:r>
              <a:rPr lang="en-US" b="1" dirty="0" smtClean="0">
                <a:latin typeface="+mj-lt"/>
              </a:rPr>
              <a:t>in </a:t>
            </a:r>
            <a:r>
              <a:rPr lang="en-US" b="1" i="1" dirty="0" smtClean="0">
                <a:latin typeface="+mj-lt"/>
              </a:rPr>
              <a:t>Streptomyces </a:t>
            </a:r>
            <a:r>
              <a:rPr lang="en-US" b="1" i="1" dirty="0">
                <a:latin typeface="+mj-lt"/>
              </a:rPr>
              <a:t>coelicolor </a:t>
            </a:r>
            <a:r>
              <a:rPr lang="en-US" b="1" dirty="0">
                <a:latin typeface="+mj-lt"/>
              </a:rPr>
              <a:t>M145.</a:t>
            </a:r>
          </a:p>
          <a:p>
            <a:r>
              <a:rPr lang="en-US" sz="1200" b="1" dirty="0" err="1">
                <a:latin typeface="+mj-lt"/>
              </a:rPr>
              <a:t>Sergii</a:t>
            </a:r>
            <a:r>
              <a:rPr lang="en-US" sz="1200" b="1" dirty="0">
                <a:latin typeface="+mj-lt"/>
              </a:rPr>
              <a:t> Krysenko</a:t>
            </a:r>
            <a:r>
              <a:rPr lang="en-US" sz="1200" b="1" baseline="30000" dirty="0">
                <a:latin typeface="+mj-lt"/>
              </a:rPr>
              <a:t>1</a:t>
            </a:r>
            <a:r>
              <a:rPr lang="en-US" sz="1200" b="1" dirty="0">
                <a:latin typeface="+mj-lt"/>
              </a:rPr>
              <a:t>, Nicole Okoniewski</a:t>
            </a:r>
            <a:r>
              <a:rPr lang="en-US" sz="1200" b="1" baseline="30000" dirty="0">
                <a:latin typeface="+mj-lt"/>
              </a:rPr>
              <a:t>2</a:t>
            </a:r>
            <a:r>
              <a:rPr lang="en-US" sz="1200" b="1" dirty="0">
                <a:latin typeface="+mj-lt"/>
              </a:rPr>
              <a:t>, Andreas Kulik</a:t>
            </a:r>
            <a:r>
              <a:rPr lang="en-US" sz="1200" b="1" baseline="30000" dirty="0">
                <a:latin typeface="+mj-lt"/>
              </a:rPr>
              <a:t>1</a:t>
            </a:r>
            <a:r>
              <a:rPr lang="en-US" sz="1200" b="1" dirty="0">
                <a:latin typeface="+mj-lt"/>
              </a:rPr>
              <a:t>, Arne Matthews</a:t>
            </a:r>
            <a:r>
              <a:rPr lang="en-US" sz="1200" b="1" baseline="30000" dirty="0">
                <a:latin typeface="+mj-lt"/>
              </a:rPr>
              <a:t>1</a:t>
            </a:r>
            <a:r>
              <a:rPr lang="en-US" sz="1200" b="1" dirty="0">
                <a:latin typeface="+mj-lt"/>
              </a:rPr>
              <a:t>, Jan </a:t>
            </a:r>
            <a:r>
              <a:rPr lang="en-US" sz="1200" b="1" dirty="0" smtClean="0">
                <a:latin typeface="+mj-lt"/>
              </a:rPr>
              <a:t>Grimpo</a:t>
            </a:r>
            <a:r>
              <a:rPr lang="en-US" sz="1200" b="1" baseline="30000" dirty="0" smtClean="0">
                <a:latin typeface="+mj-lt"/>
              </a:rPr>
              <a:t>1</a:t>
            </a:r>
            <a:r>
              <a:rPr lang="en-US" sz="1200" b="1" dirty="0" smtClean="0">
                <a:latin typeface="+mj-lt"/>
              </a:rPr>
              <a:t>, Wolfgang </a:t>
            </a:r>
            <a:r>
              <a:rPr lang="en-US" sz="1200" b="1" dirty="0">
                <a:latin typeface="+mj-lt"/>
              </a:rPr>
              <a:t>Wohlleben</a:t>
            </a:r>
            <a:r>
              <a:rPr lang="en-US" sz="1200" b="1" baseline="30000" dirty="0">
                <a:latin typeface="+mj-lt"/>
              </a:rPr>
              <a:t>1</a:t>
            </a:r>
            <a:r>
              <a:rPr lang="en-US" sz="1200" b="1" dirty="0">
                <a:latin typeface="+mj-lt"/>
              </a:rPr>
              <a:t>, Agnieszka Bera</a:t>
            </a:r>
            <a:r>
              <a:rPr lang="en-US" sz="1200" b="1" baseline="30000" dirty="0">
                <a:latin typeface="+mj-lt"/>
              </a:rPr>
              <a:t>1</a:t>
            </a:r>
            <a:r>
              <a:rPr lang="en-US" sz="1200" b="1" dirty="0" smtClean="0">
                <a:latin typeface="+mj-lt"/>
              </a:rPr>
              <a:t>*</a:t>
            </a:r>
          </a:p>
          <a:p>
            <a:endParaRPr lang="en-US" sz="1200" b="1" dirty="0">
              <a:latin typeface="+mj-lt"/>
            </a:endParaRPr>
          </a:p>
          <a:p>
            <a:r>
              <a:rPr lang="en-US" sz="1200" baseline="30000" dirty="0">
                <a:latin typeface="+mj-lt"/>
              </a:rPr>
              <a:t>1</a:t>
            </a:r>
            <a:r>
              <a:rPr lang="en-US" sz="1200" dirty="0">
                <a:latin typeface="+mj-lt"/>
              </a:rPr>
              <a:t>Microbiology and Biotechnology, University of </a:t>
            </a:r>
            <a:r>
              <a:rPr lang="en-US" sz="1200" dirty="0" err="1">
                <a:latin typeface="+mj-lt"/>
              </a:rPr>
              <a:t>Tübingen</a:t>
            </a:r>
            <a:r>
              <a:rPr lang="en-US" sz="1200" dirty="0">
                <a:latin typeface="+mj-lt"/>
              </a:rPr>
              <a:t>, Interfaculty Institute of Microbiology </a:t>
            </a:r>
            <a:r>
              <a:rPr lang="en-US" sz="1200" dirty="0" smtClean="0">
                <a:latin typeface="+mj-lt"/>
              </a:rPr>
              <a:t>and Infection </a:t>
            </a:r>
            <a:r>
              <a:rPr lang="en-US" sz="1200" dirty="0">
                <a:latin typeface="+mj-lt"/>
              </a:rPr>
              <a:t>Medicine, Germany, </a:t>
            </a:r>
            <a:endParaRPr lang="en-US" sz="1200" dirty="0" smtClean="0">
              <a:latin typeface="+mj-lt"/>
            </a:endParaRPr>
          </a:p>
          <a:p>
            <a:r>
              <a:rPr lang="en-US" sz="1200" baseline="30000" dirty="0" smtClean="0">
                <a:latin typeface="+mj-lt"/>
              </a:rPr>
              <a:t>2</a:t>
            </a:r>
            <a:r>
              <a:rPr lang="en-US" sz="1200" dirty="0" smtClean="0">
                <a:latin typeface="+mj-lt"/>
              </a:rPr>
              <a:t>Microbial </a:t>
            </a:r>
            <a:r>
              <a:rPr lang="en-US" sz="1200" dirty="0">
                <a:latin typeface="+mj-lt"/>
              </a:rPr>
              <a:t>Bioactive Compounds, University of </a:t>
            </a:r>
            <a:r>
              <a:rPr lang="en-US" sz="1200" dirty="0" err="1">
                <a:latin typeface="+mj-lt"/>
              </a:rPr>
              <a:t>Tübingen</a:t>
            </a:r>
            <a:r>
              <a:rPr lang="en-US" sz="1200" dirty="0">
                <a:latin typeface="+mj-lt"/>
              </a:rPr>
              <a:t>, </a:t>
            </a:r>
            <a:r>
              <a:rPr lang="en-US" sz="1200" dirty="0" smtClean="0">
                <a:latin typeface="+mj-lt"/>
              </a:rPr>
              <a:t>Interfaculty Institute </a:t>
            </a:r>
            <a:r>
              <a:rPr lang="en-US" sz="1200" dirty="0">
                <a:latin typeface="+mj-lt"/>
              </a:rPr>
              <a:t>for Microbiology and Infection Medicine, Germany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24300" y="3573016"/>
            <a:ext cx="87297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Supplementary </a:t>
            </a:r>
            <a:r>
              <a:rPr lang="en-US" b="1" u="sng" dirty="0" smtClean="0"/>
              <a:t>material:</a:t>
            </a:r>
          </a:p>
          <a:p>
            <a:endParaRPr lang="en-US" b="1" u="sng" dirty="0" smtClean="0"/>
          </a:p>
          <a:p>
            <a:r>
              <a:rPr lang="en-US" b="1" dirty="0" smtClean="0"/>
              <a:t>S1:</a:t>
            </a:r>
            <a:r>
              <a:rPr lang="en-US" dirty="0" smtClean="0"/>
              <a:t> Structural </a:t>
            </a:r>
            <a:r>
              <a:rPr lang="en-US" dirty="0"/>
              <a:t>superposition of the GlnA3-model structure and the reference target structures PauA7 and </a:t>
            </a:r>
            <a:r>
              <a:rPr lang="en-US" dirty="0" smtClean="0"/>
              <a:t>GlnA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b="1" dirty="0" smtClean="0"/>
              <a:t>S2: </a:t>
            </a:r>
            <a:r>
              <a:rPr lang="en-US" dirty="0"/>
              <a:t>Phenotypic analysis of parental strain and complemented glnA3 </a:t>
            </a:r>
            <a:r>
              <a:rPr lang="en-US" dirty="0" smtClean="0"/>
              <a:t>mutant on </a:t>
            </a:r>
            <a:r>
              <a:rPr lang="en-US" dirty="0"/>
              <a:t>defined Evans-agar supplemented with polyamines.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500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14" r="18721"/>
          <a:stretch/>
        </p:blipFill>
        <p:spPr>
          <a:xfrm>
            <a:off x="5004048" y="1628800"/>
            <a:ext cx="2952328" cy="3985778"/>
          </a:xfrm>
          <a:prstGeom prst="rect">
            <a:avLst/>
          </a:prstGeom>
          <a:solidFill>
            <a:srgbClr val="0000FF"/>
          </a:solidFill>
          <a:ln/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14" r="19195"/>
          <a:stretch/>
        </p:blipFill>
        <p:spPr>
          <a:xfrm>
            <a:off x="1187624" y="1628800"/>
            <a:ext cx="2877337" cy="3927460"/>
          </a:xfrm>
          <a:prstGeom prst="rect">
            <a:avLst/>
          </a:prstGeom>
        </p:spPr>
      </p:pic>
      <p:sp>
        <p:nvSpPr>
          <p:cNvPr id="11" name="Ellipse 10"/>
          <p:cNvSpPr/>
          <p:nvPr/>
        </p:nvSpPr>
        <p:spPr>
          <a:xfrm>
            <a:off x="2384464" y="3181912"/>
            <a:ext cx="144016" cy="144016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2384464" y="4005064"/>
            <a:ext cx="144016" cy="144016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6228184" y="3181912"/>
            <a:ext cx="144016" cy="144016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6190296" y="4048443"/>
            <a:ext cx="144016" cy="144016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934104" y="125845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Superposition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/>
              <a:t>PauA7</a:t>
            </a:r>
            <a:r>
              <a:rPr lang="de-DE" dirty="0" smtClean="0"/>
              <a:t>/</a:t>
            </a:r>
            <a:r>
              <a:rPr lang="de-DE" b="1" dirty="0" smtClean="0">
                <a:solidFill>
                  <a:srgbClr val="FF0000"/>
                </a:solidFill>
              </a:rPr>
              <a:t>GlnA3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860032" y="125946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Superposition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0000FF"/>
                </a:solidFill>
              </a:rPr>
              <a:t>GlnA</a:t>
            </a:r>
            <a:r>
              <a:rPr lang="de-DE" dirty="0" smtClean="0"/>
              <a:t>/</a:t>
            </a:r>
            <a:r>
              <a:rPr lang="de-DE" b="1" dirty="0" smtClean="0">
                <a:solidFill>
                  <a:srgbClr val="FF0000"/>
                </a:solidFill>
              </a:rPr>
              <a:t>GlnA3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950818" y="5886481"/>
            <a:ext cx="752483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Six </a:t>
            </a:r>
            <a:r>
              <a:rPr lang="de-DE" dirty="0" err="1" smtClean="0"/>
              <a:t>residues</a:t>
            </a:r>
            <a:r>
              <a:rPr lang="de-DE" dirty="0" smtClean="0"/>
              <a:t> </a:t>
            </a:r>
            <a:r>
              <a:rPr lang="de-DE" dirty="0" err="1" smtClean="0"/>
              <a:t>coordinating</a:t>
            </a:r>
            <a:r>
              <a:rPr lang="de-DE" dirty="0" smtClean="0"/>
              <a:t> </a:t>
            </a:r>
            <a:r>
              <a:rPr lang="de-DE" dirty="0" err="1" smtClean="0"/>
              <a:t>metal</a:t>
            </a:r>
            <a:r>
              <a:rPr lang="de-DE" dirty="0" smtClean="0"/>
              <a:t> </a:t>
            </a:r>
            <a:r>
              <a:rPr lang="de-DE" dirty="0" err="1" smtClean="0"/>
              <a:t>ions</a:t>
            </a:r>
            <a:r>
              <a:rPr lang="de-DE" dirty="0" smtClean="0"/>
              <a:t> N1 </a:t>
            </a:r>
            <a:r>
              <a:rPr lang="de-DE" dirty="0" err="1" smtClean="0"/>
              <a:t>and</a:t>
            </a:r>
            <a:r>
              <a:rPr lang="de-DE" dirty="0" smtClean="0"/>
              <a:t> N2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conserved</a:t>
            </a:r>
            <a:r>
              <a:rPr lang="de-DE" dirty="0" smtClean="0"/>
              <a:t> in GlnA3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2312716" y="3266481"/>
            <a:ext cx="43152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/>
              <a:t>N1 </a:t>
            </a:r>
            <a:endParaRPr lang="de-DE" sz="1400" b="1" dirty="0" smtClean="0"/>
          </a:p>
          <a:p>
            <a:endParaRPr lang="de-DE" sz="1400" b="1" dirty="0"/>
          </a:p>
          <a:p>
            <a:r>
              <a:rPr lang="de-DE" sz="1400" b="1" dirty="0" smtClean="0"/>
              <a:t>N2 </a:t>
            </a:r>
            <a:endParaRPr lang="de-DE" sz="1400" b="1" dirty="0"/>
          </a:p>
        </p:txBody>
      </p:sp>
      <p:sp>
        <p:nvSpPr>
          <p:cNvPr id="19" name="Rechteck 18"/>
          <p:cNvSpPr/>
          <p:nvPr/>
        </p:nvSpPr>
        <p:spPr>
          <a:xfrm>
            <a:off x="6119934" y="3302783"/>
            <a:ext cx="43152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1" dirty="0"/>
              <a:t>N1 </a:t>
            </a:r>
            <a:endParaRPr lang="de-DE" sz="1400" b="1" dirty="0" smtClean="0"/>
          </a:p>
          <a:p>
            <a:endParaRPr lang="de-DE" sz="1400" b="1" dirty="0"/>
          </a:p>
          <a:p>
            <a:r>
              <a:rPr lang="de-DE" sz="1400" b="1" dirty="0" smtClean="0"/>
              <a:t>N2 </a:t>
            </a:r>
            <a:endParaRPr lang="de-DE" sz="1400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7740352" y="2722348"/>
            <a:ext cx="79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99"/>
                </a:solidFill>
              </a:rPr>
              <a:t>ADP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757873" y="2746201"/>
            <a:ext cx="79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99"/>
                </a:solidFill>
              </a:rPr>
              <a:t>ADP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755771" y="3508067"/>
            <a:ext cx="79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PPT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964097" y="3451696"/>
            <a:ext cx="79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PPT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95536" y="276309"/>
            <a:ext cx="352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material S1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9129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58" r="29701"/>
          <a:stretch/>
        </p:blipFill>
        <p:spPr>
          <a:xfrm>
            <a:off x="800682" y="1938146"/>
            <a:ext cx="3528392" cy="350707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0" r="29701"/>
          <a:stretch/>
        </p:blipFill>
        <p:spPr>
          <a:xfrm>
            <a:off x="4788024" y="1912401"/>
            <a:ext cx="3637771" cy="3589404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3275144" y="3261586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3275856" y="3855066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/>
          <p:cNvSpPr/>
          <p:nvPr/>
        </p:nvSpPr>
        <p:spPr>
          <a:xfrm>
            <a:off x="7351768" y="3261586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7352525" y="3870968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872690" y="148226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Superposition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/>
              <a:t>PauA7</a:t>
            </a:r>
            <a:r>
              <a:rPr lang="de-DE" dirty="0" smtClean="0"/>
              <a:t>/</a:t>
            </a:r>
            <a:r>
              <a:rPr lang="de-DE" b="1" dirty="0" smtClean="0">
                <a:solidFill>
                  <a:srgbClr val="FF0000"/>
                </a:solidFill>
              </a:rPr>
              <a:t>GlnA3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4793538" y="148226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Superposition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0000FF"/>
                </a:solidFill>
              </a:rPr>
              <a:t>GlnA</a:t>
            </a:r>
            <a:r>
              <a:rPr lang="de-DE" dirty="0" smtClean="0"/>
              <a:t>/</a:t>
            </a:r>
            <a:r>
              <a:rPr lang="de-DE" b="1" dirty="0" smtClean="0">
                <a:solidFill>
                  <a:srgbClr val="FF0000"/>
                </a:solidFill>
              </a:rPr>
              <a:t>GlnA3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863588" y="5692606"/>
            <a:ext cx="74528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Four residues coordinating glutamate binding are conserved in GlnA3 model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2915104" y="2653454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rgbClr val="FF0000"/>
                </a:solidFill>
              </a:rPr>
              <a:t>K</a:t>
            </a:r>
            <a:r>
              <a:rPr lang="de-DE" sz="1600" b="1" dirty="0" smtClean="0"/>
              <a:t>/R</a:t>
            </a:r>
            <a:endParaRPr lang="de-DE" sz="1600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7920086" y="3076920"/>
            <a:ext cx="79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99"/>
                </a:solidFill>
              </a:rPr>
              <a:t>ADP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860736" y="3037793"/>
            <a:ext cx="79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99"/>
                </a:solidFill>
              </a:rPr>
              <a:t>ADP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409058" y="3341545"/>
            <a:ext cx="792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PPT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388102" y="3349041"/>
            <a:ext cx="792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PPT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95536" y="276309"/>
            <a:ext cx="352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material S1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55825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9" r="27313"/>
          <a:stretch/>
        </p:blipFill>
        <p:spPr>
          <a:xfrm>
            <a:off x="481959" y="1639107"/>
            <a:ext cx="3563635" cy="328805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9" r="30448"/>
          <a:stretch/>
        </p:blipFill>
        <p:spPr>
          <a:xfrm>
            <a:off x="4575894" y="1639108"/>
            <a:ext cx="3608079" cy="3288056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5472100" y="4149080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5868144" y="3573016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1550201" y="3573016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1177032" y="4149080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611560" y="5373216"/>
            <a:ext cx="74528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residues</a:t>
            </a:r>
            <a:r>
              <a:rPr lang="de-DE" dirty="0" smtClean="0"/>
              <a:t> </a:t>
            </a:r>
            <a:r>
              <a:rPr lang="de-DE" dirty="0" err="1" smtClean="0"/>
              <a:t>coordinating</a:t>
            </a:r>
            <a:r>
              <a:rPr lang="de-DE" dirty="0" smtClean="0"/>
              <a:t> ATP </a:t>
            </a:r>
            <a:r>
              <a:rPr lang="de-DE" dirty="0" err="1" smtClean="0"/>
              <a:t>binding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conserved</a:t>
            </a:r>
            <a:r>
              <a:rPr lang="de-DE" dirty="0" smtClean="0"/>
              <a:t> in GlnA3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453451" y="111293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Superposition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/>
              <a:t>PauA7</a:t>
            </a:r>
            <a:r>
              <a:rPr lang="de-DE" dirty="0" smtClean="0"/>
              <a:t>/</a:t>
            </a:r>
            <a:r>
              <a:rPr lang="de-DE" b="1" dirty="0" smtClean="0">
                <a:solidFill>
                  <a:srgbClr val="FF0000"/>
                </a:solidFill>
              </a:rPr>
              <a:t>GlnA3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767973" y="1146401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Superposition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0000FF"/>
                </a:solidFill>
              </a:rPr>
              <a:t>GlnA</a:t>
            </a:r>
            <a:r>
              <a:rPr lang="de-DE" dirty="0" smtClean="0"/>
              <a:t>/</a:t>
            </a:r>
            <a:r>
              <a:rPr lang="de-DE" b="1" dirty="0" smtClean="0">
                <a:solidFill>
                  <a:srgbClr val="FF0000"/>
                </a:solidFill>
              </a:rPr>
              <a:t>GlnA3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787643" y="3098469"/>
            <a:ext cx="79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99"/>
                </a:solidFill>
              </a:rPr>
              <a:t>ADP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464406" y="3076920"/>
            <a:ext cx="79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99"/>
                </a:solidFill>
              </a:rPr>
              <a:t>ADP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23528" y="3689791"/>
            <a:ext cx="792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PPT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499421" y="3645024"/>
            <a:ext cx="792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PPT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95536" y="276309"/>
            <a:ext cx="352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material S1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606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7" r="29668"/>
          <a:stretch/>
        </p:blipFill>
        <p:spPr>
          <a:xfrm>
            <a:off x="4886321" y="1785046"/>
            <a:ext cx="3600400" cy="4308250"/>
          </a:xfrm>
          <a:prstGeom prst="rect">
            <a:avLst/>
          </a:prstGeom>
        </p:spPr>
      </p:pic>
      <p:grpSp>
        <p:nvGrpSpPr>
          <p:cNvPr id="5" name="Gruppieren 4"/>
          <p:cNvGrpSpPr/>
          <p:nvPr/>
        </p:nvGrpSpPr>
        <p:grpSpPr>
          <a:xfrm>
            <a:off x="683568" y="1813265"/>
            <a:ext cx="3672408" cy="4266367"/>
            <a:chOff x="683568" y="1669249"/>
            <a:chExt cx="3672408" cy="4266367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43" r="29463"/>
            <a:stretch/>
          </p:blipFill>
          <p:spPr>
            <a:xfrm>
              <a:off x="683568" y="1669249"/>
              <a:ext cx="3672408" cy="4266367"/>
            </a:xfrm>
            <a:prstGeom prst="rect">
              <a:avLst/>
            </a:prstGeom>
          </p:spPr>
        </p:pic>
        <p:sp>
          <p:nvSpPr>
            <p:cNvPr id="7" name="Ellipse 6"/>
            <p:cNvSpPr/>
            <p:nvPr/>
          </p:nvSpPr>
          <p:spPr>
            <a:xfrm>
              <a:off x="2843808" y="3835480"/>
              <a:ext cx="72008" cy="72008"/>
            </a:xfrm>
            <a:prstGeom prst="ellipse">
              <a:avLst/>
            </a:prstGeom>
            <a:solidFill>
              <a:srgbClr val="0000FF"/>
            </a:solidFill>
            <a:ln/>
            <a:effectLst>
              <a:glow rad="228600">
                <a:schemeClr val="tx1">
                  <a:lumMod val="95000"/>
                  <a:lumOff val="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Ellipse 7"/>
            <p:cNvSpPr/>
            <p:nvPr/>
          </p:nvSpPr>
          <p:spPr>
            <a:xfrm>
              <a:off x="3649544" y="4141776"/>
              <a:ext cx="72008" cy="72008"/>
            </a:xfrm>
            <a:prstGeom prst="ellipse">
              <a:avLst/>
            </a:prstGeom>
            <a:solidFill>
              <a:srgbClr val="0000FF"/>
            </a:solidFill>
            <a:ln/>
            <a:effectLst>
              <a:glow rad="228600">
                <a:schemeClr val="tx1">
                  <a:lumMod val="95000"/>
                  <a:lumOff val="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9" name="Ellipse 8"/>
          <p:cNvSpPr/>
          <p:nvPr/>
        </p:nvSpPr>
        <p:spPr>
          <a:xfrm>
            <a:off x="6979926" y="3967445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/>
          <p:cNvSpPr/>
          <p:nvPr/>
        </p:nvSpPr>
        <p:spPr>
          <a:xfrm>
            <a:off x="7802373" y="4271162"/>
            <a:ext cx="72008" cy="72008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872690" y="134076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Superposition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/>
              <a:t>PauA7</a:t>
            </a:r>
            <a:r>
              <a:rPr lang="de-DE" dirty="0" smtClean="0"/>
              <a:t>/</a:t>
            </a:r>
            <a:r>
              <a:rPr lang="de-DE" b="1" dirty="0" smtClean="0">
                <a:solidFill>
                  <a:srgbClr val="FF0000"/>
                </a:solidFill>
              </a:rPr>
              <a:t>GlnA3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985054" y="134076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Superposition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>
                <a:solidFill>
                  <a:srgbClr val="0000FF"/>
                </a:solidFill>
              </a:rPr>
              <a:t>GlnA</a:t>
            </a:r>
            <a:r>
              <a:rPr lang="de-DE" dirty="0" smtClean="0"/>
              <a:t>/</a:t>
            </a:r>
            <a:r>
              <a:rPr lang="de-DE" b="1" dirty="0" smtClean="0">
                <a:solidFill>
                  <a:srgbClr val="FF0000"/>
                </a:solidFill>
              </a:rPr>
              <a:t>GlnA3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31540" y="5770130"/>
            <a:ext cx="8100900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GlnA3 possess Ala169 instead of the conserved Tyr179, the pocket is more open for substrates much bigger than ammonium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3649544" y="3140968"/>
            <a:ext cx="792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PPT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762203" y="3068960"/>
            <a:ext cx="792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PPT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95536" y="276309"/>
            <a:ext cx="352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material S1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278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76"/>
          <a:stretch/>
        </p:blipFill>
        <p:spPr>
          <a:xfrm>
            <a:off x="2178320" y="1268760"/>
            <a:ext cx="5643421" cy="5057775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6417411" y="4241561"/>
            <a:ext cx="144016" cy="144016"/>
          </a:xfrm>
          <a:prstGeom prst="ellipse">
            <a:avLst/>
          </a:prstGeom>
          <a:solidFill>
            <a:srgbClr val="0000FF"/>
          </a:solidFill>
          <a:ln/>
          <a:effectLst>
            <a:glow rad="228600">
              <a:schemeClr val="tx1">
                <a:lumMod val="95000"/>
                <a:lumOff val="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3059832" y="677726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Superposition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="1" dirty="0" smtClean="0"/>
              <a:t>PauA7</a:t>
            </a:r>
            <a:r>
              <a:rPr lang="de-DE" dirty="0" smtClean="0"/>
              <a:t>/</a:t>
            </a:r>
            <a:r>
              <a:rPr lang="de-DE" b="1" dirty="0" smtClean="0">
                <a:solidFill>
                  <a:srgbClr val="0000FF"/>
                </a:solidFill>
              </a:rPr>
              <a:t>GlnA/</a:t>
            </a:r>
            <a:r>
              <a:rPr lang="de-DE" b="1" dirty="0" smtClean="0">
                <a:solidFill>
                  <a:srgbClr val="FF0000"/>
                </a:solidFill>
              </a:rPr>
              <a:t>GlnA3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67637" y="5403205"/>
            <a:ext cx="478100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GlnA3 possess Trp322 instead of the conserved Glu327, the pocket is more open for substrates much bigger than ammonium</a:t>
            </a:r>
            <a:endParaRPr lang="en-US" dirty="0"/>
          </a:p>
        </p:txBody>
      </p:sp>
      <p:sp>
        <p:nvSpPr>
          <p:cNvPr id="8" name="Freihandform 7"/>
          <p:cNvSpPr/>
          <p:nvPr/>
        </p:nvSpPr>
        <p:spPr>
          <a:xfrm>
            <a:off x="4933666" y="3684896"/>
            <a:ext cx="214975" cy="648607"/>
          </a:xfrm>
          <a:custGeom>
            <a:avLst/>
            <a:gdLst>
              <a:gd name="connsiteX0" fmla="*/ 0 w 214975"/>
              <a:gd name="connsiteY0" fmla="*/ 0 h 648607"/>
              <a:gd name="connsiteX1" fmla="*/ 95534 w 214975"/>
              <a:gd name="connsiteY1" fmla="*/ 177421 h 648607"/>
              <a:gd name="connsiteX2" fmla="*/ 156949 w 214975"/>
              <a:gd name="connsiteY2" fmla="*/ 348018 h 648607"/>
              <a:gd name="connsiteX3" fmla="*/ 211540 w 214975"/>
              <a:gd name="connsiteY3" fmla="*/ 600501 h 648607"/>
              <a:gd name="connsiteX4" fmla="*/ 204716 w 214975"/>
              <a:gd name="connsiteY4" fmla="*/ 648269 h 648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975" h="648607">
                <a:moveTo>
                  <a:pt x="0" y="0"/>
                </a:moveTo>
                <a:cubicBezTo>
                  <a:pt x="34688" y="59709"/>
                  <a:pt x="69376" y="119418"/>
                  <a:pt x="95534" y="177421"/>
                </a:cubicBezTo>
                <a:cubicBezTo>
                  <a:pt x="121692" y="235424"/>
                  <a:pt x="137615" y="277505"/>
                  <a:pt x="156949" y="348018"/>
                </a:cubicBezTo>
                <a:cubicBezTo>
                  <a:pt x="176283" y="418531"/>
                  <a:pt x="203579" y="550459"/>
                  <a:pt x="211540" y="600501"/>
                </a:cubicBezTo>
                <a:cubicBezTo>
                  <a:pt x="219501" y="650543"/>
                  <a:pt x="212108" y="649406"/>
                  <a:pt x="204716" y="648269"/>
                </a:cubicBezTo>
              </a:path>
            </a:pathLst>
          </a:cu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reihandform 8"/>
          <p:cNvSpPr/>
          <p:nvPr/>
        </p:nvSpPr>
        <p:spPr>
          <a:xfrm>
            <a:off x="4479762" y="4401403"/>
            <a:ext cx="590381" cy="537999"/>
          </a:xfrm>
          <a:custGeom>
            <a:avLst/>
            <a:gdLst>
              <a:gd name="connsiteX0" fmla="*/ 590381 w 590381"/>
              <a:gd name="connsiteY0" fmla="*/ 0 h 537999"/>
              <a:gd name="connsiteX1" fmla="*/ 412960 w 590381"/>
              <a:gd name="connsiteY1" fmla="*/ 47767 h 537999"/>
              <a:gd name="connsiteX2" fmla="*/ 180948 w 590381"/>
              <a:gd name="connsiteY2" fmla="*/ 163773 h 537999"/>
              <a:gd name="connsiteX3" fmla="*/ 17175 w 590381"/>
              <a:gd name="connsiteY3" fmla="*/ 313898 h 537999"/>
              <a:gd name="connsiteX4" fmla="*/ 10351 w 590381"/>
              <a:gd name="connsiteY4" fmla="*/ 402609 h 537999"/>
              <a:gd name="connsiteX5" fmla="*/ 64942 w 590381"/>
              <a:gd name="connsiteY5" fmla="*/ 504967 h 537999"/>
              <a:gd name="connsiteX6" fmla="*/ 153653 w 590381"/>
              <a:gd name="connsiteY6" fmla="*/ 532263 h 537999"/>
              <a:gd name="connsiteX7" fmla="*/ 303778 w 590381"/>
              <a:gd name="connsiteY7" fmla="*/ 532263 h 537999"/>
              <a:gd name="connsiteX8" fmla="*/ 412960 w 590381"/>
              <a:gd name="connsiteY8" fmla="*/ 470848 h 537999"/>
              <a:gd name="connsiteX9" fmla="*/ 515318 w 590381"/>
              <a:gd name="connsiteY9" fmla="*/ 388961 h 537999"/>
              <a:gd name="connsiteX10" fmla="*/ 515318 w 590381"/>
              <a:gd name="connsiteY10" fmla="*/ 348018 h 537999"/>
              <a:gd name="connsiteX11" fmla="*/ 515318 w 590381"/>
              <a:gd name="connsiteY11" fmla="*/ 348018 h 537999"/>
              <a:gd name="connsiteX12" fmla="*/ 515318 w 590381"/>
              <a:gd name="connsiteY12" fmla="*/ 348018 h 537999"/>
              <a:gd name="connsiteX13" fmla="*/ 528966 w 590381"/>
              <a:gd name="connsiteY13" fmla="*/ 361666 h 53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90381" h="537999">
                <a:moveTo>
                  <a:pt x="590381" y="0"/>
                </a:moveTo>
                <a:cubicBezTo>
                  <a:pt x="535790" y="10235"/>
                  <a:pt x="481199" y="20471"/>
                  <a:pt x="412960" y="47767"/>
                </a:cubicBezTo>
                <a:cubicBezTo>
                  <a:pt x="344721" y="75063"/>
                  <a:pt x="246912" y="119418"/>
                  <a:pt x="180948" y="163773"/>
                </a:cubicBezTo>
                <a:cubicBezTo>
                  <a:pt x="114984" y="208128"/>
                  <a:pt x="45608" y="274092"/>
                  <a:pt x="17175" y="313898"/>
                </a:cubicBezTo>
                <a:cubicBezTo>
                  <a:pt x="-11258" y="353704"/>
                  <a:pt x="2390" y="370764"/>
                  <a:pt x="10351" y="402609"/>
                </a:cubicBezTo>
                <a:cubicBezTo>
                  <a:pt x="18312" y="434454"/>
                  <a:pt x="41059" y="483358"/>
                  <a:pt x="64942" y="504967"/>
                </a:cubicBezTo>
                <a:cubicBezTo>
                  <a:pt x="88825" y="526576"/>
                  <a:pt x="113847" y="527714"/>
                  <a:pt x="153653" y="532263"/>
                </a:cubicBezTo>
                <a:cubicBezTo>
                  <a:pt x="193459" y="536812"/>
                  <a:pt x="260560" y="542499"/>
                  <a:pt x="303778" y="532263"/>
                </a:cubicBezTo>
                <a:cubicBezTo>
                  <a:pt x="346996" y="522027"/>
                  <a:pt x="377703" y="494732"/>
                  <a:pt x="412960" y="470848"/>
                </a:cubicBezTo>
                <a:cubicBezTo>
                  <a:pt x="448217" y="446964"/>
                  <a:pt x="498258" y="409433"/>
                  <a:pt x="515318" y="388961"/>
                </a:cubicBezTo>
                <a:cubicBezTo>
                  <a:pt x="532378" y="368489"/>
                  <a:pt x="515318" y="348018"/>
                  <a:pt x="515318" y="348018"/>
                </a:cubicBezTo>
                <a:lnTo>
                  <a:pt x="515318" y="348018"/>
                </a:lnTo>
                <a:lnTo>
                  <a:pt x="515318" y="348018"/>
                </a:lnTo>
                <a:lnTo>
                  <a:pt x="528966" y="361666"/>
                </a:lnTo>
              </a:path>
            </a:pathLst>
          </a:cu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868144" y="4652963"/>
            <a:ext cx="7926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PPT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164288" y="1628800"/>
            <a:ext cx="792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0099"/>
                </a:solidFill>
              </a:rPr>
              <a:t>ADP</a:t>
            </a:r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95536" y="276309"/>
            <a:ext cx="352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material S1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93263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77" t="10388" r="24754" b="25032"/>
          <a:stretch/>
        </p:blipFill>
        <p:spPr>
          <a:xfrm>
            <a:off x="2339752" y="908720"/>
            <a:ext cx="4263884" cy="489365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78060" y="276309"/>
            <a:ext cx="3525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material S2</a:t>
            </a:r>
            <a:endParaRPr lang="en-US" b="1" dirty="0"/>
          </a:p>
        </p:txBody>
      </p:sp>
      <p:sp>
        <p:nvSpPr>
          <p:cNvPr id="6" name="Rechteck 5"/>
          <p:cNvSpPr/>
          <p:nvPr/>
        </p:nvSpPr>
        <p:spPr>
          <a:xfrm>
            <a:off x="378060" y="5949280"/>
            <a:ext cx="8676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Fig.S2</a:t>
            </a:r>
            <a:r>
              <a:rPr lang="en-US" dirty="0" smtClean="0"/>
              <a:t> Phenotypic </a:t>
            </a:r>
            <a:r>
              <a:rPr lang="en-US" dirty="0"/>
              <a:t>analysis of parental strain and complemented </a:t>
            </a:r>
            <a:r>
              <a:rPr lang="en-US" i="1" dirty="0"/>
              <a:t>glnA3</a:t>
            </a:r>
            <a:r>
              <a:rPr lang="en-US" dirty="0"/>
              <a:t> mutant on defined Evans-agar supplemented with polyamines.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363187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DFCA1DE3064840AB611BCE658C5291" ma:contentTypeVersion="7" ma:contentTypeDescription="Create a new document." ma:contentTypeScope="" ma:versionID="87f59181ad0ac6c84307d0f50e887fd0">
  <xsd:schema xmlns:xsd="http://www.w3.org/2001/XMLSchema" xmlns:p="http://schemas.microsoft.com/office/2006/metadata/properties" xmlns:ns2="7fcbe0f6-eda7-4b36-908c-1e5ea2fbcf84" targetNamespace="http://schemas.microsoft.com/office/2006/metadata/properties" ma:root="true" ma:fieldsID="5690ab51151e6ea2f9d4efed3628418a" ns2:_="">
    <xsd:import namespace="7fcbe0f6-eda7-4b36-908c-1e5ea2fbcf84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fcbe0f6-eda7-4b36-908c-1e5ea2fbcf84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7fcbe0f6-eda7-4b36-908c-1e5ea2fbcf84">
      <UserInfo>
        <DisplayName/>
        <AccountId xsi:nil="true"/>
        <AccountType/>
      </UserInfo>
    </Checked_x0020_Out_x0020_To>
    <DocumentId xmlns="7fcbe0f6-eda7-4b36-908c-1e5ea2fbcf84">Presentation 1.PPTX</DocumentId>
    <IsDeleted xmlns="7fcbe0f6-eda7-4b36-908c-1e5ea2fbcf84">false</IsDeleted>
    <DocumentType xmlns="7fcbe0f6-eda7-4b36-908c-1e5ea2fbcf84">Presentation</DocumentType>
    <StageName xmlns="7fcbe0f6-eda7-4b36-908c-1e5ea2fbcf84" xsi:nil="true"/>
    <TitleName xmlns="7fcbe0f6-eda7-4b36-908c-1e5ea2fbcf84">Presentation 1.PPTX</TitleName>
    <FileFormat xmlns="7fcbe0f6-eda7-4b36-908c-1e5ea2fbcf84">PPTX</FileFormat>
  </documentManagement>
</p:properties>
</file>

<file path=customXml/itemProps1.xml><?xml version="1.0" encoding="utf-8"?>
<ds:datastoreItem xmlns:ds="http://schemas.openxmlformats.org/officeDocument/2006/customXml" ds:itemID="{BF79D196-94BE-4A91-BB3B-A31A1AED0A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fcbe0f6-eda7-4b36-908c-1e5ea2fbcf84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3F52374-1B24-49B8-91B9-9826264185F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324FA9-2884-4FB4-83DB-452D4123DFFF}">
  <ds:schemaRefs>
    <ds:schemaRef ds:uri="http://schemas.microsoft.com/office/2006/metadata/properties"/>
    <ds:schemaRef ds:uri="7fcbe0f6-eda7-4b36-908c-1e5ea2fbcf8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Bildschirmpräsentation (4:3)</PresentationFormat>
  <Paragraphs>55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Bera, Agnieszka-Elzbieta</dc:creator>
  <cp:lastModifiedBy>Bera, Agnieszka-Elzbieta</cp:lastModifiedBy>
  <cp:revision>4</cp:revision>
  <dcterms:created xsi:type="dcterms:W3CDTF">2017-01-03T14:07:54Z</dcterms:created>
  <dcterms:modified xsi:type="dcterms:W3CDTF">2017-04-19T07:11:27Z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0x01010065DFCA1DE3064840AB611BCE658C5291</vt:lpwstr>
  </property>
</Properties>
</file>