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2390" y="-8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38C-C511-43E2-A3B8-C9047D04E150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FDEA-D33B-497A-8580-CEE809CAA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38C-C511-43E2-A3B8-C9047D04E150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FDEA-D33B-497A-8580-CEE809CAA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38C-C511-43E2-A3B8-C9047D04E150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FDEA-D33B-497A-8580-CEE809CAA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38C-C511-43E2-A3B8-C9047D04E150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FDEA-D33B-497A-8580-CEE809CAA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38C-C511-43E2-A3B8-C9047D04E150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FDEA-D33B-497A-8580-CEE809CAA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38C-C511-43E2-A3B8-C9047D04E150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FDEA-D33B-497A-8580-CEE809CAA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38C-C511-43E2-A3B8-C9047D04E150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FDEA-D33B-497A-8580-CEE809CAA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38C-C511-43E2-A3B8-C9047D04E150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FDEA-D33B-497A-8580-CEE809CAA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38C-C511-43E2-A3B8-C9047D04E150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FDEA-D33B-497A-8580-CEE809CAA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38C-C511-43E2-A3B8-C9047D04E150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FDEA-D33B-497A-8580-CEE809CAA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7B38C-C511-43E2-A3B8-C9047D04E150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FDEA-D33B-497A-8580-CEE809CAA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7B38C-C511-43E2-A3B8-C9047D04E150}" type="datetimeFigureOut">
              <a:rPr lang="nl-NL" smtClean="0"/>
              <a:pPr/>
              <a:t>16-12-2016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6FDEA-D33B-497A-8580-CEE809CAA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549275" y="1052513"/>
          <a:ext cx="6010275" cy="5740400"/>
        </p:xfrm>
        <a:graphic>
          <a:graphicData uri="http://schemas.openxmlformats.org/presentationml/2006/ole">
            <p:oleObj spid="_x0000_s1026" name="Prism Project" r:id="rId3" imgW="6624000" imgH="6336000" progId="Prism5.Document">
              <p:embed/>
            </p:oleObj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16630" y="971600"/>
            <a:ext cx="4320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a)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116632" y="2699792"/>
            <a:ext cx="4320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mtClean="0">
                <a:latin typeface="Arial" pitchFamily="34" charset="0"/>
                <a:cs typeface="Arial" pitchFamily="34" charset="0"/>
              </a:rPr>
              <a:t>b)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188640" y="4716016"/>
            <a:ext cx="4320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c)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85728" y="6929454"/>
            <a:ext cx="6357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Figure </a:t>
            </a:r>
            <a:r>
              <a:rPr lang="en-US" sz="1200" dirty="0" smtClean="0"/>
              <a:t>S3. Characterization </a:t>
            </a:r>
            <a:r>
              <a:rPr lang="en-US" sz="1200" dirty="0" smtClean="0"/>
              <a:t>of differentiated PBECs, isolated </a:t>
            </a:r>
            <a:r>
              <a:rPr lang="en-US" sz="1200" dirty="0" smtClean="0"/>
              <a:t>from patients with COPD </a:t>
            </a:r>
            <a:r>
              <a:rPr lang="en-US" sz="1200" dirty="0" smtClean="0"/>
              <a:t>and cultured </a:t>
            </a:r>
            <a:r>
              <a:rPr lang="en-US" sz="1200" dirty="0" smtClean="0"/>
              <a:t>in the air-liquid interface (ALI) </a:t>
            </a:r>
            <a:r>
              <a:rPr lang="en-US" sz="1200" dirty="0" smtClean="0"/>
              <a:t>model for 14, 21 and 28 days. PBECs </a:t>
            </a:r>
            <a:r>
              <a:rPr lang="en-US" sz="1200" dirty="0" smtClean="0"/>
              <a:t>from patients with COPD1-5 (</a:t>
            </a:r>
            <a:r>
              <a:rPr lang="en-US" sz="1200" dirty="0" smtClean="0"/>
              <a:t>Table 1</a:t>
            </a:r>
            <a:r>
              <a:rPr lang="en-US" sz="1200" dirty="0" smtClean="0"/>
              <a:t>, n=5) were cultured at ALI with IL-13 stimulation. mRNA expressions of a) </a:t>
            </a:r>
            <a:r>
              <a:rPr lang="en-US" sz="1200" i="1" dirty="0" smtClean="0"/>
              <a:t>MUC5AC</a:t>
            </a:r>
            <a:r>
              <a:rPr lang="en-US" sz="1200" dirty="0" smtClean="0"/>
              <a:t> and </a:t>
            </a:r>
            <a:r>
              <a:rPr lang="en-US" sz="1200" i="1" dirty="0" smtClean="0"/>
              <a:t>AGR2</a:t>
            </a:r>
            <a:r>
              <a:rPr lang="en-US" sz="1200" dirty="0" smtClean="0"/>
              <a:t>, b) </a:t>
            </a:r>
            <a:r>
              <a:rPr lang="en-US" sz="1200" i="1" dirty="0" smtClean="0"/>
              <a:t>SPDEF</a:t>
            </a:r>
            <a:r>
              <a:rPr lang="en-US" sz="1200" dirty="0" smtClean="0"/>
              <a:t> and </a:t>
            </a:r>
            <a:r>
              <a:rPr lang="en-US" sz="1200" i="1" dirty="0" smtClean="0"/>
              <a:t>FOXA2</a:t>
            </a:r>
            <a:r>
              <a:rPr lang="en-US" sz="1200" dirty="0" smtClean="0"/>
              <a:t>, c) </a:t>
            </a:r>
            <a:r>
              <a:rPr lang="en-US" sz="1200" i="1" dirty="0" smtClean="0"/>
              <a:t>FOXJ1</a:t>
            </a:r>
            <a:r>
              <a:rPr lang="en-US" sz="1200" dirty="0" smtClean="0"/>
              <a:t> were analyzed by real-time quantitative PCR at four different time points. </a:t>
            </a:r>
            <a:endParaRPr lang="nl-NL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86</Words>
  <Application>Microsoft Office PowerPoint</Application>
  <PresentationFormat>Diavoorstelling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3" baseType="lpstr">
      <vt:lpstr>Office-thema</vt:lpstr>
      <vt:lpstr>Prism Project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Machteld</dc:creator>
  <cp:lastModifiedBy>Machteld</cp:lastModifiedBy>
  <cp:revision>2</cp:revision>
  <dcterms:created xsi:type="dcterms:W3CDTF">2016-12-16T16:49:29Z</dcterms:created>
  <dcterms:modified xsi:type="dcterms:W3CDTF">2016-12-16T17:29:43Z</dcterms:modified>
</cp:coreProperties>
</file>